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8" r:id="rId2"/>
  </p:sldMasterIdLst>
  <p:notesMasterIdLst>
    <p:notesMasterId r:id="rId11"/>
  </p:notesMasterIdLst>
  <p:sldIdLst>
    <p:sldId id="259" r:id="rId3"/>
    <p:sldId id="263" r:id="rId4"/>
    <p:sldId id="266" r:id="rId5"/>
    <p:sldId id="268" r:id="rId6"/>
    <p:sldId id="270" r:id="rId7"/>
    <p:sldId id="274" r:id="rId8"/>
    <p:sldId id="276" r:id="rId9"/>
    <p:sldId id="277"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7C3B2-D673-4B37-A02A-79051A3C637B}" type="datetimeFigureOut">
              <a:rPr kumimoji="1" lang="ja-JP" altLang="en-US" smtClean="0"/>
              <a:t>2016/8/5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29B33-F575-4B1E-8D57-C11EDB379BDF}" type="slidenum">
              <a:rPr kumimoji="1" lang="ja-JP" altLang="en-US" smtClean="0"/>
              <a:t>‹#›</a:t>
            </a:fld>
            <a:endParaRPr kumimoji="1" lang="ja-JP" altLang="en-US"/>
          </a:p>
        </p:txBody>
      </p:sp>
    </p:spTree>
    <p:extLst>
      <p:ext uri="{BB962C8B-B14F-4D97-AF65-F5344CB8AC3E}">
        <p14:creationId xmlns:p14="http://schemas.microsoft.com/office/powerpoint/2010/main" val="2930358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spcBef>
                <a:spcPct val="30000"/>
              </a:spcBef>
              <a:defRPr sz="1200">
                <a:solidFill>
                  <a:schemeClr val="tx1"/>
                </a:solidFill>
                <a:latin typeface="Arial" pitchFamily="34" charset="0"/>
                <a:ea typeface="ヒラギノ角ゴ Pro W3" pitchFamily="-84" charset="-128"/>
              </a:defRPr>
            </a:lvl1pPr>
            <a:lvl2pPr marL="729057" indent="-280406" defTabSz="914437">
              <a:spcBef>
                <a:spcPct val="30000"/>
              </a:spcBef>
              <a:defRPr sz="1200">
                <a:solidFill>
                  <a:schemeClr val="tx1"/>
                </a:solidFill>
                <a:latin typeface="Arial" pitchFamily="34" charset="0"/>
                <a:ea typeface="ヒラギノ角ゴ Pro W3" pitchFamily="-84" charset="-128"/>
              </a:defRPr>
            </a:lvl2pPr>
            <a:lvl3pPr marL="1121626" indent="-224325" defTabSz="914437">
              <a:spcBef>
                <a:spcPct val="30000"/>
              </a:spcBef>
              <a:defRPr sz="1200">
                <a:solidFill>
                  <a:schemeClr val="tx1"/>
                </a:solidFill>
                <a:latin typeface="Arial" pitchFamily="34" charset="0"/>
                <a:ea typeface="ヒラギノ角ゴ Pro W3" pitchFamily="-84" charset="-128"/>
              </a:defRPr>
            </a:lvl3pPr>
            <a:lvl4pPr marL="1570276" indent="-224325" defTabSz="914437">
              <a:spcBef>
                <a:spcPct val="30000"/>
              </a:spcBef>
              <a:defRPr sz="1200">
                <a:solidFill>
                  <a:schemeClr val="tx1"/>
                </a:solidFill>
                <a:latin typeface="Arial" pitchFamily="34" charset="0"/>
                <a:ea typeface="ヒラギノ角ゴ Pro W3" pitchFamily="-84" charset="-128"/>
              </a:defRPr>
            </a:lvl4pPr>
            <a:lvl5pPr marL="2018927" indent="-224325" defTabSz="914437">
              <a:spcBef>
                <a:spcPct val="30000"/>
              </a:spcBef>
              <a:defRPr sz="1200">
                <a:solidFill>
                  <a:schemeClr val="tx1"/>
                </a:solidFill>
                <a:latin typeface="Arial" pitchFamily="34" charset="0"/>
                <a:ea typeface="ヒラギノ角ゴ Pro W3" pitchFamily="-84" charset="-128"/>
              </a:defRPr>
            </a:lvl5pPr>
            <a:lvl6pPr marL="2467577"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16227"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364878"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13528"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F8B13374-FBE0-42E7-97CC-95EBC7CAAA33}" type="slidenum">
              <a:rPr lang="en-US" altLang="ja-JP">
                <a:solidFill>
                  <a:prstClr val="black"/>
                </a:solidFill>
              </a:rPr>
              <a:pPr>
                <a:spcBef>
                  <a:spcPct val="0"/>
                </a:spcBef>
              </a:pPr>
              <a:t>1</a:t>
            </a:fld>
            <a:endParaRPr lang="en-US" altLang="ja-JP">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a typeface="ヒラギノ角ゴ Pro W3" pitchFamily="-84" charset="-128"/>
            </a:endParaRPr>
          </a:p>
        </p:txBody>
      </p:sp>
    </p:spTree>
    <p:extLst>
      <p:ext uri="{BB962C8B-B14F-4D97-AF65-F5344CB8AC3E}">
        <p14:creationId xmlns:p14="http://schemas.microsoft.com/office/powerpoint/2010/main" val="91918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ja-JP" altLang="en-US" sz="1600" dirty="0">
              <a:latin typeface="MS PGothic" pitchFamily="34" charset="-128"/>
              <a:ea typeface="MS PGothic" pitchFamily="34" charset="-128"/>
            </a:endParaRPr>
          </a:p>
          <a:p>
            <a:pPr>
              <a:defRPr/>
            </a:pPr>
            <a:r>
              <a:rPr lang="en-US" altLang="ja-JP" sz="1600" dirty="0">
                <a:latin typeface="+mn-ea"/>
              </a:rPr>
              <a:t>1979</a:t>
            </a:r>
            <a:r>
              <a:rPr lang="ja-JP" altLang="en-US" sz="1600" dirty="0">
                <a:latin typeface="+mn-ea"/>
              </a:rPr>
              <a:t>年</a:t>
            </a:r>
            <a:r>
              <a:rPr lang="en-US" altLang="ja-JP" sz="1600" dirty="0">
                <a:latin typeface="+mn-ea"/>
              </a:rPr>
              <a:t>9</a:t>
            </a:r>
            <a:r>
              <a:rPr lang="ja-JP" altLang="en-US" sz="1600" dirty="0">
                <a:latin typeface="+mn-ea"/>
              </a:rPr>
              <a:t>月、国際ロータリーは、フィリピンで、生後</a:t>
            </a:r>
            <a:r>
              <a:rPr lang="en-US" altLang="ja-JP" sz="1600" dirty="0">
                <a:latin typeface="+mn-ea"/>
              </a:rPr>
              <a:t>3</a:t>
            </a:r>
            <a:r>
              <a:rPr lang="ja-JP" altLang="en-US" sz="1600" dirty="0">
                <a:latin typeface="+mn-ea"/>
              </a:rPr>
              <a:t>か月から</a:t>
            </a:r>
            <a:r>
              <a:rPr lang="en-US" altLang="ja-JP" sz="1600" dirty="0">
                <a:latin typeface="+mn-ea"/>
              </a:rPr>
              <a:t>36</a:t>
            </a:r>
            <a:r>
              <a:rPr lang="ja-JP" altLang="en-US" sz="1600" dirty="0">
                <a:latin typeface="+mn-ea"/>
              </a:rPr>
              <a:t>か月の子ども約</a:t>
            </a:r>
            <a:r>
              <a:rPr lang="en-US" altLang="ja-JP" sz="1600" dirty="0">
                <a:latin typeface="+mn-ea"/>
              </a:rPr>
              <a:t>600</a:t>
            </a:r>
            <a:r>
              <a:rPr lang="ja-JP" altLang="en-US" sz="1600" dirty="0">
                <a:latin typeface="+mn-ea"/>
              </a:rPr>
              <a:t>万人に対して、</a:t>
            </a:r>
            <a:r>
              <a:rPr lang="en-US" altLang="ja-JP" sz="1600" dirty="0">
                <a:latin typeface="+mn-ea"/>
              </a:rPr>
              <a:t>5</a:t>
            </a:r>
            <a:r>
              <a:rPr lang="ja-JP" altLang="en-US" sz="1600" dirty="0">
                <a:latin typeface="+mn-ea"/>
              </a:rPr>
              <a:t>か年計画のポリオ免疫活動を始めました。</a:t>
            </a:r>
          </a:p>
          <a:p>
            <a:pPr>
              <a:defRPr/>
            </a:pPr>
            <a:r>
              <a:rPr lang="ja-JP" altLang="en-US" sz="1600" dirty="0">
                <a:latin typeface="+mn-ea"/>
              </a:rPr>
              <a:t>これが、ロータリーかポリオ撲滅に取り組んだ第一歩です。</a:t>
            </a:r>
            <a:br>
              <a:rPr lang="ja-JP" altLang="en-US" sz="1600" dirty="0">
                <a:latin typeface="+mn-ea"/>
              </a:rPr>
            </a:br>
            <a:r>
              <a:rPr lang="ja-JP" altLang="en-US" sz="1600" dirty="0">
                <a:latin typeface="+mn-ea"/>
              </a:rPr>
              <a:t>　</a:t>
            </a:r>
            <a:r>
              <a:rPr lang="en-US" altLang="ja-JP" sz="1600" dirty="0">
                <a:latin typeface="+mn-ea"/>
              </a:rPr>
              <a:t>1985</a:t>
            </a:r>
            <a:r>
              <a:rPr lang="ja-JP" altLang="en-US" sz="1600" dirty="0">
                <a:latin typeface="+mn-ea"/>
              </a:rPr>
              <a:t>年、国際ロータリーでは、ロータリー創始</a:t>
            </a:r>
            <a:r>
              <a:rPr lang="en-US" altLang="ja-JP" sz="1600" dirty="0">
                <a:latin typeface="+mn-ea"/>
              </a:rPr>
              <a:t>80</a:t>
            </a:r>
            <a:r>
              <a:rPr lang="ja-JP" altLang="en-US" sz="1600" dirty="0">
                <a:latin typeface="+mn-ea"/>
              </a:rPr>
              <a:t>周年に当たって、「ポリオ・プラス計画」を発表。</a:t>
            </a:r>
            <a:endParaRPr lang="en-US" altLang="ja-JP" sz="1600" dirty="0">
              <a:latin typeface="+mn-ea"/>
              <a:cs typeface="ＭＳ Ｐゴシック" charset="0"/>
            </a:endParaRPr>
          </a:p>
          <a:p>
            <a:pPr>
              <a:spcBef>
                <a:spcPct val="0"/>
              </a:spcBef>
              <a:defRPr/>
            </a:pPr>
            <a:r>
              <a:rPr lang="ja-JP" altLang="en-US" sz="1600" dirty="0">
                <a:latin typeface="+mn-ea"/>
                <a:cs typeface="ＭＳ Ｐゴシック" charset="0"/>
              </a:rPr>
              <a:t>さらに</a:t>
            </a:r>
            <a:r>
              <a:rPr lang="en-US" altLang="ja-JP" sz="1600" dirty="0">
                <a:latin typeface="+mn-ea"/>
                <a:cs typeface="ＭＳ Ｐゴシック" charset="0"/>
              </a:rPr>
              <a:t>1988</a:t>
            </a:r>
            <a:r>
              <a:rPr lang="ja-JP" altLang="en-US" sz="1600" dirty="0">
                <a:latin typeface="+mn-ea"/>
                <a:cs typeface="ＭＳ Ｐゴシック" charset="0"/>
              </a:rPr>
              <a:t>年それまでロータリーがフィリッピンで成果をおさめた事を基盤に、国際ロータリーのイニシアティブで主導で国連で世界ポリオ撲滅推進計画が開かれ、</a:t>
            </a:r>
          </a:p>
          <a:p>
            <a:pPr>
              <a:spcBef>
                <a:spcPct val="0"/>
              </a:spcBef>
              <a:defRPr/>
            </a:pPr>
            <a:r>
              <a:rPr lang="ja-JP" altLang="en-US" sz="1600" dirty="0">
                <a:latin typeface="+mn-ea"/>
                <a:cs typeface="ＭＳ Ｐゴシック" charset="0"/>
              </a:rPr>
              <a:t>ロータリーのポリオプラス計画に協力する団体が決まりました。</a:t>
            </a:r>
          </a:p>
          <a:p>
            <a:pPr>
              <a:defRPr/>
            </a:pPr>
            <a:r>
              <a:rPr lang="ja-JP" altLang="en-US" sz="1600" dirty="0">
                <a:latin typeface="+mn-ea"/>
              </a:rPr>
              <a:t>しかし当時、ポリオ撲滅は夢物語と思われていました。</a:t>
            </a:r>
          </a:p>
          <a:p>
            <a:pPr>
              <a:defRPr/>
            </a:pPr>
            <a:endParaRPr lang="ja-JP" altLang="en-US" sz="1600" dirty="0">
              <a:latin typeface="+mn-ea"/>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pitchFamily="34" charset="0"/>
                <a:ea typeface="ヒラギノ角ゴ Pro W3" pitchFamily="-84" charset="-128"/>
              </a:defRPr>
            </a:lvl1pPr>
            <a:lvl2pPr marL="729057" indent="-280406" defTabSz="914437">
              <a:defRPr sz="2400">
                <a:solidFill>
                  <a:schemeClr val="tx1"/>
                </a:solidFill>
                <a:latin typeface="Arial" pitchFamily="34" charset="0"/>
                <a:ea typeface="ヒラギノ角ゴ Pro W3" pitchFamily="-84" charset="-128"/>
              </a:defRPr>
            </a:lvl2pPr>
            <a:lvl3pPr marL="1121626" indent="-224325" defTabSz="914437">
              <a:defRPr sz="2400">
                <a:solidFill>
                  <a:schemeClr val="tx1"/>
                </a:solidFill>
                <a:latin typeface="Arial" pitchFamily="34" charset="0"/>
                <a:ea typeface="ヒラギノ角ゴ Pro W3" pitchFamily="-84" charset="-128"/>
              </a:defRPr>
            </a:lvl3pPr>
            <a:lvl4pPr marL="1570276" indent="-224325" defTabSz="914437">
              <a:defRPr sz="2400">
                <a:solidFill>
                  <a:schemeClr val="tx1"/>
                </a:solidFill>
                <a:latin typeface="Arial" pitchFamily="34" charset="0"/>
                <a:ea typeface="ヒラギノ角ゴ Pro W3" pitchFamily="-84" charset="-128"/>
              </a:defRPr>
            </a:lvl4pPr>
            <a:lvl5pPr marL="2018927" indent="-224325" defTabSz="914437">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D01C609-FD0E-479B-B695-6D9877BF311B}" type="slidenum">
              <a:rPr lang="en-US" altLang="ja-JP" sz="1200">
                <a:solidFill>
                  <a:prstClr val="black"/>
                </a:solidFill>
              </a:rPr>
              <a:pPr/>
              <a:t>2</a:t>
            </a:fld>
            <a:endParaRPr lang="en-US" altLang="ja-JP" sz="1200">
              <a:solidFill>
                <a:prstClr val="black"/>
              </a:solidFill>
            </a:endParaRPr>
          </a:p>
        </p:txBody>
      </p:sp>
    </p:spTree>
    <p:extLst>
      <p:ext uri="{BB962C8B-B14F-4D97-AF65-F5344CB8AC3E}">
        <p14:creationId xmlns:p14="http://schemas.microsoft.com/office/powerpoint/2010/main" val="1709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Ｐゴシック" pitchFamily="50" charset="-128"/>
                <a:ea typeface="ＭＳ Ｐゴシック" pitchFamily="50" charset="-128"/>
              </a:rPr>
              <a:t>もちろん、ポリオ常在国だけでなく、ポリオフリーになった地域でも継続してポリオワクチン予防接種は実施しなければなりません。</a:t>
            </a:r>
          </a:p>
          <a:p>
            <a:r>
              <a:rPr lang="ja-JP" altLang="en-US" smtClean="0">
                <a:latin typeface="ＭＳ Ｐゴシック" pitchFamily="50" charset="-128"/>
                <a:ea typeface="ＭＳ Ｐゴシック" pitchFamily="50" charset="-128"/>
              </a:rPr>
              <a:t>例えば、インドでも来年の２月２１日から、ＮＩＤ　ポリオワクチン投与活動がありますが、私の所属する２８３０地区青森を中心に</a:t>
            </a:r>
          </a:p>
          <a:p>
            <a:r>
              <a:rPr lang="ja-JP" altLang="en-US" smtClean="0">
                <a:latin typeface="ＭＳ Ｐゴシック" pitchFamily="50" charset="-128"/>
                <a:ea typeface="ＭＳ Ｐゴシック" pitchFamily="50" charset="-128"/>
              </a:rPr>
              <a:t>多くのロータリアンが参加する予定です。</a:t>
            </a:r>
          </a:p>
          <a:p>
            <a:endParaRPr kumimoji="1" lang="ja-JP" altLang="en-US" smtClean="0">
              <a:latin typeface="Arial" pitchFamily="34" charset="0"/>
              <a:ea typeface="ヒラギノ角ゴ Pro W3" pitchFamily="-84" charset="-128"/>
            </a:endParaRPr>
          </a:p>
        </p:txBody>
      </p:sp>
      <p:sp>
        <p:nvSpPr>
          <p:cNvPr id="512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pitchFamily="34" charset="0"/>
                <a:ea typeface="ヒラギノ角ゴ Pro W3" pitchFamily="-84" charset="-128"/>
              </a:defRPr>
            </a:lvl1pPr>
            <a:lvl2pPr marL="729057" indent="-280406" defTabSz="914437">
              <a:defRPr sz="2400">
                <a:solidFill>
                  <a:schemeClr val="tx1"/>
                </a:solidFill>
                <a:latin typeface="Arial" pitchFamily="34" charset="0"/>
                <a:ea typeface="ヒラギノ角ゴ Pro W3" pitchFamily="-84" charset="-128"/>
              </a:defRPr>
            </a:lvl2pPr>
            <a:lvl3pPr marL="1121626" indent="-224325" defTabSz="914437">
              <a:defRPr sz="2400">
                <a:solidFill>
                  <a:schemeClr val="tx1"/>
                </a:solidFill>
                <a:latin typeface="Arial" pitchFamily="34" charset="0"/>
                <a:ea typeface="ヒラギノ角ゴ Pro W3" pitchFamily="-84" charset="-128"/>
              </a:defRPr>
            </a:lvl3pPr>
            <a:lvl4pPr marL="1570276" indent="-224325" defTabSz="914437">
              <a:defRPr sz="2400">
                <a:solidFill>
                  <a:schemeClr val="tx1"/>
                </a:solidFill>
                <a:latin typeface="Arial" pitchFamily="34" charset="0"/>
                <a:ea typeface="ヒラギノ角ゴ Pro W3" pitchFamily="-84" charset="-128"/>
              </a:defRPr>
            </a:lvl4pPr>
            <a:lvl5pPr marL="2018927" indent="-224325" defTabSz="914437">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18A25D03-3264-42D7-A368-5E24499D738A}" type="slidenum">
              <a:rPr lang="en-US" altLang="ja-JP" sz="1200">
                <a:solidFill>
                  <a:prstClr val="black"/>
                </a:solidFill>
              </a:rPr>
              <a:pPr/>
              <a:t>3</a:t>
            </a:fld>
            <a:endParaRPr lang="en-US" altLang="ja-JP" sz="1200">
              <a:solidFill>
                <a:prstClr val="black"/>
              </a:solidFill>
            </a:endParaRPr>
          </a:p>
        </p:txBody>
      </p:sp>
    </p:spTree>
    <p:extLst>
      <p:ext uri="{BB962C8B-B14F-4D97-AF65-F5344CB8AC3E}">
        <p14:creationId xmlns:p14="http://schemas.microsoft.com/office/powerpoint/2010/main" val="178186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Ｐゴシック" pitchFamily="50" charset="-128"/>
                <a:ea typeface="ＭＳ Ｐゴシック" pitchFamily="50" charset="-128"/>
              </a:rPr>
              <a:t>活動を始めた当初は、世界で毎年</a:t>
            </a:r>
            <a:r>
              <a:rPr lang="en-US" altLang="ja-JP" smtClean="0">
                <a:latin typeface="ＭＳ Ｐゴシック" pitchFamily="50" charset="-128"/>
                <a:ea typeface="ＭＳ Ｐゴシック" pitchFamily="50" charset="-128"/>
              </a:rPr>
              <a:t>35</a:t>
            </a:r>
            <a:r>
              <a:rPr lang="ja-JP" altLang="en-US" smtClean="0">
                <a:latin typeface="ＭＳ Ｐゴシック" pitchFamily="50" charset="-128"/>
                <a:ea typeface="ＭＳ Ｐゴシック" pitchFamily="50" charset="-128"/>
              </a:rPr>
              <a:t>万人がポリオに感染していましたが、</a:t>
            </a:r>
            <a:r>
              <a:rPr lang="en-US" altLang="ja-JP" smtClean="0">
                <a:latin typeface="ＭＳ Ｐゴシック" pitchFamily="50" charset="-128"/>
                <a:ea typeface="ＭＳ Ｐゴシック" pitchFamily="50" charset="-128"/>
              </a:rPr>
              <a:t>2014</a:t>
            </a:r>
            <a:r>
              <a:rPr lang="ja-JP" altLang="en-US" smtClean="0">
                <a:latin typeface="ＭＳ Ｐゴシック" pitchFamily="50" charset="-128"/>
                <a:ea typeface="ＭＳ Ｐゴシック" pitchFamily="50" charset="-128"/>
              </a:rPr>
              <a:t>年には、わずか</a:t>
            </a:r>
            <a:r>
              <a:rPr lang="en-US" altLang="ja-JP" smtClean="0">
                <a:latin typeface="ＭＳ Ｐゴシック" pitchFamily="50" charset="-128"/>
                <a:ea typeface="ＭＳ Ｐゴシック" pitchFamily="50" charset="-128"/>
              </a:rPr>
              <a:t>356</a:t>
            </a:r>
            <a:r>
              <a:rPr lang="ja-JP" altLang="en-US" smtClean="0">
                <a:latin typeface="ＭＳ Ｐゴシック" pitchFamily="50" charset="-128"/>
                <a:ea typeface="ＭＳ Ｐゴシック" pitchFamily="50" charset="-128"/>
              </a:rPr>
              <a:t>件のみとなりました。</a:t>
            </a:r>
          </a:p>
          <a:p>
            <a:endParaRPr kumimoji="1" lang="ja-JP" altLang="en-US" smtClean="0">
              <a:latin typeface="Arial" pitchFamily="34" charset="0"/>
              <a:ea typeface="ヒラギノ角ゴ Pro W3" pitchFamily="-84" charset="-128"/>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pitchFamily="34" charset="0"/>
                <a:ea typeface="ヒラギノ角ゴ Pro W3" pitchFamily="-84" charset="-128"/>
              </a:defRPr>
            </a:lvl1pPr>
            <a:lvl2pPr marL="729057" indent="-280406" defTabSz="914437">
              <a:defRPr sz="2400">
                <a:solidFill>
                  <a:schemeClr val="tx1"/>
                </a:solidFill>
                <a:latin typeface="Arial" pitchFamily="34" charset="0"/>
                <a:ea typeface="ヒラギノ角ゴ Pro W3" pitchFamily="-84" charset="-128"/>
              </a:defRPr>
            </a:lvl2pPr>
            <a:lvl3pPr marL="1121626" indent="-224325" defTabSz="914437">
              <a:defRPr sz="2400">
                <a:solidFill>
                  <a:schemeClr val="tx1"/>
                </a:solidFill>
                <a:latin typeface="Arial" pitchFamily="34" charset="0"/>
                <a:ea typeface="ヒラギノ角ゴ Pro W3" pitchFamily="-84" charset="-128"/>
              </a:defRPr>
            </a:lvl3pPr>
            <a:lvl4pPr marL="1570276" indent="-224325" defTabSz="914437">
              <a:defRPr sz="2400">
                <a:solidFill>
                  <a:schemeClr val="tx1"/>
                </a:solidFill>
                <a:latin typeface="Arial" pitchFamily="34" charset="0"/>
                <a:ea typeface="ヒラギノ角ゴ Pro W3" pitchFamily="-84" charset="-128"/>
              </a:defRPr>
            </a:lvl4pPr>
            <a:lvl5pPr marL="2018927" indent="-224325" defTabSz="914437">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EF324950-79F3-4A14-B35E-9672C6768661}" type="slidenum">
              <a:rPr lang="en-US" altLang="ja-JP" sz="1200">
                <a:solidFill>
                  <a:prstClr val="black"/>
                </a:solidFill>
              </a:rPr>
              <a:pPr/>
              <a:t>4</a:t>
            </a:fld>
            <a:endParaRPr lang="en-US" altLang="ja-JP" sz="1200">
              <a:solidFill>
                <a:prstClr val="black"/>
              </a:solidFill>
            </a:endParaRPr>
          </a:p>
        </p:txBody>
      </p:sp>
    </p:spTree>
    <p:extLst>
      <p:ext uri="{BB962C8B-B14F-4D97-AF65-F5344CB8AC3E}">
        <p14:creationId xmlns:p14="http://schemas.microsoft.com/office/powerpoint/2010/main" val="2156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2419"/>
            <a:r>
              <a:rPr lang="en-US" altLang="ja-JP" sz="2000">
                <a:latin typeface="ＭＳ Ｐゴシック" pitchFamily="50" charset="-128"/>
                <a:ea typeface="ＭＳ Ｐゴシック" pitchFamily="50" charset="-128"/>
              </a:rPr>
              <a:t>2015</a:t>
            </a:r>
            <a:r>
              <a:rPr lang="ja-JP" altLang="en-US" sz="2000">
                <a:latin typeface="ＭＳ Ｐゴシック" pitchFamily="50" charset="-128"/>
                <a:ea typeface="ＭＳ Ｐゴシック" pitchFamily="50" charset="-128"/>
              </a:rPr>
              <a:t>年に入ってからの野生株ポリオ発生症例を見れば</a:t>
            </a:r>
          </a:p>
          <a:p>
            <a:pPr defTabSz="442419"/>
            <a:r>
              <a:rPr lang="ja-JP" altLang="en-US" sz="2000">
                <a:latin typeface="ＭＳ Ｐゴシック" pitchFamily="50" charset="-128"/>
                <a:ea typeface="ＭＳ Ｐゴシック" pitchFamily="50" charset="-128"/>
              </a:rPr>
              <a:t>パキスタンで４１例、</a:t>
            </a:r>
          </a:p>
          <a:p>
            <a:pPr defTabSz="442419"/>
            <a:r>
              <a:rPr lang="ja-JP" altLang="en-US" sz="2000">
                <a:latin typeface="ＭＳ Ｐゴシック" pitchFamily="50" charset="-128"/>
                <a:ea typeface="ＭＳ Ｐゴシック" pitchFamily="50" charset="-128"/>
              </a:rPr>
              <a:t>アフガニスタンで１６例、</a:t>
            </a:r>
          </a:p>
          <a:p>
            <a:pPr defTabSz="442419"/>
            <a:r>
              <a:rPr lang="ja-JP" altLang="en-US" sz="2000">
                <a:latin typeface="ＭＳ Ｐゴシック" pitchFamily="50" charset="-128"/>
                <a:ea typeface="ＭＳ Ｐゴシック" pitchFamily="50" charset="-128"/>
              </a:rPr>
              <a:t>世界で合計５７例となっています。</a:t>
            </a:r>
          </a:p>
          <a:p>
            <a:pPr defTabSz="442419"/>
            <a:r>
              <a:rPr lang="ja-JP" altLang="en-US" sz="2000">
                <a:latin typeface="ＭＳ Ｐゴシック" pitchFamily="50" charset="-128"/>
                <a:ea typeface="ＭＳ Ｐゴシック" pitchFamily="50" charset="-128"/>
              </a:rPr>
              <a:t>パキスタンの状況については後ほど、坂本さんから最新のお話がありますのでご期待ください。</a:t>
            </a:r>
            <a:endParaRPr lang="en-US" altLang="ja-JP" sz="2000">
              <a:latin typeface="ＭＳ Ｐゴシック" pitchFamily="50" charset="-128"/>
              <a:ea typeface="ＭＳ Ｐゴシック" pitchFamily="50" charset="-128"/>
            </a:endParaRPr>
          </a:p>
          <a:p>
            <a:pPr defTabSz="442419"/>
            <a:r>
              <a:rPr lang="ja-JP" altLang="en-US" sz="2000">
                <a:latin typeface="ＭＳ Ｐゴシック" pitchFamily="50" charset="-128"/>
                <a:ea typeface="ＭＳ Ｐゴシック" pitchFamily="50" charset="-128"/>
              </a:rPr>
              <a:t>さあ、いよいよ　全世界でのポリオフリーが現実のものになりつつあると言えましょう。</a:t>
            </a:r>
          </a:p>
          <a:p>
            <a:pPr defTabSz="442419"/>
            <a:endParaRPr lang="en-US" altLang="ja-JP" sz="2000">
              <a:latin typeface="ＭＳ Ｐゴシック" pitchFamily="50" charset="-128"/>
              <a:ea typeface="ＭＳ Ｐゴシック" pitchFamily="50" charset="-128"/>
            </a:endParaRPr>
          </a:p>
          <a:p>
            <a:pPr defTabSz="442419"/>
            <a:endParaRPr lang="en-US" altLang="ja-JP" sz="2000">
              <a:latin typeface="ＭＳ Ｐゴシック" pitchFamily="50" charset="-128"/>
              <a:ea typeface="ＭＳ Ｐゴシック" pitchFamily="50"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pitchFamily="34" charset="0"/>
                <a:ea typeface="ヒラギノ角ゴ Pro W3" pitchFamily="-84" charset="-128"/>
              </a:defRPr>
            </a:lvl1pPr>
            <a:lvl2pPr marL="729057" indent="-280406" defTabSz="914437">
              <a:defRPr sz="2400">
                <a:solidFill>
                  <a:schemeClr val="tx1"/>
                </a:solidFill>
                <a:latin typeface="Arial" pitchFamily="34" charset="0"/>
                <a:ea typeface="ヒラギノ角ゴ Pro W3" pitchFamily="-84" charset="-128"/>
              </a:defRPr>
            </a:lvl2pPr>
            <a:lvl3pPr marL="1121626" indent="-224325" defTabSz="914437">
              <a:defRPr sz="2400">
                <a:solidFill>
                  <a:schemeClr val="tx1"/>
                </a:solidFill>
                <a:latin typeface="Arial" pitchFamily="34" charset="0"/>
                <a:ea typeface="ヒラギノ角ゴ Pro W3" pitchFamily="-84" charset="-128"/>
              </a:defRPr>
            </a:lvl3pPr>
            <a:lvl4pPr marL="1570276" indent="-224325" defTabSz="914437">
              <a:defRPr sz="2400">
                <a:solidFill>
                  <a:schemeClr val="tx1"/>
                </a:solidFill>
                <a:latin typeface="Arial" pitchFamily="34" charset="0"/>
                <a:ea typeface="ヒラギノ角ゴ Pro W3" pitchFamily="-84" charset="-128"/>
              </a:defRPr>
            </a:lvl4pPr>
            <a:lvl5pPr marL="2018927" indent="-224325" defTabSz="914437">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4534BD4-A1C2-4F3B-86A3-6F5EB60DFD39}" type="slidenum">
              <a:rPr lang="en-US" altLang="ja-JP" sz="1200">
                <a:solidFill>
                  <a:srgbClr val="000000"/>
                </a:solidFill>
              </a:rPr>
              <a:pPr/>
              <a:t>5</a:t>
            </a:fld>
            <a:endParaRPr lang="en-US" altLang="ja-JP" sz="1200">
              <a:solidFill>
                <a:srgbClr val="000000"/>
              </a:solidFill>
            </a:endParaRPr>
          </a:p>
        </p:txBody>
      </p:sp>
    </p:spTree>
    <p:extLst>
      <p:ext uri="{BB962C8B-B14F-4D97-AF65-F5344CB8AC3E}">
        <p14:creationId xmlns:p14="http://schemas.microsoft.com/office/powerpoint/2010/main" val="229215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2419"/>
            <a:r>
              <a:rPr lang="ja-JP" altLang="en-US" sz="2400">
                <a:latin typeface="ＭＳ Ｐゴシック" pitchFamily="50" charset="-128"/>
                <a:ea typeface="ＭＳ Ｐゴシック" pitchFamily="50" charset="-128"/>
              </a:rPr>
              <a:t>その世界ポリオ撲滅推進活動　ＧＰＥＩ　はポリオ撲滅最終戦略計画を作成しました。</a:t>
            </a:r>
          </a:p>
          <a:p>
            <a:pPr defTabSz="442419"/>
            <a:endParaRPr lang="ja-JP" altLang="en-US" sz="2400">
              <a:latin typeface="ＭＳ Ｐゴシック" pitchFamily="50" charset="-128"/>
              <a:ea typeface="ＭＳ Ｐゴシック" pitchFamily="50" charset="-128"/>
            </a:endParaRPr>
          </a:p>
          <a:p>
            <a:pPr defTabSz="442419"/>
            <a:r>
              <a:rPr lang="ja-JP" altLang="en-US" sz="2400">
                <a:latin typeface="ＭＳ Ｐゴシック" pitchFamily="50" charset="-128"/>
                <a:ea typeface="ＭＳ Ｐゴシック" pitchFamily="50" charset="-128"/>
              </a:rPr>
              <a:t>２０１８年に向け活動の最終局面を迎えています。</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pitchFamily="34" charset="0"/>
                <a:ea typeface="ヒラギノ角ゴ Pro W3" pitchFamily="-84" charset="-128"/>
              </a:defRPr>
            </a:lvl1pPr>
            <a:lvl2pPr marL="729057" indent="-280406" defTabSz="914437">
              <a:defRPr sz="2400">
                <a:solidFill>
                  <a:schemeClr val="tx1"/>
                </a:solidFill>
                <a:latin typeface="Arial" pitchFamily="34" charset="0"/>
                <a:ea typeface="ヒラギノ角ゴ Pro W3" pitchFamily="-84" charset="-128"/>
              </a:defRPr>
            </a:lvl2pPr>
            <a:lvl3pPr marL="1121626" indent="-224325" defTabSz="914437">
              <a:defRPr sz="2400">
                <a:solidFill>
                  <a:schemeClr val="tx1"/>
                </a:solidFill>
                <a:latin typeface="Arial" pitchFamily="34" charset="0"/>
                <a:ea typeface="ヒラギノ角ゴ Pro W3" pitchFamily="-84" charset="-128"/>
              </a:defRPr>
            </a:lvl3pPr>
            <a:lvl4pPr marL="1570276" indent="-224325" defTabSz="914437">
              <a:defRPr sz="2400">
                <a:solidFill>
                  <a:schemeClr val="tx1"/>
                </a:solidFill>
                <a:latin typeface="Arial" pitchFamily="34" charset="0"/>
                <a:ea typeface="ヒラギノ角ゴ Pro W3" pitchFamily="-84" charset="-128"/>
              </a:defRPr>
            </a:lvl4pPr>
            <a:lvl5pPr marL="2018927" indent="-224325" defTabSz="914437">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C677C79-D32C-4C97-A0A0-F36C6DA346D1}" type="slidenum">
              <a:rPr lang="en-US" altLang="ja-JP" sz="1200">
                <a:solidFill>
                  <a:srgbClr val="000000"/>
                </a:solidFill>
              </a:rPr>
              <a:pPr/>
              <a:t>6</a:t>
            </a:fld>
            <a:endParaRPr lang="en-US" altLang="ja-JP" sz="1200">
              <a:solidFill>
                <a:srgbClr val="000000"/>
              </a:solidFill>
            </a:endParaRPr>
          </a:p>
        </p:txBody>
      </p:sp>
    </p:spTree>
    <p:extLst>
      <p:ext uri="{BB962C8B-B14F-4D97-AF65-F5344CB8AC3E}">
        <p14:creationId xmlns:p14="http://schemas.microsoft.com/office/powerpoint/2010/main" val="164238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7553"/>
            <a:r>
              <a:rPr lang="ja-JP" altLang="en-US" smtClean="0">
                <a:latin typeface="ＭＳ Ｐゴシック" pitchFamily="50" charset="-128"/>
                <a:ea typeface="ＭＳ Ｐゴシック" pitchFamily="50" charset="-128"/>
              </a:rPr>
              <a:t>ポリオ撲滅という、人類の偉大な歴史に立ち会えることを</a:t>
            </a:r>
          </a:p>
          <a:p>
            <a:pPr defTabSz="917553"/>
            <a:endParaRPr lang="ja-JP" altLang="en-US" smtClean="0">
              <a:latin typeface="ＭＳ Ｐゴシック" pitchFamily="50" charset="-128"/>
              <a:ea typeface="ＭＳ Ｐゴシック" pitchFamily="50" charset="-128"/>
            </a:endParaRPr>
          </a:p>
          <a:p>
            <a:pPr defTabSz="917553"/>
            <a:r>
              <a:rPr lang="ja-JP" altLang="en-US" smtClean="0">
                <a:latin typeface="ＭＳ Ｐゴシック" pitchFamily="50" charset="-128"/>
                <a:ea typeface="ＭＳ Ｐゴシック" pitchFamily="50" charset="-128"/>
              </a:rPr>
              <a:t>心より願い、私の報告を終わります。</a:t>
            </a:r>
          </a:p>
          <a:p>
            <a:pPr defTabSz="917553"/>
            <a:endParaRPr lang="ja-JP" altLang="en-US" sz="1800">
              <a:latin typeface="ＭＳ Ｐゴシック" pitchFamily="50" charset="-128"/>
              <a:ea typeface="ＭＳ Ｐゴシック" pitchFamily="50" charset="-128"/>
            </a:endParaRPr>
          </a:p>
          <a:p>
            <a:pPr defTabSz="917553"/>
            <a:endParaRPr lang="en-US" altLang="ja-JP" sz="1800">
              <a:latin typeface="ＭＳ Ｐゴシック" pitchFamily="50" charset="-128"/>
              <a:ea typeface="ＭＳ Ｐゴシック" pitchFamily="50" charset="-128"/>
            </a:endParaRPr>
          </a:p>
        </p:txBody>
      </p:sp>
      <p:sp>
        <p:nvSpPr>
          <p:cNvPr id="634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pitchFamily="34" charset="0"/>
                <a:ea typeface="ヒラギノ角ゴ Pro W3" pitchFamily="-84" charset="-128"/>
              </a:defRPr>
            </a:lvl1pPr>
            <a:lvl2pPr marL="729057" indent="-280406" defTabSz="914437">
              <a:defRPr sz="2400">
                <a:solidFill>
                  <a:schemeClr val="tx1"/>
                </a:solidFill>
                <a:latin typeface="Arial" pitchFamily="34" charset="0"/>
                <a:ea typeface="ヒラギノ角ゴ Pro W3" pitchFamily="-84" charset="-128"/>
              </a:defRPr>
            </a:lvl2pPr>
            <a:lvl3pPr marL="1121626" indent="-224325" defTabSz="914437">
              <a:defRPr sz="2400">
                <a:solidFill>
                  <a:schemeClr val="tx1"/>
                </a:solidFill>
                <a:latin typeface="Arial" pitchFamily="34" charset="0"/>
                <a:ea typeface="ヒラギノ角ゴ Pro W3" pitchFamily="-84" charset="-128"/>
              </a:defRPr>
            </a:lvl3pPr>
            <a:lvl4pPr marL="1570276" indent="-224325" defTabSz="914437">
              <a:defRPr sz="2400">
                <a:solidFill>
                  <a:schemeClr val="tx1"/>
                </a:solidFill>
                <a:latin typeface="Arial" pitchFamily="34" charset="0"/>
                <a:ea typeface="ヒラギノ角ゴ Pro W3" pitchFamily="-84" charset="-128"/>
              </a:defRPr>
            </a:lvl4pPr>
            <a:lvl5pPr marL="2018927" indent="-224325" defTabSz="914437">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A2CC043E-7A0D-4F95-BD5F-EED6C486BB1E}" type="slidenum">
              <a:rPr lang="en-US" altLang="ja-JP" sz="1200">
                <a:solidFill>
                  <a:prstClr val="black"/>
                </a:solidFill>
              </a:rPr>
              <a:pPr/>
              <a:t>7</a:t>
            </a:fld>
            <a:endParaRPr lang="en-US" altLang="ja-JP" sz="1200">
              <a:solidFill>
                <a:prstClr val="black"/>
              </a:solidFill>
            </a:endParaRPr>
          </a:p>
        </p:txBody>
      </p:sp>
    </p:spTree>
    <p:extLst>
      <p:ext uri="{BB962C8B-B14F-4D97-AF65-F5344CB8AC3E}">
        <p14:creationId xmlns:p14="http://schemas.microsoft.com/office/powerpoint/2010/main" val="399191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087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a:solidFill>
                <a:srgbClr val="FFFFFF"/>
              </a:solidFill>
              <a:ea typeface="ヒラギノ角ゴ Pro W3" charset="0"/>
              <a:cs typeface="ヒラギノ角ゴ Pro W3" charset="0"/>
            </a:endParaRPr>
          </a:p>
        </p:txBody>
      </p:sp>
      <p:sp>
        <p:nvSpPr>
          <p:cNvPr id="5" name="Rectangle 5"/>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fontAlgn="base">
              <a:spcBef>
                <a:spcPct val="0"/>
              </a:spcBef>
              <a:spcAft>
                <a:spcPct val="0"/>
              </a:spcAft>
              <a:defRPr/>
            </a:pPr>
            <a:endParaRPr kumimoji="0" lang="ja-JP" altLang="ja-JP" smtClean="0">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9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a:solidFill>
                <a:srgbClr val="FFFFFF"/>
              </a:solidFill>
              <a:ea typeface="ヒラギノ角ゴ Pro W3" charset="0"/>
              <a:cs typeface="ヒラギノ角ゴ Pro W3" charset="0"/>
            </a:endParaRPr>
          </a:p>
        </p:txBody>
      </p:sp>
      <p:sp>
        <p:nvSpPr>
          <p:cNvPr id="5" name="Rectangle 5"/>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fontAlgn="base">
              <a:spcBef>
                <a:spcPct val="0"/>
              </a:spcBef>
              <a:spcAft>
                <a:spcPct val="0"/>
              </a:spcAft>
              <a:defRPr/>
            </a:pPr>
            <a:endParaRPr kumimoji="0" lang="ja-JP" altLang="ja-JP" smtClean="0">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4918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78919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2106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769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6000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83883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399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62774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6773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158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84295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187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79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7993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1624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50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a:solidFill>
                <a:srgbClr val="FFFFFF"/>
              </a:solidFill>
              <a:ea typeface="ヒラギノ角ゴ Pro W3" charset="0"/>
              <a:cs typeface="ヒラギノ角ゴ Pro W3" charset="0"/>
            </a:endParaRPr>
          </a:p>
        </p:txBody>
      </p:sp>
      <p:sp>
        <p:nvSpPr>
          <p:cNvPr id="5" name="Rectangle 5"/>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fontAlgn="base">
              <a:spcBef>
                <a:spcPct val="0"/>
              </a:spcBef>
              <a:spcAft>
                <a:spcPct val="0"/>
              </a:spcAft>
              <a:defRPr/>
            </a:pPr>
            <a:endParaRPr kumimoji="0" lang="ja-JP" altLang="ja-JP" smtClean="0">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084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a:solidFill>
                <a:srgbClr val="FFFFFF"/>
              </a:solidFill>
              <a:ea typeface="ヒラギノ角ゴ Pro W3" charset="0"/>
              <a:cs typeface="ヒラギノ角ゴ Pro W3" charset="0"/>
            </a:endParaRPr>
          </a:p>
        </p:txBody>
      </p:sp>
      <p:sp>
        <p:nvSpPr>
          <p:cNvPr id="5" name="Rectangle 5"/>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fontAlgn="base">
              <a:spcBef>
                <a:spcPct val="0"/>
              </a:spcBef>
              <a:spcAft>
                <a:spcPct val="0"/>
              </a:spcAft>
              <a:defRPr/>
            </a:pPr>
            <a:endParaRPr kumimoji="0" lang="ja-JP" altLang="ja-JP" smtClean="0">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534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a:solidFill>
                <a:srgbClr val="FFFFFF"/>
              </a:solidFill>
              <a:ea typeface="ヒラギノ角ゴ Pro W3" charset="0"/>
              <a:cs typeface="ヒラギノ角ゴ Pro W3" charset="0"/>
            </a:endParaRPr>
          </a:p>
        </p:txBody>
      </p:sp>
      <p:sp>
        <p:nvSpPr>
          <p:cNvPr id="5" name="Rectangle 5"/>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fontAlgn="base">
              <a:spcBef>
                <a:spcPct val="0"/>
              </a:spcBef>
              <a:spcAft>
                <a:spcPct val="0"/>
              </a:spcAft>
              <a:defRPr/>
            </a:pPr>
            <a:endParaRPr kumimoji="0" lang="ja-JP" altLang="ja-JP" smtClean="0">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670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a:solidFill>
                <a:srgbClr val="FFFFFF"/>
              </a:solidFill>
              <a:ea typeface="ヒラギノ角ゴ Pro W3" charset="0"/>
              <a:cs typeface="ヒラギノ角ゴ Pro W3" charset="0"/>
            </a:endParaRPr>
          </a:p>
        </p:txBody>
      </p:sp>
      <p:pic>
        <p:nvPicPr>
          <p:cNvPr id="1027"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99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0" fontAlgn="base" hangingPunct="0">
              <a:spcBef>
                <a:spcPct val="0"/>
              </a:spcBef>
              <a:spcAft>
                <a:spcPct val="0"/>
              </a:spcAft>
            </a:pPr>
            <a:r>
              <a:rPr kumimoji="0" lang="en-US" altLang="ja-JP" sz="900">
                <a:solidFill>
                  <a:srgbClr val="BCBDC0"/>
                </a:solidFill>
                <a:latin typeface="Arial Narrow" pitchFamily="34" charset="0"/>
              </a:rPr>
              <a:t>TITLE  |  </a:t>
            </a:r>
            <a:fld id="{3BE317F7-A6F8-419A-B4ED-0C5CA6A71749}" type="slidenum">
              <a:rPr kumimoji="0" lang="en-US" altLang="ja-JP" sz="900">
                <a:solidFill>
                  <a:srgbClr val="BCBDC0"/>
                </a:solidFill>
                <a:latin typeface="Arial Narrow" pitchFamily="34" charset="0"/>
              </a:rPr>
              <a:pPr algn="r" eaLnBrk="0" fontAlgn="base" hangingPunct="0">
                <a:spcBef>
                  <a:spcPct val="0"/>
                </a:spcBef>
                <a:spcAft>
                  <a:spcPct val="0"/>
                </a:spcAft>
              </a:pPr>
              <a:t>‹#›</a:t>
            </a:fld>
            <a:r>
              <a:rPr kumimoji="0" lang="en-US" altLang="ja-JP" sz="900">
                <a:solidFill>
                  <a:srgbClr val="BCBDC0"/>
                </a:solidFill>
                <a:latin typeface="Arial Narrow" pitchFamily="34" charset="0"/>
              </a:rPr>
              <a:t>  </a:t>
            </a:r>
            <a:endParaRPr kumimoji="0" lang="en-US" altLang="ja-JP" sz="900">
              <a:solidFill>
                <a:srgbClr val="958D85"/>
              </a:solidFill>
              <a:latin typeface="Arial Narrow" pitchFamily="34" charset="0"/>
            </a:endParaRPr>
          </a:p>
        </p:txBody>
      </p:sp>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0351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8E7"/>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fontAlgn="base">
              <a:spcBef>
                <a:spcPct val="0"/>
              </a:spcBef>
              <a:spcAft>
                <a:spcPct val="0"/>
              </a:spcAft>
              <a:defRPr/>
            </a:pPr>
            <a:endParaRPr kumimoji="0" lang="ja-JP" altLang="ja-JP" smtClean="0">
              <a:solidFill>
                <a:srgbClr val="002060"/>
              </a:solidFill>
              <a:latin typeface="Calibri" panose="020F0502020204030204" pitchFamily="34" charset="0"/>
            </a:endParaRPr>
          </a:p>
        </p:txBody>
      </p:sp>
      <p:sp>
        <p:nvSpPr>
          <p:cNvPr id="19459" name="Rectangle 10"/>
          <p:cNvSpPr txBox="1">
            <a:spLocks noChangeArrowheads="1"/>
          </p:cNvSpPr>
          <p:nvPr/>
        </p:nvSpPr>
        <p:spPr bwMode="auto">
          <a:xfrm>
            <a:off x="409575" y="3652838"/>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0"/>
              </a:spcBef>
              <a:spcAft>
                <a:spcPts val="2400"/>
              </a:spcAft>
            </a:pPr>
            <a:r>
              <a:rPr kumimoji="0" lang="ja-JP" altLang="en-US" sz="4400" b="1" dirty="0">
                <a:solidFill>
                  <a:srgbClr val="002060"/>
                </a:solidFill>
                <a:latin typeface="メイリオ" pitchFamily="50" charset="-128"/>
                <a:ea typeface="メイリオ" pitchFamily="50" charset="-128"/>
                <a:cs typeface="メイリオ" pitchFamily="50" charset="-128"/>
              </a:rPr>
              <a:t>ポリオ撲滅の現状と今後</a:t>
            </a:r>
            <a:endParaRPr kumimoji="0" lang="en-US" altLang="ja-JP" sz="4400" b="1" dirty="0">
              <a:solidFill>
                <a:srgbClr val="002060"/>
              </a:solidFill>
              <a:latin typeface="メイリオ" pitchFamily="50" charset="-128"/>
              <a:ea typeface="メイリオ" pitchFamily="50" charset="-128"/>
              <a:cs typeface="メイリオ" pitchFamily="50" charset="-128"/>
            </a:endParaRPr>
          </a:p>
          <a:p>
            <a:pPr fontAlgn="base">
              <a:spcBef>
                <a:spcPct val="0"/>
              </a:spcBef>
              <a:spcAft>
                <a:spcPct val="0"/>
              </a:spcAft>
            </a:pPr>
            <a:r>
              <a:rPr kumimoji="0" lang="ja-JP" altLang="en-US" sz="2800" b="1" dirty="0">
                <a:solidFill>
                  <a:srgbClr val="002060"/>
                </a:solidFill>
                <a:latin typeface="メイリオ" pitchFamily="50" charset="-128"/>
                <a:ea typeface="メイリオ" pitchFamily="50" charset="-128"/>
                <a:cs typeface="メイリオ" pitchFamily="50" charset="-128"/>
              </a:rPr>
              <a:t>ポリオ･プラス委員会　加藤浩一</a:t>
            </a:r>
            <a:endParaRPr kumimoji="0" lang="en-US" altLang="ja-JP" sz="2800" b="1" dirty="0">
              <a:solidFill>
                <a:srgbClr val="002060"/>
              </a:solidFill>
              <a:latin typeface="メイリオ" pitchFamily="50" charset="-128"/>
              <a:ea typeface="メイリオ" pitchFamily="50" charset="-128"/>
              <a:cs typeface="メイリオ" pitchFamily="50" charset="-128"/>
            </a:endParaRPr>
          </a:p>
          <a:p>
            <a:pPr fontAlgn="base">
              <a:spcBef>
                <a:spcPct val="0"/>
              </a:spcBef>
              <a:spcAft>
                <a:spcPct val="0"/>
              </a:spcAft>
            </a:pPr>
            <a:r>
              <a:rPr kumimoji="0" lang="en-US" altLang="ja-JP" sz="2800" b="1" dirty="0">
                <a:solidFill>
                  <a:srgbClr val="002060"/>
                </a:solidFill>
                <a:latin typeface="メイリオ" pitchFamily="50" charset="-128"/>
                <a:ea typeface="メイリオ" pitchFamily="50" charset="-128"/>
                <a:cs typeface="メイリオ" pitchFamily="50" charset="-128"/>
              </a:rPr>
              <a:t>2016</a:t>
            </a:r>
            <a:r>
              <a:rPr kumimoji="0" lang="ja-JP" altLang="en-US" sz="2800" b="1" dirty="0" smtClean="0">
                <a:solidFill>
                  <a:srgbClr val="002060"/>
                </a:solidFill>
                <a:latin typeface="メイリオ" pitchFamily="50" charset="-128"/>
                <a:ea typeface="メイリオ" pitchFamily="50" charset="-128"/>
                <a:cs typeface="メイリオ" pitchFamily="50" charset="-128"/>
              </a:rPr>
              <a:t>年</a:t>
            </a:r>
            <a:r>
              <a:rPr kumimoji="0" lang="en-US" altLang="ja-JP" sz="2800" b="1" dirty="0" smtClean="0">
                <a:solidFill>
                  <a:srgbClr val="002060"/>
                </a:solidFill>
                <a:latin typeface="メイリオ" pitchFamily="50" charset="-128"/>
                <a:ea typeface="メイリオ" pitchFamily="50" charset="-128"/>
                <a:cs typeface="メイリオ" pitchFamily="50" charset="-128"/>
              </a:rPr>
              <a:t>8</a:t>
            </a:r>
            <a:r>
              <a:rPr kumimoji="0" lang="ja-JP" altLang="en-US" sz="2800" b="1" dirty="0" smtClean="0">
                <a:solidFill>
                  <a:srgbClr val="002060"/>
                </a:solidFill>
                <a:latin typeface="メイリオ" pitchFamily="50" charset="-128"/>
                <a:ea typeface="メイリオ" pitchFamily="50" charset="-128"/>
                <a:cs typeface="メイリオ" pitchFamily="50" charset="-128"/>
              </a:rPr>
              <a:t>月</a:t>
            </a:r>
            <a:r>
              <a:rPr kumimoji="0" lang="en-US" altLang="ja-JP" sz="2800" b="1" dirty="0" smtClean="0">
                <a:solidFill>
                  <a:srgbClr val="002060"/>
                </a:solidFill>
                <a:latin typeface="メイリオ" pitchFamily="50" charset="-128"/>
                <a:ea typeface="メイリオ" pitchFamily="50" charset="-128"/>
                <a:cs typeface="メイリオ" pitchFamily="50" charset="-128"/>
              </a:rPr>
              <a:t>8</a:t>
            </a:r>
            <a:r>
              <a:rPr kumimoji="0" lang="ja-JP" altLang="en-US" sz="2800" b="1" dirty="0" smtClean="0">
                <a:solidFill>
                  <a:srgbClr val="002060"/>
                </a:solidFill>
                <a:latin typeface="メイリオ" pitchFamily="50" charset="-128"/>
                <a:ea typeface="メイリオ" pitchFamily="50" charset="-128"/>
                <a:cs typeface="メイリオ" pitchFamily="50" charset="-128"/>
              </a:rPr>
              <a:t>日</a:t>
            </a:r>
            <a:endParaRPr kumimoji="0" lang="ja-JP" altLang="en-US" sz="2800" b="1" dirty="0">
              <a:solidFill>
                <a:srgbClr val="002060"/>
              </a:solidFill>
              <a:latin typeface="メイリオ" pitchFamily="50" charset="-128"/>
              <a:ea typeface="メイリオ" pitchFamily="50" charset="-128"/>
              <a:cs typeface="メイリオ" pitchFamily="50" charset="-128"/>
            </a:endParaRPr>
          </a:p>
          <a:p>
            <a:pPr fontAlgn="base">
              <a:spcBef>
                <a:spcPct val="0"/>
              </a:spcBef>
              <a:spcAft>
                <a:spcPct val="0"/>
              </a:spcAft>
            </a:pPr>
            <a:endParaRPr kumimoji="0" lang="ja-JP" altLang="en-US" sz="2000" b="1" dirty="0">
              <a:solidFill>
                <a:srgbClr val="002060"/>
              </a:solidFill>
              <a:latin typeface="メイリオ" pitchFamily="50" charset="-128"/>
              <a:ea typeface="メイリオ" pitchFamily="50" charset="-128"/>
              <a:cs typeface="メイリオ" pitchFamily="50" charset="-128"/>
            </a:endParaRPr>
          </a:p>
        </p:txBody>
      </p:sp>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797152"/>
            <a:ext cx="26289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48871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6"/>
          <p:cNvPicPr>
            <a:picLocks noChangeAspect="1"/>
          </p:cNvPicPr>
          <p:nvPr/>
        </p:nvPicPr>
        <p:blipFill>
          <a:blip r:embed="rId3">
            <a:extLst>
              <a:ext uri="{28A0092B-C50C-407E-A947-70E740481C1C}">
                <a14:useLocalDpi xmlns:a14="http://schemas.microsoft.com/office/drawing/2010/main" val="0"/>
              </a:ext>
            </a:extLst>
          </a:blip>
          <a:srcRect t="8829" r="114" b="11121"/>
          <a:stretch>
            <a:fillRect/>
          </a:stretch>
        </p:blipFill>
        <p:spPr bwMode="auto">
          <a:xfrm>
            <a:off x="152400" y="76200"/>
            <a:ext cx="8848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700588" y="2828925"/>
            <a:ext cx="4237037" cy="29495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kumimoji="0" 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1985</a:t>
            </a:r>
            <a:r>
              <a:rPr kumimoji="0"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年</a:t>
            </a:r>
          </a:p>
          <a:p>
            <a:pPr algn="ctr" eaLnBrk="0" fontAlgn="base" hangingPunct="0">
              <a:spcBef>
                <a:spcPct val="0"/>
              </a:spcBef>
              <a:spcAft>
                <a:spcPct val="0"/>
              </a:spcAft>
              <a:defRPr/>
            </a:pPr>
            <a:r>
              <a:rPr kumimoji="0" lang="ja-JP" altLang="en-US" sz="4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ポリオ撲滅は</a:t>
            </a:r>
          </a:p>
          <a:p>
            <a:pPr algn="ctr" eaLnBrk="0" fontAlgn="base" hangingPunct="0">
              <a:spcBef>
                <a:spcPct val="0"/>
              </a:spcBef>
              <a:spcAft>
                <a:spcPct val="0"/>
              </a:spcAft>
              <a:defRPr/>
            </a:pPr>
            <a:r>
              <a:rPr kumimoji="0" lang="ja-JP" altLang="en-US" sz="4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夢物語でした</a:t>
            </a:r>
          </a:p>
        </p:txBody>
      </p:sp>
      <p:sp>
        <p:nvSpPr>
          <p:cNvPr id="22" name="Title 1"/>
          <p:cNvSpPr txBox="1">
            <a:spLocks/>
          </p:cNvSpPr>
          <p:nvPr/>
        </p:nvSpPr>
        <p:spPr>
          <a:xfrm>
            <a:off x="276225" y="363538"/>
            <a:ext cx="8375650" cy="509587"/>
          </a:xfrm>
          <a:prstGeom prst="rect">
            <a:avLst/>
          </a:prstGeom>
        </p:spPr>
        <p:txBody>
          <a:bodyPr/>
          <a:lstStyle>
            <a:lvl1pPr algn="l" defTabSz="457200" rtl="0" eaLnBrk="1" latinLnBrk="0" hangingPunct="1">
              <a:spcBef>
                <a:spcPct val="0"/>
              </a:spcBef>
              <a:buNone/>
              <a:defRPr sz="1200" kern="0" cap="all" spc="300">
                <a:solidFill>
                  <a:srgbClr val="E30022"/>
                </a:solidFill>
                <a:latin typeface="Century Gothic"/>
                <a:ea typeface="+mj-ea"/>
                <a:cs typeface="Century Gothic"/>
              </a:defRPr>
            </a:lvl1pPr>
          </a:lstStyle>
          <a:p>
            <a:pPr fontAlgn="base">
              <a:spcAft>
                <a:spcPct val="0"/>
              </a:spcAft>
              <a:defRPr/>
            </a:pPr>
            <a:endParaRPr kumimoji="0" lang="en-US" sz="2000" dirty="0">
              <a:solidFill>
                <a:prstClr val="white"/>
              </a:solidFill>
              <a:latin typeface="MS PGothic" panose="020B0600070205080204" pitchFamily="34" charset="-128"/>
              <a:ea typeface="MS PGothic" panose="020B0600070205080204" pitchFamily="34" charset="-128"/>
              <a:cs typeface="Arial Narrow"/>
            </a:endParaRPr>
          </a:p>
        </p:txBody>
      </p:sp>
      <p:sp>
        <p:nvSpPr>
          <p:cNvPr id="27653" name="TextBox 17"/>
          <p:cNvSpPr txBox="1">
            <a:spLocks noChangeArrowheads="1"/>
          </p:cNvSpPr>
          <p:nvPr/>
        </p:nvSpPr>
        <p:spPr bwMode="auto">
          <a:xfrm>
            <a:off x="6610350" y="1485900"/>
            <a:ext cx="2238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fontAlgn="base" hangingPunct="0">
              <a:lnSpc>
                <a:spcPct val="90000"/>
              </a:lnSpc>
              <a:spcBef>
                <a:spcPct val="0"/>
              </a:spcBef>
              <a:spcAft>
                <a:spcPct val="0"/>
              </a:spcAft>
            </a:pPr>
            <a:endParaRPr kumimoji="0" lang="en-US" altLang="ja-JP" b="1">
              <a:solidFill>
                <a:prstClr val="white"/>
              </a:solidFill>
              <a:latin typeface="Arial Narrow" pitchFamily="34" charset="0"/>
            </a:endParaRPr>
          </a:p>
        </p:txBody>
      </p:sp>
      <p:sp>
        <p:nvSpPr>
          <p:cNvPr id="3" name="正方形/長方形 2"/>
          <p:cNvSpPr/>
          <p:nvPr/>
        </p:nvSpPr>
        <p:spPr>
          <a:xfrm>
            <a:off x="3416300" y="1309688"/>
            <a:ext cx="5578475" cy="10826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ja-JP" altLang="en-US" sz="4000" dirty="0">
                <a:solidFill>
                  <a:srgbClr val="FFFF00"/>
                </a:solidFill>
                <a:latin typeface="HG創英角ｺﾞｼｯｸUB" panose="020B0909000000000000" pitchFamily="49" charset="-128"/>
                <a:ea typeface="HG創英角ｺﾞｼｯｸUB" panose="020B0909000000000000" pitchFamily="49" charset="-128"/>
              </a:rPr>
              <a:t>ポリオ</a:t>
            </a:r>
            <a:r>
              <a:rPr lang="ja-JP" altLang="en-US" sz="4000" dirty="0">
                <a:solidFill>
                  <a:srgbClr val="FFFF00"/>
                </a:solidFill>
                <a:latin typeface="HGP創英角ｺﾞｼｯｸUB" panose="020B0900000000000000" pitchFamily="50" charset="-128"/>
                <a:ea typeface="HGP創英角ｺﾞｼｯｸUB" panose="020B0900000000000000" pitchFamily="50" charset="-128"/>
              </a:rPr>
              <a:t>・プラス計画発表</a:t>
            </a:r>
          </a:p>
        </p:txBody>
      </p:sp>
    </p:spTree>
    <p:extLst>
      <p:ext uri="{BB962C8B-B14F-4D97-AF65-F5344CB8AC3E}">
        <p14:creationId xmlns:p14="http://schemas.microsoft.com/office/powerpoint/2010/main" val="2017435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yamazaki.DOM08234A.000\Pictures\img012.jpg"/>
          <p:cNvPicPr>
            <a:picLocks noChangeAspect="1" noChangeArrowheads="1"/>
          </p:cNvPicPr>
          <p:nvPr/>
        </p:nvPicPr>
        <p:blipFill>
          <a:blip r:embed="rId3">
            <a:extLst>
              <a:ext uri="{28A0092B-C50C-407E-A947-70E740481C1C}">
                <a14:useLocalDpi xmlns:a14="http://schemas.microsoft.com/office/drawing/2010/main" val="0"/>
              </a:ext>
            </a:extLst>
          </a:blip>
          <a:srcRect l="-1962" t="24419" r="1962" b="2325"/>
          <a:stretch>
            <a:fillRect/>
          </a:stretch>
        </p:blipFill>
        <p:spPr bwMode="auto">
          <a:xfrm>
            <a:off x="-131763" y="76200"/>
            <a:ext cx="9226551"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52400" y="228600"/>
            <a:ext cx="4191000" cy="22860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ja-JP" altLang="en-US" sz="4800" b="1" dirty="0">
                <a:solidFill>
                  <a:srgbClr val="EE3124"/>
                </a:solidFill>
                <a:latin typeface="メイリオ" panose="020B0604030504040204" pitchFamily="50" charset="-128"/>
                <a:ea typeface="メイリオ" panose="020B0604030504040204" pitchFamily="50" charset="-128"/>
                <a:cs typeface="メイリオ" panose="020B0604030504040204" pitchFamily="50" charset="-128"/>
              </a:rPr>
              <a:t>定期予防接種</a:t>
            </a:r>
          </a:p>
          <a:p>
            <a:pPr algn="ctr" eaLnBrk="0" fontAlgn="base" hangingPunct="0">
              <a:spcBef>
                <a:spcPct val="0"/>
              </a:spcBef>
              <a:spcAft>
                <a:spcPct val="0"/>
              </a:spcAft>
              <a:defRPr/>
            </a:pPr>
            <a:r>
              <a:rPr lang="ja-JP" altLang="en-US" sz="4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の継続実施</a:t>
            </a:r>
          </a:p>
        </p:txBody>
      </p:sp>
      <p:sp>
        <p:nvSpPr>
          <p:cNvPr id="4" name="正方形/長方形 3"/>
          <p:cNvSpPr/>
          <p:nvPr/>
        </p:nvSpPr>
        <p:spPr>
          <a:xfrm>
            <a:off x="71438" y="5886450"/>
            <a:ext cx="9023350" cy="78581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ja-JP" altLang="en-US" sz="3600" dirty="0">
                <a:solidFill>
                  <a:srgbClr val="0070C0"/>
                </a:solidFill>
                <a:latin typeface="HGP創英角ｺﾞｼｯｸUB" panose="020B0900000000000000" pitchFamily="50" charset="-128"/>
                <a:ea typeface="HGP創英角ｺﾞｼｯｸUB" panose="020B0900000000000000" pitchFamily="50" charset="-128"/>
              </a:rPr>
              <a:t>ポリオのない世界実現のために</a:t>
            </a:r>
          </a:p>
        </p:txBody>
      </p:sp>
    </p:spTree>
    <p:extLst>
      <p:ext uri="{BB962C8B-B14F-4D97-AF65-F5344CB8AC3E}">
        <p14:creationId xmlns:p14="http://schemas.microsoft.com/office/powerpoint/2010/main" val="2752641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dia_baby.JPG"/>
          <p:cNvPicPr>
            <a:picLocks noChangeAspect="1"/>
          </p:cNvPicPr>
          <p:nvPr/>
        </p:nvPicPr>
        <p:blipFill>
          <a:blip r:embed="rId3">
            <a:extLst>
              <a:ext uri="{28A0092B-C50C-407E-A947-70E740481C1C}">
                <a14:useLocalDpi xmlns:a14="http://schemas.microsoft.com/office/drawing/2010/main" val="0"/>
              </a:ext>
            </a:extLst>
          </a:blip>
          <a:srcRect t="2631" r="2499"/>
          <a:stretch>
            <a:fillRect/>
          </a:stretch>
        </p:blipFill>
        <p:spPr bwMode="auto">
          <a:xfrm>
            <a:off x="117475" y="111125"/>
            <a:ext cx="891540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395536" y="5018133"/>
            <a:ext cx="5162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fontAlgn="base" hangingPunct="0">
              <a:spcBef>
                <a:spcPct val="0"/>
              </a:spcBef>
              <a:spcAft>
                <a:spcPct val="0"/>
              </a:spcAft>
            </a:pPr>
            <a:r>
              <a:rPr kumimoji="0" lang="ja-JP" altLang="en-US" sz="4000" b="1" dirty="0">
                <a:solidFill>
                  <a:srgbClr val="00B0F0"/>
                </a:solidFill>
                <a:latin typeface="メイリオ" pitchFamily="50" charset="-128"/>
                <a:ea typeface="メイリオ" pitchFamily="50" charset="-128"/>
                <a:cs typeface="メイリオ" pitchFamily="50" charset="-128"/>
              </a:rPr>
              <a:t>感染数は</a:t>
            </a:r>
            <a:r>
              <a:rPr kumimoji="0" lang="en-US" altLang="ja-JP" sz="4000" b="1" dirty="0">
                <a:solidFill>
                  <a:srgbClr val="00B0F0"/>
                </a:solidFill>
                <a:latin typeface="メイリオ" pitchFamily="50" charset="-128"/>
                <a:ea typeface="メイリオ" pitchFamily="50" charset="-128"/>
                <a:cs typeface="メイリオ" pitchFamily="50" charset="-128"/>
              </a:rPr>
              <a:t>99.9</a:t>
            </a:r>
            <a:r>
              <a:rPr kumimoji="0" lang="ja-JP" altLang="en-US" sz="4000" b="1" dirty="0">
                <a:solidFill>
                  <a:srgbClr val="00B0F0"/>
                </a:solidFill>
                <a:latin typeface="メイリオ" pitchFamily="50" charset="-128"/>
                <a:ea typeface="メイリオ" pitchFamily="50" charset="-128"/>
                <a:cs typeface="メイリオ" pitchFamily="50" charset="-128"/>
              </a:rPr>
              <a:t>％減少 </a:t>
            </a:r>
          </a:p>
        </p:txBody>
      </p:sp>
      <p:sp>
        <p:nvSpPr>
          <p:cNvPr id="4" name="Rectangle 3"/>
          <p:cNvSpPr/>
          <p:nvPr/>
        </p:nvSpPr>
        <p:spPr>
          <a:xfrm>
            <a:off x="6034088" y="111125"/>
            <a:ext cx="2998787" cy="5640388"/>
          </a:xfrm>
          <a:prstGeom prst="rect">
            <a:avLst/>
          </a:prstGeom>
          <a:solidFill>
            <a:srgbClr val="FF0000">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dirty="0">
              <a:solidFill>
                <a:prstClr val="white"/>
              </a:solidFill>
            </a:endParaRPr>
          </a:p>
        </p:txBody>
      </p:sp>
      <p:sp>
        <p:nvSpPr>
          <p:cNvPr id="31749" name="TextBox 7"/>
          <p:cNvSpPr txBox="1">
            <a:spLocks noChangeArrowheads="1"/>
          </p:cNvSpPr>
          <p:nvPr/>
        </p:nvSpPr>
        <p:spPr bwMode="auto">
          <a:xfrm>
            <a:off x="6275388" y="3471863"/>
            <a:ext cx="26209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itchFamily="34" charset="0"/>
                <a:ea typeface="ヒラギノ角ゴ Pro W3" pitchFamily="-84" charset="-128"/>
              </a:defRPr>
            </a:lvl1pPr>
            <a:lvl2pPr>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lvl="1" algn="ctr" eaLnBrk="0" fontAlgn="base" hangingPunct="0">
              <a:spcBef>
                <a:spcPct val="0"/>
              </a:spcBef>
              <a:spcAft>
                <a:spcPct val="0"/>
              </a:spcAft>
            </a:pPr>
            <a:r>
              <a:rPr kumimoji="0" lang="en-US" altLang="ja-JP" sz="3600" b="1">
                <a:solidFill>
                  <a:srgbClr val="FECA09"/>
                </a:solidFill>
                <a:latin typeface="メイリオ" pitchFamily="50" charset="-128"/>
                <a:ea typeface="メイリオ" pitchFamily="50" charset="-128"/>
                <a:cs typeface="メイリオ" pitchFamily="50" charset="-128"/>
              </a:rPr>
              <a:t>2014</a:t>
            </a:r>
            <a:r>
              <a:rPr kumimoji="0" lang="ja-JP" altLang="en-US" sz="3600" b="1">
                <a:solidFill>
                  <a:srgbClr val="FECA09"/>
                </a:solidFill>
                <a:latin typeface="メイリオ" pitchFamily="50" charset="-128"/>
                <a:ea typeface="メイリオ" pitchFamily="50" charset="-128"/>
                <a:cs typeface="メイリオ" pitchFamily="50" charset="-128"/>
              </a:rPr>
              <a:t>年</a:t>
            </a:r>
          </a:p>
          <a:p>
            <a:pPr marL="0" lvl="1" algn="ctr" eaLnBrk="0" fontAlgn="base" hangingPunct="0">
              <a:spcBef>
                <a:spcPct val="0"/>
              </a:spcBef>
              <a:spcAft>
                <a:spcPct val="0"/>
              </a:spcAft>
            </a:pPr>
            <a:r>
              <a:rPr kumimoji="0" lang="ja-JP" altLang="en-US" sz="2800" b="1">
                <a:solidFill>
                  <a:srgbClr val="FECA09"/>
                </a:solidFill>
                <a:latin typeface="メイリオ" pitchFamily="50" charset="-128"/>
                <a:ea typeface="メイリオ" pitchFamily="50" charset="-128"/>
                <a:cs typeface="メイリオ" pitchFamily="50" charset="-128"/>
              </a:rPr>
              <a:t>流行国</a:t>
            </a:r>
            <a:r>
              <a:rPr kumimoji="0" lang="en-US" altLang="ja-JP" sz="2800" b="1">
                <a:solidFill>
                  <a:srgbClr val="FECA09"/>
                </a:solidFill>
                <a:latin typeface="メイリオ" pitchFamily="50" charset="-128"/>
                <a:ea typeface="メイリオ" pitchFamily="50" charset="-128"/>
                <a:cs typeface="メイリオ" pitchFamily="50" charset="-128"/>
              </a:rPr>
              <a:t>3</a:t>
            </a:r>
            <a:r>
              <a:rPr kumimoji="0" lang="ja-JP" altLang="en-US" sz="2800" b="1">
                <a:solidFill>
                  <a:srgbClr val="FECA09"/>
                </a:solidFill>
                <a:latin typeface="メイリオ" pitchFamily="50" charset="-128"/>
                <a:ea typeface="メイリオ" pitchFamily="50" charset="-128"/>
                <a:cs typeface="メイリオ" pitchFamily="50" charset="-128"/>
              </a:rPr>
              <a:t>か国</a:t>
            </a:r>
          </a:p>
          <a:p>
            <a:pPr marL="0" lvl="1" algn="ctr" eaLnBrk="0" fontAlgn="base" hangingPunct="0">
              <a:spcBef>
                <a:spcPct val="0"/>
              </a:spcBef>
              <a:spcAft>
                <a:spcPct val="0"/>
              </a:spcAft>
            </a:pPr>
            <a:r>
              <a:rPr kumimoji="0" lang="en-US" altLang="ja-JP" sz="5400" b="1">
                <a:solidFill>
                  <a:srgbClr val="FECA09"/>
                </a:solidFill>
                <a:latin typeface="メイリオ" pitchFamily="50" charset="-128"/>
                <a:ea typeface="メイリオ" pitchFamily="50" charset="-128"/>
                <a:cs typeface="メイリオ" pitchFamily="50" charset="-128"/>
              </a:rPr>
              <a:t>356</a:t>
            </a:r>
            <a:r>
              <a:rPr kumimoji="0" lang="ja-JP" altLang="en-US" sz="5400" b="1">
                <a:solidFill>
                  <a:srgbClr val="FECA09"/>
                </a:solidFill>
                <a:latin typeface="メイリオ" pitchFamily="50" charset="-128"/>
                <a:ea typeface="メイリオ" pitchFamily="50" charset="-128"/>
                <a:cs typeface="メイリオ" pitchFamily="50" charset="-128"/>
              </a:rPr>
              <a:t>人</a:t>
            </a:r>
          </a:p>
        </p:txBody>
      </p:sp>
      <p:sp>
        <p:nvSpPr>
          <p:cNvPr id="6" name="Down Arrow 10"/>
          <p:cNvSpPr/>
          <p:nvPr/>
        </p:nvSpPr>
        <p:spPr>
          <a:xfrm>
            <a:off x="7300913" y="2439988"/>
            <a:ext cx="477837" cy="1014412"/>
          </a:xfrm>
          <a:prstGeom prst="downArrow">
            <a:avLst/>
          </a:prstGeom>
          <a:gradFill flip="none" rotWithShape="1">
            <a:gsLst>
              <a:gs pos="0">
                <a:schemeClr val="bg1">
                  <a:alpha val="0"/>
                </a:schemeClr>
              </a:gs>
              <a:gs pos="100000">
                <a:schemeClr val="bg1">
                  <a:alpha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dirty="0">
              <a:solidFill>
                <a:prstClr val="white"/>
              </a:solidFill>
            </a:endParaRPr>
          </a:p>
        </p:txBody>
      </p:sp>
      <p:sp>
        <p:nvSpPr>
          <p:cNvPr id="7" name="TextBox 8"/>
          <p:cNvSpPr txBox="1"/>
          <p:nvPr/>
        </p:nvSpPr>
        <p:spPr>
          <a:xfrm>
            <a:off x="6034088" y="838200"/>
            <a:ext cx="2998787" cy="1366838"/>
          </a:xfrm>
          <a:prstGeom prst="rect">
            <a:avLst/>
          </a:prstGeom>
          <a:noFill/>
        </p:spPr>
        <p:txBody>
          <a:bodyPr>
            <a:spAutoFit/>
          </a:bodyPr>
          <a:lstStyle/>
          <a:p>
            <a:pPr algn="ctr" eaLnBrk="0" fontAlgn="base" hangingPunct="0">
              <a:lnSpc>
                <a:spcPct val="90000"/>
              </a:lnSpc>
              <a:spcBef>
                <a:spcPct val="0"/>
              </a:spcBef>
              <a:spcAft>
                <a:spcPct val="0"/>
              </a:spcAft>
              <a:defRPr/>
            </a:pPr>
            <a:r>
              <a:rPr kumimoji="0" lang="en-US" altLang="ja-JP" sz="28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1988</a:t>
            </a:r>
            <a:r>
              <a:rPr kumimoji="0" lang="ja-JP" altLang="en-US" sz="28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年</a:t>
            </a:r>
          </a:p>
          <a:p>
            <a:pPr algn="ctr" eaLnBrk="0" fontAlgn="base" hangingPunct="0">
              <a:lnSpc>
                <a:spcPct val="90000"/>
              </a:lnSpc>
              <a:spcBef>
                <a:spcPct val="0"/>
              </a:spcBef>
              <a:spcAft>
                <a:spcPct val="0"/>
              </a:spcAft>
              <a:defRPr/>
            </a:pPr>
            <a:r>
              <a:rPr kumimoji="0" lang="ja-JP" altLang="en-US" sz="28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流行国</a:t>
            </a:r>
            <a:r>
              <a:rPr kumimoji="0" lang="en-US" altLang="ja-JP" sz="28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125</a:t>
            </a:r>
            <a:r>
              <a:rPr kumimoji="0" lang="ja-JP" altLang="en-US" sz="28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か国</a:t>
            </a:r>
            <a:endParaRPr kumimoji="0" lang="en-US" sz="28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lnSpc>
                <a:spcPct val="90000"/>
              </a:lnSpc>
              <a:spcBef>
                <a:spcPct val="0"/>
              </a:spcBef>
              <a:spcAft>
                <a:spcPct val="0"/>
              </a:spcAft>
              <a:defRPr/>
            </a:pPr>
            <a:r>
              <a:rPr kumimoji="0" lang="en-US" altLang="ja-JP" sz="36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350,000</a:t>
            </a:r>
            <a:r>
              <a:rPr kumimoji="0" lang="ja-JP" altLang="en-US" sz="36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0" lang="en-US" sz="3600" b="1" kern="1000" spc="16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01721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decel="50000" fill="hold" nodeType="withEffect">
                                  <p:stCondLst>
                                    <p:cond delay="500"/>
                                  </p:stCondLst>
                                  <p:childTnLst>
                                    <p:animScale>
                                      <p:cBhvr>
                                        <p:cTn id="6" dur="500" fill="hold"/>
                                        <p:tgtEl>
                                          <p:spTgt spid="2"/>
                                        </p:tgtEl>
                                      </p:cBhvr>
                                      <p:by x="150000" y="150000"/>
                                    </p:animScale>
                                  </p:childTnLst>
                                </p:cTn>
                              </p:par>
                              <p:par>
                                <p:cTn id="7" presetID="10" presetClass="entr" presetSubtype="0" fill="hold" grpId="0" nodeType="withEffect">
                                  <p:stCondLst>
                                    <p:cond delay="25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50"/>
                                        <p:tgtEl>
                                          <p:spTgt spid="3"/>
                                        </p:tgtEl>
                                      </p:cBhvr>
                                    </p:animEffect>
                                  </p:childTnLst>
                                </p:cTn>
                              </p:par>
                              <p:par>
                                <p:cTn id="10" presetID="22" presetClass="entr" presetSubtype="1"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0" y="-14288"/>
            <a:ext cx="9117013" cy="57626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61113" y="3375025"/>
            <a:ext cx="2562225" cy="1200150"/>
          </a:xfrm>
          <a:prstGeom prst="rect">
            <a:avLst/>
          </a:prstGeom>
          <a:noFill/>
        </p:spPr>
        <p:txBody>
          <a:bodyPr wrap="none">
            <a:spAutoFit/>
          </a:bodyPr>
          <a:lstStyle/>
          <a:p>
            <a:pPr eaLnBrk="0" fontAlgn="base" hangingPunct="0">
              <a:spcBef>
                <a:spcPct val="0"/>
              </a:spcBef>
              <a:spcAft>
                <a:spcPct val="0"/>
              </a:spcAft>
              <a:defRPr/>
            </a:pPr>
            <a:r>
              <a:rPr kumimoji="0" lang="ja-JP" altLang="en-US" sz="3600" b="1" spc="110"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パキスタン</a:t>
            </a:r>
            <a:endParaRPr kumimoji="0" lang="en-US" altLang="ja-JP" sz="3600" b="1" spc="110"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defRPr/>
            </a:pPr>
            <a:r>
              <a:rPr kumimoji="0" lang="en-US" altLang="ja-JP" sz="3600" b="1" spc="11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en-US" sz="3600" b="1" spc="11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例</a:t>
            </a:r>
            <a:endParaRPr kumimoji="0" lang="en-US" sz="3600" b="1" spc="110"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Elbow Connector 6"/>
          <p:cNvCxnSpPr>
            <a:endCxn id="9" idx="4"/>
          </p:cNvCxnSpPr>
          <p:nvPr/>
        </p:nvCxnSpPr>
        <p:spPr>
          <a:xfrm rot="10800000">
            <a:off x="5748338" y="3416300"/>
            <a:ext cx="647700" cy="333375"/>
          </a:xfrm>
          <a:prstGeom prst="bentConnector2">
            <a:avLst/>
          </a:prstGeom>
          <a:ln w="9525" cmpd="sng">
            <a:solidFill>
              <a:srgbClr val="FECA09"/>
            </a:solidFill>
          </a:ln>
          <a:effectLst/>
        </p:spPr>
        <p:style>
          <a:lnRef idx="2">
            <a:schemeClr val="accent1"/>
          </a:lnRef>
          <a:fillRef idx="0">
            <a:schemeClr val="accent1"/>
          </a:fillRef>
          <a:effectRef idx="1">
            <a:schemeClr val="accent1"/>
          </a:effectRef>
          <a:fontRef idx="minor">
            <a:schemeClr val="tx1"/>
          </a:fontRef>
        </p:style>
      </p:cxnSp>
      <p:sp>
        <p:nvSpPr>
          <p:cNvPr id="9" name="Oval 8"/>
          <p:cNvSpPr>
            <a:spLocks noChangeAspect="1"/>
          </p:cNvSpPr>
          <p:nvPr/>
        </p:nvSpPr>
        <p:spPr>
          <a:xfrm>
            <a:off x="5583238" y="3027363"/>
            <a:ext cx="330200" cy="388937"/>
          </a:xfrm>
          <a:prstGeom prst="ellipse">
            <a:avLst/>
          </a:prstGeom>
          <a:solidFill>
            <a:srgbClr val="009999">
              <a:alpha val="70000"/>
            </a:srgbClr>
          </a:solidFill>
          <a:ln w="19050" cmpd="sng">
            <a:solidFill>
              <a:srgbClr val="FECA0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dirty="0">
              <a:solidFill>
                <a:prstClr val="white"/>
              </a:solidFill>
            </a:endParaRPr>
          </a:p>
        </p:txBody>
      </p:sp>
      <p:sp>
        <p:nvSpPr>
          <p:cNvPr id="37894" name="Title 11"/>
          <p:cNvSpPr>
            <a:spLocks noGrp="1"/>
          </p:cNvSpPr>
          <p:nvPr>
            <p:ph type="title"/>
          </p:nvPr>
        </p:nvSpPr>
        <p:spPr bwMode="auto">
          <a:xfrm>
            <a:off x="0" y="333375"/>
            <a:ext cx="9117013"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sz="4000" b="1" dirty="0" smtClean="0">
                <a:solidFill>
                  <a:schemeClr val="tx2"/>
                </a:solidFill>
                <a:latin typeface="メイリオ" pitchFamily="50" charset="-128"/>
                <a:ea typeface="メイリオ" pitchFamily="50" charset="-128"/>
                <a:cs typeface="メイリオ" pitchFamily="50" charset="-128"/>
              </a:rPr>
              <a:t>2015</a:t>
            </a:r>
            <a:r>
              <a:rPr lang="ja-JP" altLang="en-US" sz="4000" b="1" dirty="0" smtClean="0">
                <a:solidFill>
                  <a:schemeClr val="tx2"/>
                </a:solidFill>
                <a:latin typeface="メイリオ" pitchFamily="50" charset="-128"/>
                <a:ea typeface="メイリオ" pitchFamily="50" charset="-128"/>
                <a:cs typeface="メイリオ" pitchFamily="50" charset="-128"/>
              </a:rPr>
              <a:t>年になってからの発生状況</a:t>
            </a:r>
          </a:p>
        </p:txBody>
      </p:sp>
      <p:sp>
        <p:nvSpPr>
          <p:cNvPr id="27" name="TextBox 26"/>
          <p:cNvSpPr txBox="1"/>
          <p:nvPr/>
        </p:nvSpPr>
        <p:spPr>
          <a:xfrm>
            <a:off x="5105400" y="1549605"/>
            <a:ext cx="3514725" cy="1200150"/>
          </a:xfrm>
          <a:prstGeom prst="rect">
            <a:avLst/>
          </a:prstGeom>
          <a:noFill/>
        </p:spPr>
        <p:txBody>
          <a:bodyPr wrap="none">
            <a:spAutoFit/>
          </a:bodyPr>
          <a:lstStyle/>
          <a:p>
            <a:pPr eaLnBrk="0" fontAlgn="base" hangingPunct="0">
              <a:spcBef>
                <a:spcPct val="0"/>
              </a:spcBef>
              <a:spcAft>
                <a:spcPct val="0"/>
              </a:spcAft>
              <a:defRPr/>
            </a:pPr>
            <a:r>
              <a:rPr kumimoji="0" lang="en-US" altLang="ja-JP" sz="3600" b="1" spc="11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5</a:t>
            </a:r>
            <a:r>
              <a:rPr kumimoji="0" lang="ja-JP" altLang="en-US" sz="3600" b="1" spc="110" dirty="0" smtClean="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例</a:t>
            </a:r>
            <a:endParaRPr kumimoji="0" lang="ja-JP" altLang="en-US" sz="3600" b="1" spc="110"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defRPr/>
            </a:pPr>
            <a:r>
              <a:rPr kumimoji="0" lang="ja-JP" altLang="en-US" sz="3600" b="1" spc="110"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rPr>
              <a:t>アフガニスタン</a:t>
            </a:r>
            <a:endParaRPr kumimoji="0" lang="en-US" sz="3600" b="1" spc="110" dirty="0">
              <a:solidFill>
                <a:srgbClr val="00246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Oval 30"/>
          <p:cNvSpPr>
            <a:spLocks noChangeAspect="1"/>
          </p:cNvSpPr>
          <p:nvPr/>
        </p:nvSpPr>
        <p:spPr>
          <a:xfrm>
            <a:off x="5538788" y="2773363"/>
            <a:ext cx="331787" cy="392112"/>
          </a:xfrm>
          <a:prstGeom prst="ellipse">
            <a:avLst/>
          </a:prstGeom>
          <a:solidFill>
            <a:srgbClr val="009999">
              <a:alpha val="70000"/>
            </a:srgbClr>
          </a:solidFill>
          <a:ln w="19050" cmpd="sng">
            <a:solidFill>
              <a:srgbClr val="FECA0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dirty="0">
              <a:solidFill>
                <a:prstClr val="white"/>
              </a:solidFill>
            </a:endParaRPr>
          </a:p>
        </p:txBody>
      </p:sp>
      <p:sp>
        <p:nvSpPr>
          <p:cNvPr id="15" name="正方形/長方形 14"/>
          <p:cNvSpPr/>
          <p:nvPr/>
        </p:nvSpPr>
        <p:spPr>
          <a:xfrm>
            <a:off x="1228725" y="5829300"/>
            <a:ext cx="7391400" cy="7493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75299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300"/>
                                        <p:tgtEl>
                                          <p:spTgt spid="9"/>
                                        </p:tgtEl>
                                      </p:cBhvr>
                                    </p:animEffect>
                                  </p:childTnLst>
                                </p:cTn>
                              </p:par>
                              <p:par>
                                <p:cTn id="8" presetID="26" presetClass="emph" presetSubtype="0" fill="hold" grpId="1" nodeType="withEffect">
                                  <p:stCondLst>
                                    <p:cond delay="0"/>
                                  </p:stCondLst>
                                  <p:childTnLst>
                                    <p:animEffect transition="out" filter="fade">
                                      <p:cBhvr>
                                        <p:cTn id="9" dur="300" tmFilter="0, 0; .2, .5; .8, .5; 1, 0"/>
                                        <p:tgtEl>
                                          <p:spTgt spid="9"/>
                                        </p:tgtEl>
                                      </p:cBhvr>
                                    </p:animEffect>
                                    <p:animScale>
                                      <p:cBhvr>
                                        <p:cTn id="10" dur="150" autoRev="1" fill="hold"/>
                                        <p:tgtEl>
                                          <p:spTgt spid="9"/>
                                        </p:tgtEl>
                                      </p:cBhvr>
                                      <p:by x="105000" y="105000"/>
                                    </p:animScale>
                                  </p:childTnLst>
                                </p:cTn>
                              </p:par>
                              <p:par>
                                <p:cTn id="11" presetID="2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3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nodeType="afterGroup">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edge">
                                      <p:cBhvr>
                                        <p:cTn id="20" dur="300"/>
                                        <p:tgtEl>
                                          <p:spTgt spid="31"/>
                                        </p:tgtEl>
                                      </p:cBhvr>
                                    </p:animEffect>
                                  </p:childTnLst>
                                </p:cTn>
                              </p:par>
                              <p:par>
                                <p:cTn id="21" presetID="26" presetClass="emph" presetSubtype="0" fill="hold" grpId="1" nodeType="withEffect">
                                  <p:stCondLst>
                                    <p:cond delay="0"/>
                                  </p:stCondLst>
                                  <p:childTnLst>
                                    <p:animEffect transition="out" filter="fade">
                                      <p:cBhvr>
                                        <p:cTn id="22" dur="300" tmFilter="0, 0; .2, .5; .8, .5; 1, 0"/>
                                        <p:tgtEl>
                                          <p:spTgt spid="31"/>
                                        </p:tgtEl>
                                      </p:cBhvr>
                                    </p:animEffect>
                                    <p:animScale>
                                      <p:cBhvr>
                                        <p:cTn id="23" dur="150" autoRev="1" fill="hold"/>
                                        <p:tgtEl>
                                          <p:spTgt spid="31"/>
                                        </p:tgtEl>
                                      </p:cBhvr>
                                      <p:by x="105000" y="105000"/>
                                    </p:animScale>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27" grpId="0"/>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76200" y="80963"/>
            <a:ext cx="8001000" cy="56340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23" name="Picture 2" descr="C:\Users\yamazaki.DOM08234A\Pictures\img1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80963"/>
            <a:ext cx="333891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76200" y="5818188"/>
            <a:ext cx="8986838" cy="863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ポリオ撲滅最終戦略計画</a:t>
            </a:r>
          </a:p>
        </p:txBody>
      </p:sp>
      <p:sp>
        <p:nvSpPr>
          <p:cNvPr id="11" name="正方形/長方形 10"/>
          <p:cNvSpPr/>
          <p:nvPr/>
        </p:nvSpPr>
        <p:spPr>
          <a:xfrm>
            <a:off x="76200" y="930275"/>
            <a:ext cx="6083300" cy="41322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altLang="ja-JP" sz="4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GPEI</a:t>
            </a:r>
            <a:r>
              <a:rPr lang="ja-JP" altLang="en-US" sz="4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が</a:t>
            </a:r>
          </a:p>
          <a:p>
            <a:pPr algn="ctr" eaLnBrk="0" fontAlgn="base" hangingPunct="0">
              <a:spcBef>
                <a:spcPct val="0"/>
              </a:spcBef>
              <a:spcAft>
                <a:spcPct val="0"/>
              </a:spcAft>
              <a:defRPr/>
            </a:pPr>
            <a:r>
              <a:rPr lang="en-US" altLang="ja-JP" sz="4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4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4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年計画作成</a:t>
            </a:r>
            <a:endParaRPr lang="en-US" altLang="ja-JP" sz="4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defRPr/>
            </a:pPr>
            <a:endPar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defRPr/>
            </a:pPr>
            <a:r>
              <a:rPr lang="en-US" altLang="ja-JP" sz="4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Polio Eradication and</a:t>
            </a:r>
            <a:endParaRPr lang="ja-JP" altLang="en-US" sz="4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defRPr/>
            </a:pPr>
            <a:r>
              <a:rPr lang="en-US" altLang="ja-JP" sz="4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Endgame Strategic Plan</a:t>
            </a:r>
            <a:endParaRPr lang="en-US" altLang="ja-JP" sz="36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defRPr/>
            </a:pPr>
            <a:endParaRPr lang="ja-JP" altLang="en-US" sz="3600" b="1" dirty="0">
              <a:solidFill>
                <a:srgbClr val="00246C">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76242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26988" y="44450"/>
            <a:ext cx="9040812" cy="56340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18"/>
          <p:cNvSpPr txBox="1"/>
          <p:nvPr/>
        </p:nvSpPr>
        <p:spPr>
          <a:xfrm>
            <a:off x="323850" y="4565650"/>
            <a:ext cx="8505825" cy="922338"/>
          </a:xfrm>
          <a:prstGeom prst="rect">
            <a:avLst/>
          </a:prstGeom>
          <a:noFill/>
        </p:spPr>
        <p:txBody>
          <a:bodyPr>
            <a:spAutoFit/>
          </a:bodyPr>
          <a:lstStyle/>
          <a:p>
            <a:pPr algn="ctr" eaLnBrk="0" fontAlgn="base" hangingPunct="0">
              <a:spcBef>
                <a:spcPct val="0"/>
              </a:spcBef>
              <a:spcAft>
                <a:spcPct val="0"/>
              </a:spcAft>
              <a:defRPr/>
            </a:pPr>
            <a:r>
              <a:rPr kumimoji="0" lang="ja-JP" altLang="en-US" sz="54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歴史に</a:t>
            </a:r>
            <a:r>
              <a:rPr kumimoji="0" lang="en-US" altLang="ja-JP" sz="54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54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ページを刻もう</a:t>
            </a:r>
            <a:endParaRPr kumimoji="0" lang="en-US" sz="54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46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5450" y="536575"/>
            <a:ext cx="28194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6988" y="5678488"/>
            <a:ext cx="9040812" cy="9509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Make History Today</a:t>
            </a:r>
            <a:endPar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965450" y="536575"/>
            <a:ext cx="2819400" cy="3663950"/>
          </a:xfrm>
          <a:prstGeom prst="rect">
            <a:avLst/>
          </a:prstGeom>
          <a:noFill/>
          <a:ln w="57150">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400">
              <a:solidFill>
                <a:prstClr val="white"/>
              </a:solidFill>
            </a:endParaRPr>
          </a:p>
        </p:txBody>
      </p:sp>
    </p:spTree>
    <p:extLst>
      <p:ext uri="{BB962C8B-B14F-4D97-AF65-F5344CB8AC3E}">
        <p14:creationId xmlns:p14="http://schemas.microsoft.com/office/powerpoint/2010/main" val="2349470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263275"/>
            <a:ext cx="8928992" cy="5904656"/>
          </a:xfrm>
          <a:prstGeom prst="rect">
            <a:avLst/>
          </a:prstGeom>
          <a:solidFill>
            <a:srgbClr val="E4F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009" y="3695869"/>
            <a:ext cx="3719086" cy="243442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51"/>
          <p:cNvSpPr txBox="1"/>
          <p:nvPr/>
        </p:nvSpPr>
        <p:spPr>
          <a:xfrm>
            <a:off x="4621207" y="677540"/>
            <a:ext cx="4278969" cy="164003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2760</a:t>
            </a:r>
            <a:r>
              <a:rPr kumimoji="1" lang="ja-JP"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地区の</a:t>
            </a:r>
            <a:endParaRPr kumimoji="1"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ロータリアンの皆様</a:t>
            </a:r>
            <a:r>
              <a:rPr kumimoji="1" lang="ja-JP" altLang="en-US"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ご寄付</a:t>
            </a:r>
            <a:r>
              <a:rPr kumimoji="1"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ご協力が欠かせません</a:t>
            </a:r>
            <a:r>
              <a:rPr kumimoji="1" lang="en-US" altLang="ja-JP"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10/22(</a:t>
            </a:r>
            <a:r>
              <a:rPr kumimoji="1"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土</a:t>
            </a:r>
            <a:r>
              <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en-US" altLang="ja-JP" sz="1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17:00</a:t>
            </a:r>
          </a:p>
          <a:p>
            <a:pPr algn="ctr"/>
            <a:r>
              <a:rPr kumimoji="1"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ワールドフード</a:t>
            </a:r>
            <a:r>
              <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ふれ愛フェスタ</a:t>
            </a:r>
            <a:r>
              <a:rPr kumimoji="1" lang="ja-JP" altLang="en-US" sz="1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開催</a:t>
            </a:r>
            <a:endParaRPr kumimoji="1" lang="en-US" altLang="ja-JP" sz="1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於：名古屋市栄</a:t>
            </a:r>
            <a:r>
              <a:rPr kumimoji="1" lang="ja-JP" altLang="en-US" sz="1600" b="1" baseline="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久屋大通公園</a:t>
            </a:r>
            <a:r>
              <a:rPr kumimoji="1" lang="en-US" altLang="ja-JP"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もちのき広場･噴水広場</a:t>
            </a:r>
            <a:r>
              <a:rPr kumimoji="1" lang="en-US" altLang="ja-JP"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67" y="520078"/>
            <a:ext cx="4257663" cy="251723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30"/>
          <p:cNvSpPr txBox="1"/>
          <p:nvPr/>
        </p:nvSpPr>
        <p:spPr>
          <a:xfrm>
            <a:off x="467544" y="4738809"/>
            <a:ext cx="4464495" cy="120032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rPr>
              <a:t>国際ロータリー第</a:t>
            </a:r>
            <a:r>
              <a:rPr kumimoji="1" lang="en-US" altLang="ja-JP"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rPr>
              <a:t>2760</a:t>
            </a:r>
            <a:r>
              <a:rPr kumimoji="1" lang="ja-JP" altLang="en-US"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en-US" altLang="ja-JP"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rPr>
              <a:t>ロータリー財団委員会 ポリオ･プラス委員会</a:t>
            </a:r>
            <a:endParaRPr kumimoji="1" lang="en-US" altLang="ja-JP"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rPr>
              <a:t>052-211-2760  fbranch@rotary2760.org</a:t>
            </a:r>
            <a:endParaRPr kumimoji="1" lang="ja-JP" altLang="en-US" sz="1800" b="1" dirty="0">
              <a:solidFill>
                <a:srgbClr val="4A206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TRF100_lock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08" y="3421092"/>
            <a:ext cx="3308093" cy="82330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2"/>
          <p:cNvSpPr txBox="1"/>
          <p:nvPr/>
        </p:nvSpPr>
        <p:spPr>
          <a:xfrm>
            <a:off x="3716201" y="3694245"/>
            <a:ext cx="1810012"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財団</a:t>
            </a:r>
            <a:r>
              <a:rPr kumimoji="1" lang="en-US" altLang="ja-JP"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周年を祝おう</a:t>
            </a:r>
          </a:p>
        </p:txBody>
      </p:sp>
    </p:spTree>
    <p:extLst>
      <p:ext uri="{BB962C8B-B14F-4D97-AF65-F5344CB8AC3E}">
        <p14:creationId xmlns:p14="http://schemas.microsoft.com/office/powerpoint/2010/main" val="2981024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F_Powerpoint desig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374</Words>
  <Application>Microsoft Office PowerPoint</Application>
  <PresentationFormat>画面に合わせる (4:3)</PresentationFormat>
  <Paragraphs>72</Paragraphs>
  <Slides>8</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8</vt:i4>
      </vt:variant>
    </vt:vector>
  </HeadingPairs>
  <TitlesOfParts>
    <vt:vector size="21" baseType="lpstr">
      <vt:lpstr>HGP創英角ｺﾞｼｯｸUB</vt:lpstr>
      <vt:lpstr>HG創英角ｺﾞｼｯｸUB</vt:lpstr>
      <vt:lpstr>Meiryo UI</vt:lpstr>
      <vt:lpstr>ＭＳ Ｐゴシック</vt:lpstr>
      <vt:lpstr>ＭＳ Ｐゴシック</vt:lpstr>
      <vt:lpstr>ヒラギノ角ゴ Pro W3</vt:lpstr>
      <vt:lpstr>メイリオ</vt:lpstr>
      <vt:lpstr>Arial</vt:lpstr>
      <vt:lpstr>Arial Narrow</vt:lpstr>
      <vt:lpstr>Calibri</vt:lpstr>
      <vt:lpstr>Georgia</vt:lpstr>
      <vt:lpstr>TRF_Powerpoint design_light</vt:lpstr>
      <vt:lpstr>Custom Design</vt:lpstr>
      <vt:lpstr>PowerPoint プレゼンテーション</vt:lpstr>
      <vt:lpstr>PowerPoint プレゼンテーション</vt:lpstr>
      <vt:lpstr>PowerPoint プレゼンテーション</vt:lpstr>
      <vt:lpstr>PowerPoint プレゼンテーション</vt:lpstr>
      <vt:lpstr>2015年になってからの発生状況</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浩一</dc:creator>
  <cp:lastModifiedBy>ロータリー財団委員会</cp:lastModifiedBy>
  <cp:revision>6</cp:revision>
  <dcterms:created xsi:type="dcterms:W3CDTF">2016-07-25T04:09:11Z</dcterms:created>
  <dcterms:modified xsi:type="dcterms:W3CDTF">2016-08-05T01:22:47Z</dcterms:modified>
</cp:coreProperties>
</file>