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90" r:id="rId2"/>
    <p:sldId id="291" r:id="rId3"/>
    <p:sldId id="292" r:id="rId4"/>
    <p:sldId id="293" r:id="rId5"/>
    <p:sldId id="294" r:id="rId6"/>
    <p:sldId id="295" r:id="rId7"/>
    <p:sldId id="296" r:id="rId8"/>
    <p:sldId id="297" r:id="rId9"/>
    <p:sldId id="298" r:id="rId10"/>
    <p:sldId id="323" r:id="rId11"/>
    <p:sldId id="322" r:id="rId12"/>
    <p:sldId id="320" r:id="rId13"/>
    <p:sldId id="329" r:id="rId14"/>
    <p:sldId id="327" r:id="rId15"/>
    <p:sldId id="330" r:id="rId16"/>
    <p:sldId id="318" r:id="rId17"/>
    <p:sldId id="324" r:id="rId18"/>
    <p:sldId id="325" r:id="rId19"/>
    <p:sldId id="326" r:id="rId20"/>
    <p:sldId id="299" r:id="rId21"/>
    <p:sldId id="300" r:id="rId22"/>
    <p:sldId id="301" r:id="rId23"/>
    <p:sldId id="302" r:id="rId24"/>
    <p:sldId id="303" r:id="rId25"/>
    <p:sldId id="304" r:id="rId26"/>
    <p:sldId id="305" r:id="rId27"/>
    <p:sldId id="317" r:id="rId28"/>
    <p:sldId id="307" r:id="rId29"/>
    <p:sldId id="288" r:id="rId30"/>
    <p:sldId id="289" r:id="rId31"/>
    <p:sldId id="311" r:id="rId32"/>
    <p:sldId id="312" r:id="rId33"/>
    <p:sldId id="319" r:id="rId34"/>
    <p:sldId id="313" r:id="rId35"/>
    <p:sldId id="314" r:id="rId36"/>
    <p:sldId id="315" r:id="rId37"/>
    <p:sldId id="316" r:id="rId38"/>
  </p:sldIdLst>
  <p:sldSz cx="12192000" cy="6858000"/>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9" autoAdjust="0"/>
    <p:restoredTop sz="94660"/>
  </p:normalViewPr>
  <p:slideViewPr>
    <p:cSldViewPr snapToGrid="0">
      <p:cViewPr varScale="1">
        <p:scale>
          <a:sx n="92" d="100"/>
          <a:sy n="92" d="100"/>
        </p:scale>
        <p:origin x="21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2800" y="0"/>
            <a:ext cx="4301543" cy="341064"/>
          </a:xfrm>
          <a:prstGeom prst="rect">
            <a:avLst/>
          </a:prstGeom>
        </p:spPr>
        <p:txBody>
          <a:bodyPr vert="horz" lIns="91440" tIns="45720" rIns="91440" bIns="45720" rtlCol="0"/>
          <a:lstStyle>
            <a:lvl1pPr algn="r">
              <a:defRPr sz="1200"/>
            </a:lvl1pPr>
          </a:lstStyle>
          <a:p>
            <a:fld id="{7121DC92-AE52-40E6-B84C-C28E3019F165}" type="datetimeFigureOut">
              <a:rPr kumimoji="1" lang="ja-JP" altLang="en-US" smtClean="0"/>
              <a:t>2016/8/6</a:t>
            </a:fld>
            <a:endParaRPr kumimoji="1" lang="ja-JP" altLang="en-US"/>
          </a:p>
        </p:txBody>
      </p:sp>
      <p:sp>
        <p:nvSpPr>
          <p:cNvPr id="4" name="フッター プレースホルダー 3"/>
          <p:cNvSpPr>
            <a:spLocks noGrp="1"/>
          </p:cNvSpPr>
          <p:nvPr>
            <p:ph type="ftr" sz="quarter" idx="2"/>
          </p:nvPr>
        </p:nvSpPr>
        <p:spPr>
          <a:xfrm>
            <a:off x="2" y="6456612"/>
            <a:ext cx="4301543" cy="34106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2800" y="6456612"/>
            <a:ext cx="4301543" cy="341064"/>
          </a:xfrm>
          <a:prstGeom prst="rect">
            <a:avLst/>
          </a:prstGeom>
        </p:spPr>
        <p:txBody>
          <a:bodyPr vert="horz" lIns="91440" tIns="45720" rIns="91440" bIns="45720" rtlCol="0" anchor="b"/>
          <a:lstStyle>
            <a:lvl1pPr algn="r">
              <a:defRPr sz="1200"/>
            </a:lvl1pPr>
          </a:lstStyle>
          <a:p>
            <a:fld id="{270ADB85-B5B4-4AA0-B5CD-C0CA358A48A4}" type="slidenum">
              <a:rPr kumimoji="1" lang="ja-JP" altLang="en-US" smtClean="0"/>
              <a:t>‹#›</a:t>
            </a:fld>
            <a:endParaRPr kumimoji="1" lang="ja-JP" altLang="en-US"/>
          </a:p>
        </p:txBody>
      </p:sp>
    </p:spTree>
    <p:extLst>
      <p:ext uri="{BB962C8B-B14F-4D97-AF65-F5344CB8AC3E}">
        <p14:creationId xmlns:p14="http://schemas.microsoft.com/office/powerpoint/2010/main" val="326889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800" y="0"/>
            <a:ext cx="4301543" cy="341064"/>
          </a:xfrm>
          <a:prstGeom prst="rect">
            <a:avLst/>
          </a:prstGeom>
        </p:spPr>
        <p:txBody>
          <a:bodyPr vert="horz" lIns="91440" tIns="45720" rIns="91440" bIns="45720" rtlCol="0"/>
          <a:lstStyle>
            <a:lvl1pPr algn="r">
              <a:defRPr sz="1200"/>
            </a:lvl1pPr>
          </a:lstStyle>
          <a:p>
            <a:fld id="{6BF61BC2-8EE1-4CF8-81DB-8C87FABD1142}" type="datetimeFigureOut">
              <a:rPr kumimoji="1" lang="ja-JP" altLang="en-US" smtClean="0"/>
              <a:t>2016/8/6</a:t>
            </a:fld>
            <a:endParaRPr kumimoji="1" lang="ja-JP" altLang="en-US"/>
          </a:p>
        </p:txBody>
      </p:sp>
      <p:sp>
        <p:nvSpPr>
          <p:cNvPr id="4" name="スライド イメージ プレースホルダー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6456612"/>
            <a:ext cx="4301543" cy="34106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800" y="6456612"/>
            <a:ext cx="4301543" cy="341064"/>
          </a:xfrm>
          <a:prstGeom prst="rect">
            <a:avLst/>
          </a:prstGeom>
        </p:spPr>
        <p:txBody>
          <a:bodyPr vert="horz" lIns="91440" tIns="45720" rIns="91440" bIns="45720" rtlCol="0" anchor="b"/>
          <a:lstStyle>
            <a:lvl1pPr algn="r">
              <a:defRPr sz="1200"/>
            </a:lvl1pPr>
          </a:lstStyle>
          <a:p>
            <a:fld id="{48BCAA91-7B26-49D8-A859-6B00DAD6512C}" type="slidenum">
              <a:rPr kumimoji="1" lang="ja-JP" altLang="en-US" smtClean="0"/>
              <a:t>‹#›</a:t>
            </a:fld>
            <a:endParaRPr kumimoji="1" lang="ja-JP" altLang="en-US"/>
          </a:p>
        </p:txBody>
      </p:sp>
    </p:spTree>
    <p:extLst>
      <p:ext uri="{BB962C8B-B14F-4D97-AF65-F5344CB8AC3E}">
        <p14:creationId xmlns:p14="http://schemas.microsoft.com/office/powerpoint/2010/main" val="47990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秋の心地よい雰囲気の中、７万人の来場者で大いに盛り上がりました。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3</a:t>
            </a:fld>
            <a:endParaRPr kumimoji="1" lang="ja-JP" altLang="en-US"/>
          </a:p>
        </p:txBody>
      </p:sp>
    </p:spTree>
    <p:extLst>
      <p:ext uri="{BB962C8B-B14F-4D97-AF65-F5344CB8AC3E}">
        <p14:creationId xmlns:p14="http://schemas.microsoft.com/office/powerpoint/2010/main" val="42954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WFF</a:t>
            </a:r>
            <a:r>
              <a:rPr kumimoji="1" lang="ja-JP" altLang="en-US" dirty="0" smtClean="0"/>
              <a:t>は２つの目的があります。１つはイベントで収益を上げ、その収益金で人道的奉仕活動を行うことです。第１回ではカンボジアに大型の簡易水道を建設し、第２回ではやはりカンボジアにトイレや井戸を設置しました。また毎回地元の子供たちに教材を支給しています。第３回の収益金ではミャンマーで水事業＆教育事業を行う予定です。地区国際奉仕委員会の皆さんが地区内４，９００名の委託を受けて、現地での奉仕活動にあたります。</a:t>
            </a:r>
            <a:endParaRPr kumimoji="1" lang="en-US" altLang="ja-JP" dirty="0" smtClean="0"/>
          </a:p>
          <a:p>
            <a:r>
              <a:rPr kumimoji="1" lang="ja-JP" altLang="en-US" dirty="0" smtClean="0"/>
              <a:t>２つ目の目的は「ロータリーの認知度と公共イメージの向上」です。ご説明しましたように来場者はいろんな国の料理や特産品を楽しむ中で、ロータリーを知り、理解し、親近感を感じてもらうねらいです。またテレビやラジオ、新聞などで毎回広くイベントを広報してもらうことも認知度アップに大きく貢献しています。</a:t>
            </a:r>
            <a:endParaRPr kumimoji="1" lang="en-US" altLang="ja-JP" dirty="0" smtClean="0"/>
          </a:p>
          <a:p>
            <a:endParaRPr kumimoji="1" lang="en-US" altLang="ja-JP" dirty="0" smtClean="0"/>
          </a:p>
          <a:p>
            <a:r>
              <a:rPr kumimoji="1" lang="ja-JP" altLang="en-US" dirty="0" smtClean="0"/>
              <a:t>しかし、視点を変えてイベントがもたらす効果を言えば、一つはインターアクトからロータリアンまですべてのロータリーファミリー間の連帯を強めてくれることです。皆で一緒に汗を流して得る達成感は強い連帯意識と信頼感を醸成してくれ、大きな宝となります。</a:t>
            </a:r>
            <a:endParaRPr kumimoji="1" lang="en-US" altLang="ja-JP" dirty="0" smtClean="0"/>
          </a:p>
          <a:p>
            <a:endParaRPr kumimoji="1" lang="en-US" altLang="ja-JP" dirty="0" smtClean="0"/>
          </a:p>
          <a:p>
            <a:r>
              <a:rPr kumimoji="1" lang="ja-JP" altLang="en-US" dirty="0" smtClean="0"/>
              <a:t>また、イベントを通して一般の皆さんと肌と肌で触れ合い、笑顔を通してコミュニケーションをすることはロータリーの公共イメージを高め、大きな広報効果をもたらします。もちろん会場で皆がそれを意識するわけではありません。ただ「一緒に楽しむ」という共通の接点を通して、自然に得られる貴重な効果だ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30</a:t>
            </a:fld>
            <a:endParaRPr kumimoji="1" lang="ja-JP" altLang="en-US"/>
          </a:p>
        </p:txBody>
      </p:sp>
    </p:spTree>
    <p:extLst>
      <p:ext uri="{BB962C8B-B14F-4D97-AF65-F5344CB8AC3E}">
        <p14:creationId xmlns:p14="http://schemas.microsoft.com/office/powerpoint/2010/main" val="260340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これがこのイベントに潜む「ミッション」です。</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31</a:t>
            </a:fld>
            <a:endParaRPr kumimoji="1" lang="ja-JP" altLang="en-US"/>
          </a:p>
        </p:txBody>
      </p:sp>
    </p:spTree>
    <p:extLst>
      <p:ext uri="{BB962C8B-B14F-4D97-AF65-F5344CB8AC3E}">
        <p14:creationId xmlns:p14="http://schemas.microsoft.com/office/powerpoint/2010/main" val="598114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WFF</a:t>
            </a:r>
            <a:r>
              <a:rPr kumimoji="1" lang="ja-JP" altLang="en-US" dirty="0" smtClean="0"/>
              <a:t>は２つの目的があります。１つはイベントで収益を上げ、その収益金で人道的奉仕活動を行うことです。第１回ではカンボジアに大型の簡易水道を建設し、第２回ではやはりカンボジアにトイレや井戸を設置しました。また毎回地元の子供たちに教材を支給しています。第３回の収益金ではミャンマーで水事業＆教育事業を行う予定です。地区国際奉仕委員会の皆さんが地区内４，９００名の委託を受けて、現地での奉仕活動にあたります。</a:t>
            </a:r>
            <a:endParaRPr kumimoji="1" lang="en-US" altLang="ja-JP" dirty="0" smtClean="0"/>
          </a:p>
          <a:p>
            <a:r>
              <a:rPr kumimoji="1" lang="ja-JP" altLang="en-US" dirty="0" smtClean="0"/>
              <a:t>２つ目の目的は「ロータリーの認知度と公共イメージの向上」です。ご説明しましたように来場者はいろんな国の料理や特産品を楽しむ中で、ロータリーを知り、理解し、親近感を感じてもらうねらいです。またテレビやラジオ、新聞などで毎回広くイベントを広報してもらうことも認知度アップに大きく貢献しています。</a:t>
            </a:r>
            <a:endParaRPr kumimoji="1" lang="en-US" altLang="ja-JP" dirty="0" smtClean="0"/>
          </a:p>
          <a:p>
            <a:endParaRPr kumimoji="1" lang="en-US" altLang="ja-JP" dirty="0" smtClean="0"/>
          </a:p>
          <a:p>
            <a:r>
              <a:rPr kumimoji="1" lang="ja-JP" altLang="en-US" dirty="0" smtClean="0"/>
              <a:t>しかし、視点を変えてイベントがもたらす効果を言えば、一つはインターアクトからロータリアンまですべてのロータリーファミリー間の連帯を強めてくれることです。皆で一緒に汗を流して得る達成感は強い連帯意識と信頼感を醸成してくれ、大きな宝となります。</a:t>
            </a:r>
            <a:endParaRPr kumimoji="1" lang="en-US" altLang="ja-JP" dirty="0" smtClean="0"/>
          </a:p>
          <a:p>
            <a:endParaRPr kumimoji="1" lang="en-US" altLang="ja-JP" dirty="0" smtClean="0"/>
          </a:p>
          <a:p>
            <a:r>
              <a:rPr kumimoji="1" lang="ja-JP" altLang="en-US" dirty="0" smtClean="0"/>
              <a:t>また、イベントを通して一般の皆さんと肌と肌で触れ合い、笑顔を通してコミュニケーションをすることはロータリーの公共イメージを高め、大きな広報効果をもたらします。もちろん会場で皆がそれを意識するわけではありません。ただ「一緒に楽しむ」という共通の接点を通して、自然に得られる貴重な効果だ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35</a:t>
            </a:fld>
            <a:endParaRPr kumimoji="1" lang="ja-JP" altLang="en-US"/>
          </a:p>
        </p:txBody>
      </p:sp>
    </p:spTree>
    <p:extLst>
      <p:ext uri="{BB962C8B-B14F-4D97-AF65-F5344CB8AC3E}">
        <p14:creationId xmlns:p14="http://schemas.microsoft.com/office/powerpoint/2010/main" val="148989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36</a:t>
            </a:fld>
            <a:endParaRPr kumimoji="1" lang="ja-JP" altLang="en-US"/>
          </a:p>
        </p:txBody>
      </p:sp>
    </p:spTree>
    <p:extLst>
      <p:ext uri="{BB962C8B-B14F-4D97-AF65-F5344CB8AC3E}">
        <p14:creationId xmlns:p14="http://schemas.microsoft.com/office/powerpoint/2010/main" val="316438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37</a:t>
            </a:fld>
            <a:endParaRPr kumimoji="1" lang="ja-JP" altLang="en-US"/>
          </a:p>
        </p:txBody>
      </p:sp>
    </p:spTree>
    <p:extLst>
      <p:ext uri="{BB962C8B-B14F-4D97-AF65-F5344CB8AC3E}">
        <p14:creationId xmlns:p14="http://schemas.microsoft.com/office/powerpoint/2010/main" val="131555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いつものように、２０カ国を超えるさまざまなお国自慢の料理が、</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4</a:t>
            </a:fld>
            <a:endParaRPr kumimoji="1" lang="ja-JP" altLang="en-US"/>
          </a:p>
        </p:txBody>
      </p:sp>
    </p:spTree>
    <p:extLst>
      <p:ext uri="{BB962C8B-B14F-4D97-AF65-F5344CB8AC3E}">
        <p14:creationId xmlns:p14="http://schemas.microsoft.com/office/powerpoint/2010/main" val="312492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大盛況の会場</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5</a:t>
            </a:fld>
            <a:endParaRPr kumimoji="1" lang="ja-JP" altLang="en-US"/>
          </a:p>
        </p:txBody>
      </p:sp>
    </p:spTree>
    <p:extLst>
      <p:ext uri="{BB962C8B-B14F-4D97-AF65-F5344CB8AC3E}">
        <p14:creationId xmlns:p14="http://schemas.microsoft.com/office/powerpoint/2010/main" val="100308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ブラジル、ペルーや</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6</a:t>
            </a:fld>
            <a:endParaRPr kumimoji="1" lang="ja-JP" altLang="en-US"/>
          </a:p>
        </p:txBody>
      </p:sp>
    </p:spTree>
    <p:extLst>
      <p:ext uri="{BB962C8B-B14F-4D97-AF65-F5344CB8AC3E}">
        <p14:creationId xmlns:p14="http://schemas.microsoft.com/office/powerpoint/2010/main" val="396427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アフリカなどの音楽や踊りが披露され、会場をさらに盛り上げます。</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7</a:t>
            </a:fld>
            <a:endParaRPr kumimoji="1" lang="ja-JP" altLang="en-US"/>
          </a:p>
        </p:txBody>
      </p:sp>
    </p:spTree>
    <p:extLst>
      <p:ext uri="{BB962C8B-B14F-4D97-AF65-F5344CB8AC3E}">
        <p14:creationId xmlns:p14="http://schemas.microsoft.com/office/powerpoint/2010/main" val="309661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D97829E-27C1-4643-9658-BCB02E1AB3FB}" type="slidenum">
              <a:rPr kumimoji="1" lang="ja-JP" altLang="en-US" smtClean="0"/>
              <a:pPr/>
              <a:t>13</a:t>
            </a:fld>
            <a:endParaRPr kumimoji="1" lang="ja-JP" altLang="en-US"/>
          </a:p>
        </p:txBody>
      </p:sp>
    </p:spTree>
    <p:extLst>
      <p:ext uri="{BB962C8B-B14F-4D97-AF65-F5344CB8AC3E}">
        <p14:creationId xmlns:p14="http://schemas.microsoft.com/office/powerpoint/2010/main" val="356251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D97829E-27C1-4643-9658-BCB02E1AB3FB}" type="slidenum">
              <a:rPr kumimoji="1" lang="ja-JP" altLang="en-US" smtClean="0"/>
              <a:pPr/>
              <a:t>14</a:t>
            </a:fld>
            <a:endParaRPr kumimoji="1" lang="ja-JP" altLang="en-US"/>
          </a:p>
        </p:txBody>
      </p:sp>
    </p:spTree>
    <p:extLst>
      <p:ext uri="{BB962C8B-B14F-4D97-AF65-F5344CB8AC3E}">
        <p14:creationId xmlns:p14="http://schemas.microsoft.com/office/powerpoint/2010/main" val="82578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WFF</a:t>
            </a:r>
            <a:r>
              <a:rPr kumimoji="1" lang="ja-JP" altLang="en-US" dirty="0" smtClean="0"/>
              <a:t>は２つの目的があります。１つはイベントで収益を上げ、その収益金で人道的奉仕活動を行うことです。第１回ではカンボジアに大型の簡易水道を建設し、第２回ではやはりカンボジアにトイレや井戸を設置しました。また毎回地元の子供たちに教材を支給しています。第３回の収益金ではミャンマーで水事業＆教育事業を行う予定です。地区国際奉仕委員会の皆さんが地区内４，９００名の委託を受けて、現地での奉仕活動にあたります。</a:t>
            </a:r>
            <a:endParaRPr kumimoji="1" lang="en-US" altLang="ja-JP" dirty="0" smtClean="0"/>
          </a:p>
          <a:p>
            <a:r>
              <a:rPr kumimoji="1" lang="ja-JP" altLang="en-US" dirty="0" smtClean="0"/>
              <a:t>２つ目の目的は「ロータリーの認知度と公共イメージの向上」です。ご説明しましたように来場者はいろんな国の料理や特産品を楽しむ中で、ロータリーを知り、理解し、親近感を感じてもらうねらいです。またテレビやラジオ、新聞などで毎回広くイベントを広報してもらうことも認知度アップに大きく貢献しています。</a:t>
            </a:r>
            <a:endParaRPr kumimoji="1" lang="en-US" altLang="ja-JP" dirty="0" smtClean="0"/>
          </a:p>
          <a:p>
            <a:endParaRPr kumimoji="1" lang="en-US" altLang="ja-JP" dirty="0" smtClean="0"/>
          </a:p>
          <a:p>
            <a:r>
              <a:rPr kumimoji="1" lang="ja-JP" altLang="en-US" dirty="0" smtClean="0"/>
              <a:t>しかし、視点を変えてイベントがもたらす効果を言えば、一つはインターアクトからロータリアンまですべてのロータリーファミリー間の連帯を強めてくれることです。皆で一緒に汗を流して得る達成感は強い連帯意識と信頼感を醸成してくれ、大きな宝となります。</a:t>
            </a:r>
            <a:endParaRPr kumimoji="1" lang="en-US" altLang="ja-JP" dirty="0" smtClean="0"/>
          </a:p>
          <a:p>
            <a:endParaRPr kumimoji="1" lang="en-US" altLang="ja-JP" dirty="0" smtClean="0"/>
          </a:p>
          <a:p>
            <a:r>
              <a:rPr kumimoji="1" lang="ja-JP" altLang="en-US" dirty="0" smtClean="0"/>
              <a:t>また、イベントを通して一般の皆さんと肌と肌で触れ合い、笑顔を通してコミュニケーションをすることはロータリーの公共イメージを高め、大きな広報効果をもたらします。もちろん会場で皆がそれを意識するわけではありません。ただ「一緒に楽しむ」という共通の接点を通して、自然に得られる貴重な効果だ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28</a:t>
            </a:fld>
            <a:endParaRPr kumimoji="1" lang="ja-JP" altLang="en-US"/>
          </a:p>
        </p:txBody>
      </p:sp>
    </p:spTree>
    <p:extLst>
      <p:ext uri="{BB962C8B-B14F-4D97-AF65-F5344CB8AC3E}">
        <p14:creationId xmlns:p14="http://schemas.microsoft.com/office/powerpoint/2010/main" val="2307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WFF</a:t>
            </a:r>
            <a:r>
              <a:rPr kumimoji="1" lang="ja-JP" altLang="en-US" dirty="0" smtClean="0"/>
              <a:t>は２つの目的があります。１つはイベントで収益を上げ、その収益金で人道的奉仕活動を行うことです。第１回ではカンボジアに大型の簡易水道を建設し、第２回ではやはりカンボジアにトイレや井戸を設置しました。また毎回地元の子供たちに教材を支給しています。第３回の収益金ではミャンマーで水事業＆教育事業を行う予定です。地区国際奉仕委員会の皆さんが地区内４，９００名の委託を受けて、現地での奉仕活動にあたります。</a:t>
            </a:r>
            <a:endParaRPr kumimoji="1" lang="en-US" altLang="ja-JP" dirty="0" smtClean="0"/>
          </a:p>
          <a:p>
            <a:r>
              <a:rPr kumimoji="1" lang="ja-JP" altLang="en-US" dirty="0" smtClean="0"/>
              <a:t>２つ目の目的は「ロータリーの認知度と公共イメージの向上」です。ご説明しましたように来場者はいろんな国の料理や特産品を楽しむ中で、ロータリーを知り、理解し、親近感を感じてもらうねらいです。またテレビやラジオ、新聞などで毎回広くイベントを広報してもらうことも認知度アップに大きく貢献しています。</a:t>
            </a:r>
            <a:endParaRPr kumimoji="1" lang="en-US" altLang="ja-JP" dirty="0" smtClean="0"/>
          </a:p>
          <a:p>
            <a:endParaRPr kumimoji="1" lang="en-US" altLang="ja-JP" dirty="0" smtClean="0"/>
          </a:p>
          <a:p>
            <a:r>
              <a:rPr kumimoji="1" lang="ja-JP" altLang="en-US" dirty="0" smtClean="0"/>
              <a:t>しかし、視点を変えてイベントがもたらす効果を言えば、一つはインターアクトからロータリアンまですべてのロータリーファミリー間の連帯を強めてくれることです。皆で一緒に汗を流して得る達成感は強い連帯意識と信頼感を醸成してくれ、大きな宝となります。</a:t>
            </a:r>
            <a:endParaRPr kumimoji="1" lang="en-US" altLang="ja-JP" dirty="0" smtClean="0"/>
          </a:p>
          <a:p>
            <a:endParaRPr kumimoji="1" lang="en-US" altLang="ja-JP" dirty="0" smtClean="0"/>
          </a:p>
          <a:p>
            <a:r>
              <a:rPr kumimoji="1" lang="ja-JP" altLang="en-US" dirty="0" smtClean="0"/>
              <a:t>また、イベントを通して一般の皆さんと肌と肌で触れ合い、笑顔を通してコミュニケーションをすることはロータリーの公共イメージを高め、大きな広報効果をもたらします。もちろん会場で皆がそれを意識するわけではありません。ただ「一緒に楽しむ」という共通の接点を通して、自然に得られる貴重な効果だ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AD02BBD-0438-4F11-9FF7-CF8FC8814491}" type="slidenum">
              <a:rPr kumimoji="1" lang="ja-JP" altLang="en-US" smtClean="0"/>
              <a:t>29</a:t>
            </a:fld>
            <a:endParaRPr kumimoji="1" lang="ja-JP" altLang="en-US"/>
          </a:p>
        </p:txBody>
      </p:sp>
    </p:spTree>
    <p:extLst>
      <p:ext uri="{BB962C8B-B14F-4D97-AF65-F5344CB8AC3E}">
        <p14:creationId xmlns:p14="http://schemas.microsoft.com/office/powerpoint/2010/main" val="3396438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103294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359452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1986541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212800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395811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54450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150410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262843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91803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1833892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B0B05B6-B9B3-4D8D-B760-3FA10455689D}" type="datetimeFigureOut">
              <a:rPr kumimoji="1" lang="ja-JP" altLang="en-US" smtClean="0"/>
              <a:t>2016/8/6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305899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B05B6-B9B3-4D8D-B760-3FA10455689D}" type="datetimeFigureOut">
              <a:rPr kumimoji="1" lang="ja-JP" altLang="en-US" smtClean="0"/>
              <a:t>2016/8/6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B78DA-9AE0-4051-8883-9F58A483F5F4}" type="slidenum">
              <a:rPr kumimoji="1" lang="ja-JP" altLang="en-US" smtClean="0"/>
              <a:t>‹#›</a:t>
            </a:fld>
            <a:endParaRPr kumimoji="1" lang="ja-JP" altLang="en-US"/>
          </a:p>
        </p:txBody>
      </p:sp>
    </p:spTree>
    <p:extLst>
      <p:ext uri="{BB962C8B-B14F-4D97-AF65-F5344CB8AC3E}">
        <p14:creationId xmlns:p14="http://schemas.microsoft.com/office/powerpoint/2010/main" val="1102555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671342" y="1916832"/>
            <a:ext cx="8719406" cy="2741740"/>
          </a:xfrm>
          <a:prstGeom prst="rect">
            <a:avLst/>
          </a:prstGeom>
          <a:ln>
            <a:noFill/>
          </a:ln>
        </p:spPr>
        <p:txBody>
          <a:bodyPr>
            <a:noAutofit/>
          </a:bodyPr>
          <a:lstStyle>
            <a:lvl1pPr algn="l" defTabSz="914400" rtl="0" eaLnBrk="1" latinLnBrk="0" hangingPunct="1">
              <a:spcBef>
                <a:spcPct val="0"/>
              </a:spcBef>
              <a:buNone/>
              <a:defRPr kumimoji="1"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400" dirty="0">
                <a:solidFill>
                  <a:srgbClr val="002060"/>
                </a:solidFill>
                <a:effectLst/>
                <a:latin typeface="HGPｺﾞｼｯｸE" panose="020B0900000000000000" pitchFamily="50" charset="-128"/>
                <a:ea typeface="HGPｺﾞｼｯｸE" panose="020B0900000000000000" pitchFamily="50" charset="-128"/>
              </a:rPr>
              <a:t>　　　　　　　第４回　ＷＦＦ</a:t>
            </a:r>
            <a:endParaRPr lang="en-US" altLang="ja-JP" sz="4400" dirty="0">
              <a:solidFill>
                <a:srgbClr val="002060"/>
              </a:solidFill>
              <a:effectLst/>
              <a:latin typeface="HGPｺﾞｼｯｸE" panose="020B0900000000000000" pitchFamily="50" charset="-128"/>
              <a:ea typeface="HGPｺﾞｼｯｸE" panose="020B0900000000000000" pitchFamily="50" charset="-128"/>
            </a:endParaRPr>
          </a:p>
          <a:p>
            <a:r>
              <a:rPr lang="ja-JP" altLang="en-US" sz="2400" dirty="0">
                <a:solidFill>
                  <a:srgbClr val="002060"/>
                </a:solidFill>
                <a:effectLst/>
                <a:latin typeface="HGPｺﾞｼｯｸE" panose="020B0900000000000000" pitchFamily="50" charset="-128"/>
                <a:ea typeface="HGPｺﾞｼｯｸE" panose="020B0900000000000000" pitchFamily="50" charset="-128"/>
              </a:rPr>
              <a:t>　　</a:t>
            </a:r>
            <a:endParaRPr lang="en-US" altLang="ja-JP" sz="2400" dirty="0">
              <a:solidFill>
                <a:srgbClr val="002060"/>
              </a:solidFill>
              <a:effectLst/>
              <a:latin typeface="HGPｺﾞｼｯｸE" panose="020B0900000000000000" pitchFamily="50" charset="-128"/>
              <a:ea typeface="HGPｺﾞｼｯｸE" panose="020B0900000000000000" pitchFamily="50" charset="-128"/>
            </a:endParaRPr>
          </a:p>
          <a:p>
            <a:r>
              <a:rPr lang="ja-JP" altLang="en-US" sz="4400" dirty="0">
                <a:solidFill>
                  <a:srgbClr val="002060"/>
                </a:solidFill>
                <a:effectLst/>
                <a:latin typeface="HGPｺﾞｼｯｸE" panose="020B0900000000000000" pitchFamily="50" charset="-128"/>
                <a:ea typeface="HGPｺﾞｼｯｸE" panose="020B0900000000000000" pitchFamily="50" charset="-128"/>
              </a:rPr>
              <a:t>「ワールド・フード＋ふれ愛フェスタ」　　　　　</a:t>
            </a:r>
            <a:endParaRPr lang="en-US" altLang="ja-JP" sz="4400" dirty="0">
              <a:solidFill>
                <a:srgbClr val="002060"/>
              </a:solidFill>
              <a:effectLst/>
              <a:latin typeface="HGPｺﾞｼｯｸE" panose="020B0900000000000000" pitchFamily="50" charset="-128"/>
              <a:ea typeface="HGPｺﾞｼｯｸE" panose="020B0900000000000000" pitchFamily="50" charset="-128"/>
            </a:endParaRPr>
          </a:p>
          <a:p>
            <a:r>
              <a:rPr lang="ja-JP" altLang="en-US" sz="4400" dirty="0">
                <a:solidFill>
                  <a:srgbClr val="002060"/>
                </a:solidFill>
                <a:effectLst/>
                <a:latin typeface="HGPｺﾞｼｯｸE" panose="020B0900000000000000" pitchFamily="50" charset="-128"/>
                <a:ea typeface="HGPｺﾞｼｯｸE" panose="020B0900000000000000" pitchFamily="50" charset="-128"/>
              </a:rPr>
              <a:t>　　　　　　</a:t>
            </a:r>
          </a:p>
        </p:txBody>
      </p:sp>
      <p:pic>
        <p:nvPicPr>
          <p:cNvPr id="6" name="Picture 2" descr="TRF100_lock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101" y="283193"/>
            <a:ext cx="3725956" cy="85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サブタイトル 2"/>
          <p:cNvSpPr txBox="1">
            <a:spLocks/>
          </p:cNvSpPr>
          <p:nvPr/>
        </p:nvSpPr>
        <p:spPr>
          <a:xfrm>
            <a:off x="3149813" y="5298147"/>
            <a:ext cx="5762465" cy="1211638"/>
          </a:xfrm>
          <a:prstGeom prst="rect">
            <a:avLst/>
          </a:prstGeom>
          <a:ln>
            <a:noFill/>
          </a:ln>
        </p:spPr>
        <p:txBody>
          <a:bodyPr>
            <a:noAutofit/>
          </a:bodyPr>
          <a:lstStyle>
            <a:lvl1pPr marL="274320" indent="-256032" algn="l" defTabSz="914400" rtl="0" eaLnBrk="1" latinLnBrk="0" hangingPunct="1">
              <a:spcBef>
                <a:spcPct val="20000"/>
              </a:spcBef>
              <a:spcAft>
                <a:spcPts val="0"/>
              </a:spcAft>
              <a:buSzPct val="60000"/>
              <a:buFont typeface="Wingdings" pitchFamily="2" charset="2"/>
              <a:buChar char=""/>
              <a:defRPr kumimoji="1"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kumimoji="1"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kumimoji="1"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kumimoji="1"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kumimoji="1"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None/>
            </a:pPr>
            <a:r>
              <a:rPr lang="ja-JP" altLang="en-US" sz="3200" dirty="0" smtClean="0">
                <a:solidFill>
                  <a:srgbClr val="002060"/>
                </a:solidFill>
                <a:effectLst/>
                <a:latin typeface="HGPｺﾞｼｯｸE" panose="020B0900000000000000" pitchFamily="50" charset="-128"/>
                <a:ea typeface="HGPｺﾞｼｯｸE" panose="020B0900000000000000" pitchFamily="50" charset="-128"/>
              </a:rPr>
              <a:t>ＷＦＦ実行委員会　副委員長</a:t>
            </a:r>
            <a:endParaRPr lang="en-US" altLang="ja-JP" sz="3200" dirty="0" smtClean="0">
              <a:solidFill>
                <a:srgbClr val="002060"/>
              </a:solidFill>
              <a:effectLst/>
              <a:latin typeface="HGPｺﾞｼｯｸE" panose="020B0900000000000000" pitchFamily="50" charset="-128"/>
              <a:ea typeface="HGPｺﾞｼｯｸE" panose="020B0900000000000000" pitchFamily="50" charset="-128"/>
            </a:endParaRPr>
          </a:p>
          <a:p>
            <a:pPr marL="18288" indent="0">
              <a:buNone/>
            </a:pPr>
            <a:r>
              <a:rPr lang="ja-JP" altLang="en-US" sz="3200" dirty="0" smtClean="0">
                <a:solidFill>
                  <a:srgbClr val="002060"/>
                </a:solidFill>
                <a:effectLst/>
                <a:latin typeface="HGPｺﾞｼｯｸE" panose="020B0900000000000000" pitchFamily="50" charset="-128"/>
                <a:ea typeface="HGPｺﾞｼｯｸE" panose="020B0900000000000000" pitchFamily="50" charset="-128"/>
              </a:rPr>
              <a:t>　　　　　　福田哲三</a:t>
            </a:r>
            <a:endParaRPr lang="en-US" altLang="ja-JP" sz="3200" dirty="0">
              <a:solidFill>
                <a:srgbClr val="002060"/>
              </a:solidFill>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7852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Z:\福田\private\Canada Ribfesta関係\The Ribfest all\画像 080.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タイトル 1"/>
          <p:cNvSpPr>
            <a:spLocks noGrp="1"/>
          </p:cNvSpPr>
          <p:nvPr>
            <p:ph type="ctrTitle"/>
          </p:nvPr>
        </p:nvSpPr>
        <p:spPr>
          <a:xfrm>
            <a:off x="482139" y="199504"/>
            <a:ext cx="11593483" cy="1340873"/>
          </a:xfrm>
          <a:noFill/>
        </p:spPr>
        <p:txBody>
          <a:bodyPr>
            <a:noAutofit/>
          </a:bodyPr>
          <a:lstStyle/>
          <a:p>
            <a:r>
              <a:rPr kumimoji="1" lang="ja-JP" altLang="en-US" sz="3200" b="1" dirty="0" smtClean="0">
                <a:solidFill>
                  <a:srgbClr val="002060"/>
                </a:solidFill>
              </a:rPr>
              <a:t>カナダ・エトビコＲＣ（</a:t>
            </a:r>
            <a:r>
              <a:rPr kumimoji="1" lang="en-US" altLang="ja-JP" sz="3200" b="1" dirty="0" smtClean="0">
                <a:solidFill>
                  <a:srgbClr val="002060"/>
                </a:solidFill>
              </a:rPr>
              <a:t>7070</a:t>
            </a:r>
            <a:r>
              <a:rPr kumimoji="1" lang="ja-JP" altLang="en-US" sz="3200" b="1" dirty="0" smtClean="0">
                <a:solidFill>
                  <a:srgbClr val="002060"/>
                </a:solidFill>
              </a:rPr>
              <a:t>地区）のリブフェスタ </a:t>
            </a:r>
            <a:r>
              <a:rPr kumimoji="1" lang="ja-JP" altLang="en-US" sz="2000" b="1" dirty="0" smtClean="0">
                <a:solidFill>
                  <a:srgbClr val="002060"/>
                </a:solidFill>
              </a:rPr>
              <a:t>　</a:t>
            </a:r>
            <a:r>
              <a:rPr kumimoji="1" lang="en-US" altLang="ja-JP" sz="2000" b="1" dirty="0" smtClean="0">
                <a:solidFill>
                  <a:srgbClr val="002060"/>
                </a:solidFill>
              </a:rPr>
              <a:t/>
            </a:r>
            <a:br>
              <a:rPr kumimoji="1" lang="en-US" altLang="ja-JP" sz="2000" b="1" dirty="0" smtClean="0">
                <a:solidFill>
                  <a:srgbClr val="002060"/>
                </a:solidFill>
              </a:rPr>
            </a:br>
            <a:r>
              <a:rPr kumimoji="1" lang="ja-JP" altLang="en-US" sz="2400" b="1" dirty="0" smtClean="0">
                <a:solidFill>
                  <a:srgbClr val="002060"/>
                </a:solidFill>
              </a:rPr>
              <a:t>　</a:t>
            </a:r>
            <a:r>
              <a:rPr kumimoji="1" lang="en-US" altLang="ja-JP" sz="2000" b="1" dirty="0" smtClean="0">
                <a:solidFill>
                  <a:srgbClr val="002060"/>
                </a:solidFill>
              </a:rPr>
              <a:t/>
            </a:r>
            <a:br>
              <a:rPr kumimoji="1" lang="en-US" altLang="ja-JP" sz="2000" b="1" dirty="0" smtClean="0">
                <a:solidFill>
                  <a:srgbClr val="002060"/>
                </a:solidFill>
              </a:rPr>
            </a:br>
            <a:r>
              <a:rPr lang="en-US" altLang="ja-JP" sz="3000" b="1" dirty="0" smtClean="0">
                <a:solidFill>
                  <a:srgbClr val="002060"/>
                </a:solidFill>
              </a:rPr>
              <a:t>4</a:t>
            </a:r>
            <a:r>
              <a:rPr lang="ja-JP" altLang="en-US" sz="3000" b="1" dirty="0" smtClean="0">
                <a:solidFill>
                  <a:srgbClr val="002060"/>
                </a:solidFill>
              </a:rPr>
              <a:t>日間で</a:t>
            </a:r>
            <a:r>
              <a:rPr lang="en-US" altLang="ja-JP" sz="3000" b="1" dirty="0" smtClean="0">
                <a:solidFill>
                  <a:srgbClr val="002060"/>
                </a:solidFill>
              </a:rPr>
              <a:t>20</a:t>
            </a:r>
            <a:r>
              <a:rPr lang="ja-JP" altLang="en-US" sz="3000" b="1" dirty="0" smtClean="0">
                <a:solidFill>
                  <a:srgbClr val="002060"/>
                </a:solidFill>
              </a:rPr>
              <a:t>万人入場。</a:t>
            </a:r>
            <a:r>
              <a:rPr lang="en-US" altLang="ja-JP" sz="3000" b="1" dirty="0" smtClean="0">
                <a:solidFill>
                  <a:srgbClr val="002060"/>
                </a:solidFill>
              </a:rPr>
              <a:t>25</a:t>
            </a:r>
            <a:r>
              <a:rPr lang="ja-JP" altLang="en-US" sz="3000" b="1" dirty="0" smtClean="0">
                <a:solidFill>
                  <a:srgbClr val="002060"/>
                </a:solidFill>
              </a:rPr>
              <a:t>万ドルを集める</a:t>
            </a:r>
            <a:r>
              <a:rPr lang="ja-JP" altLang="en-US" sz="2400" b="1" dirty="0" smtClean="0">
                <a:solidFill>
                  <a:srgbClr val="002060"/>
                </a:solidFill>
              </a:rPr>
              <a:t>。</a:t>
            </a:r>
            <a:endParaRPr kumimoji="1" lang="ja-JP" altLang="en-US" sz="2400" b="1" dirty="0">
              <a:solidFill>
                <a:srgbClr val="002060"/>
              </a:solidFill>
            </a:endParaRPr>
          </a:p>
        </p:txBody>
      </p:sp>
    </p:spTree>
    <p:extLst>
      <p:ext uri="{BB962C8B-B14F-4D97-AF65-F5344CB8AC3E}">
        <p14:creationId xmlns:p14="http://schemas.microsoft.com/office/powerpoint/2010/main" val="4084386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Documents and Settings\lenovo03\デスクトップ\Canada\The Ribfest all\画像 050.jpg"/>
          <p:cNvPicPr>
            <a:picLocks noChangeAspect="1" noChangeArrowheads="1"/>
          </p:cNvPicPr>
          <p:nvPr/>
        </p:nvPicPr>
        <p:blipFill>
          <a:blip r:embed="rId2" cstate="print"/>
          <a:srcRect/>
          <a:stretch>
            <a:fillRect/>
          </a:stretch>
        </p:blipFill>
        <p:spPr bwMode="auto">
          <a:xfrm>
            <a:off x="498621" y="785768"/>
            <a:ext cx="11039444" cy="6209687"/>
          </a:xfrm>
          <a:prstGeom prst="rect">
            <a:avLst/>
          </a:prstGeom>
          <a:noFill/>
        </p:spPr>
      </p:pic>
      <p:sp>
        <p:nvSpPr>
          <p:cNvPr id="2" name="タイトル 1"/>
          <p:cNvSpPr>
            <a:spLocks noGrp="1"/>
          </p:cNvSpPr>
          <p:nvPr>
            <p:ph type="ctrTitle"/>
          </p:nvPr>
        </p:nvSpPr>
        <p:spPr>
          <a:xfrm>
            <a:off x="405741" y="-133004"/>
            <a:ext cx="6909455" cy="897734"/>
          </a:xfrm>
        </p:spPr>
        <p:txBody>
          <a:bodyPr>
            <a:noAutofit/>
          </a:bodyPr>
          <a:lstStyle/>
          <a:p>
            <a:r>
              <a:rPr kumimoji="1" lang="ja-JP" altLang="en-US" sz="3200" b="1" dirty="0" smtClean="0">
                <a:solidFill>
                  <a:srgbClr val="002060"/>
                </a:solidFill>
              </a:rPr>
              <a:t>北米からステーキ専門店が参加</a:t>
            </a:r>
            <a:endParaRPr kumimoji="1" lang="ja-JP" altLang="en-US" sz="3200" b="1" dirty="0">
              <a:solidFill>
                <a:srgbClr val="002060"/>
              </a:solidFill>
            </a:endParaRPr>
          </a:p>
        </p:txBody>
      </p:sp>
      <p:pic>
        <p:nvPicPr>
          <p:cNvPr id="9" name="Picture 10" descr="C:\Documents and Settings\lenovo03\デスクトップ\Canada\The Ribfest all\画像 040.jpg"/>
          <p:cNvPicPr>
            <a:picLocks noChangeAspect="1" noChangeArrowheads="1"/>
          </p:cNvPicPr>
          <p:nvPr/>
        </p:nvPicPr>
        <p:blipFill>
          <a:blip r:embed="rId3" cstate="print"/>
          <a:srcRect/>
          <a:stretch>
            <a:fillRect/>
          </a:stretch>
        </p:blipFill>
        <p:spPr bwMode="auto">
          <a:xfrm>
            <a:off x="7771933" y="0"/>
            <a:ext cx="4021199" cy="2436221"/>
          </a:xfrm>
          <a:prstGeom prst="ellipse">
            <a:avLst/>
          </a:prstGeom>
          <a:noFill/>
        </p:spPr>
      </p:pic>
    </p:spTree>
    <p:extLst>
      <p:ext uri="{BB962C8B-B14F-4D97-AF65-F5344CB8AC3E}">
        <p14:creationId xmlns:p14="http://schemas.microsoft.com/office/powerpoint/2010/main" val="4084386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福田\private\Canada Ribfesta関係\The Ribfest all\画像 013.jpg"/>
          <p:cNvPicPr>
            <a:picLocks noChangeAspect="1" noChangeArrowheads="1"/>
          </p:cNvPicPr>
          <p:nvPr/>
        </p:nvPicPr>
        <p:blipFill>
          <a:blip r:embed="rId2" cstate="print"/>
          <a:srcRect/>
          <a:stretch>
            <a:fillRect/>
          </a:stretch>
        </p:blipFill>
        <p:spPr bwMode="auto">
          <a:xfrm>
            <a:off x="0" y="-155863"/>
            <a:ext cx="12419215" cy="6985809"/>
          </a:xfrm>
          <a:prstGeom prst="rect">
            <a:avLst/>
          </a:prstGeom>
          <a:noFill/>
        </p:spPr>
      </p:pic>
      <p:sp>
        <p:nvSpPr>
          <p:cNvPr id="2" name="タイトル 1"/>
          <p:cNvSpPr>
            <a:spLocks noGrp="1"/>
          </p:cNvSpPr>
          <p:nvPr>
            <p:ph type="ctrTitle"/>
          </p:nvPr>
        </p:nvSpPr>
        <p:spPr>
          <a:xfrm>
            <a:off x="3807236" y="-66500"/>
            <a:ext cx="4887883" cy="648352"/>
          </a:xfrm>
          <a:solidFill>
            <a:schemeClr val="bg1"/>
          </a:solidFill>
        </p:spPr>
        <p:txBody>
          <a:bodyPr>
            <a:noAutofit/>
          </a:bodyPr>
          <a:lstStyle/>
          <a:p>
            <a:r>
              <a:rPr lang="ja-JP" altLang="en-US" sz="3000" b="1" dirty="0" smtClean="0">
                <a:solidFill>
                  <a:srgbClr val="002060"/>
                </a:solidFill>
              </a:rPr>
              <a:t>移動遊園地も併設</a:t>
            </a:r>
            <a:endParaRPr kumimoji="1" lang="ja-JP" altLang="en-US" sz="3000" b="1" dirty="0">
              <a:solidFill>
                <a:srgbClr val="002060"/>
              </a:solidFill>
            </a:endParaRPr>
          </a:p>
        </p:txBody>
      </p:sp>
    </p:spTree>
    <p:extLst>
      <p:ext uri="{BB962C8B-B14F-4D97-AF65-F5344CB8AC3E}">
        <p14:creationId xmlns:p14="http://schemas.microsoft.com/office/powerpoint/2010/main" val="1411284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Z:\福田\private\Canada Ribfesta関係\The Ribfest all\画像 079.jpg"/>
          <p:cNvPicPr>
            <a:picLocks noChangeAspect="1" noChangeArrowheads="1"/>
          </p:cNvPicPr>
          <p:nvPr/>
        </p:nvPicPr>
        <p:blipFill>
          <a:blip r:embed="rId3" cstate="print"/>
          <a:srcRect/>
          <a:stretch>
            <a:fillRect/>
          </a:stretch>
        </p:blipFill>
        <p:spPr bwMode="auto">
          <a:xfrm>
            <a:off x="0" y="-936173"/>
            <a:ext cx="12192000" cy="9144002"/>
          </a:xfrm>
          <a:prstGeom prst="rect">
            <a:avLst/>
          </a:prstGeom>
          <a:noFill/>
        </p:spPr>
      </p:pic>
      <p:pic>
        <p:nvPicPr>
          <p:cNvPr id="6" name="Picture 11" descr="C:\Documents and Settings\lenovo03\デスクトップ\Canada\The Ribfest all\画像 061.jpg"/>
          <p:cNvPicPr>
            <a:picLocks noChangeAspect="1" noChangeArrowheads="1"/>
          </p:cNvPicPr>
          <p:nvPr/>
        </p:nvPicPr>
        <p:blipFill>
          <a:blip r:embed="rId4" cstate="print"/>
          <a:srcRect/>
          <a:stretch>
            <a:fillRect/>
          </a:stretch>
        </p:blipFill>
        <p:spPr bwMode="auto">
          <a:xfrm>
            <a:off x="495406" y="0"/>
            <a:ext cx="4764669" cy="2680126"/>
          </a:xfrm>
          <a:prstGeom prst="ellipse">
            <a:avLst/>
          </a:prstGeom>
          <a:noFill/>
        </p:spPr>
      </p:pic>
      <p:pic>
        <p:nvPicPr>
          <p:cNvPr id="7" name="Picture 8" descr="C:\Documents and Settings\lenovo03\デスクトップ\Canada\The Ribfest all\画像 075.jpg"/>
          <p:cNvPicPr>
            <a:picLocks noChangeAspect="1" noChangeArrowheads="1"/>
          </p:cNvPicPr>
          <p:nvPr/>
        </p:nvPicPr>
        <p:blipFill>
          <a:blip r:embed="rId5" cstate="print"/>
          <a:srcRect/>
          <a:stretch>
            <a:fillRect/>
          </a:stretch>
        </p:blipFill>
        <p:spPr bwMode="auto">
          <a:xfrm>
            <a:off x="6454876" y="1"/>
            <a:ext cx="4764668" cy="2680125"/>
          </a:xfrm>
          <a:prstGeom prst="ellipse">
            <a:avLst/>
          </a:prstGeom>
          <a:noFill/>
        </p:spPr>
      </p:pic>
      <p:sp>
        <p:nvSpPr>
          <p:cNvPr id="9" name="タイトル 1"/>
          <p:cNvSpPr txBox="1">
            <a:spLocks/>
          </p:cNvSpPr>
          <p:nvPr/>
        </p:nvSpPr>
        <p:spPr>
          <a:xfrm>
            <a:off x="1676967" y="2828480"/>
            <a:ext cx="2401548" cy="460659"/>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b="1" dirty="0" smtClean="0">
                <a:solidFill>
                  <a:srgbClr val="002060"/>
                </a:solidFill>
              </a:rPr>
              <a:t>常駐する</a:t>
            </a:r>
            <a:r>
              <a:rPr lang="ja-JP" altLang="en-US" sz="2400" b="1" dirty="0">
                <a:solidFill>
                  <a:srgbClr val="002060"/>
                </a:solidFill>
              </a:rPr>
              <a:t>警察官</a:t>
            </a:r>
          </a:p>
        </p:txBody>
      </p:sp>
      <p:sp>
        <p:nvSpPr>
          <p:cNvPr id="10" name="タイトル 1"/>
          <p:cNvSpPr>
            <a:spLocks noGrp="1"/>
          </p:cNvSpPr>
          <p:nvPr>
            <p:ph type="title"/>
          </p:nvPr>
        </p:nvSpPr>
        <p:spPr>
          <a:xfrm>
            <a:off x="7163501" y="2818859"/>
            <a:ext cx="3141642" cy="459564"/>
          </a:xfrm>
          <a:solidFill>
            <a:schemeClr val="bg1"/>
          </a:solidFill>
        </p:spPr>
        <p:txBody>
          <a:bodyPr>
            <a:noAutofit/>
          </a:bodyPr>
          <a:lstStyle/>
          <a:p>
            <a:pPr algn="ctr"/>
            <a:r>
              <a:rPr kumimoji="1" lang="ja-JP" altLang="en-US" sz="2400" b="1" dirty="0" smtClean="0">
                <a:solidFill>
                  <a:srgbClr val="002060"/>
                </a:solidFill>
              </a:rPr>
              <a:t>ラジオ局のライブ放送</a:t>
            </a:r>
            <a:endParaRPr kumimoji="1" lang="ja-JP" altLang="en-US" sz="2400" b="1" dirty="0">
              <a:solidFill>
                <a:srgbClr val="002060"/>
              </a:solidFill>
            </a:endParaRPr>
          </a:p>
        </p:txBody>
      </p:sp>
    </p:spTree>
    <p:extLst>
      <p:ext uri="{BB962C8B-B14F-4D97-AF65-F5344CB8AC3E}">
        <p14:creationId xmlns:p14="http://schemas.microsoft.com/office/powerpoint/2010/main" val="4263780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Z:\福田\private\Canada Ribfesta関係\The Ribfest all\画像 081.jpg"/>
          <p:cNvPicPr>
            <a:picLocks noChangeAspect="1" noChangeArrowheads="1"/>
          </p:cNvPicPr>
          <p:nvPr/>
        </p:nvPicPr>
        <p:blipFill>
          <a:blip r:embed="rId3" cstate="print"/>
          <a:srcRect/>
          <a:stretch>
            <a:fillRect/>
          </a:stretch>
        </p:blipFill>
        <p:spPr bwMode="auto">
          <a:xfrm>
            <a:off x="0" y="-1473199"/>
            <a:ext cx="12192000" cy="9144000"/>
          </a:xfrm>
          <a:prstGeom prst="rect">
            <a:avLst/>
          </a:prstGeom>
          <a:noFill/>
        </p:spPr>
      </p:pic>
      <p:sp>
        <p:nvSpPr>
          <p:cNvPr id="3" name="タイトル 1"/>
          <p:cNvSpPr txBox="1">
            <a:spLocks/>
          </p:cNvSpPr>
          <p:nvPr/>
        </p:nvSpPr>
        <p:spPr>
          <a:xfrm>
            <a:off x="1117599" y="531272"/>
            <a:ext cx="2641600" cy="69061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solidFill>
                  <a:srgbClr val="002060"/>
                </a:solidFill>
              </a:rPr>
              <a:t>夜には花火も・・・</a:t>
            </a:r>
            <a:endParaRPr lang="ja-JP" altLang="en-US" sz="2400" b="1" dirty="0">
              <a:solidFill>
                <a:srgbClr val="002060"/>
              </a:solidFill>
            </a:endParaRPr>
          </a:p>
        </p:txBody>
      </p:sp>
      <p:pic>
        <p:nvPicPr>
          <p:cNvPr id="1026" name="Picture 2" descr="クリックすると新しいウィンドウで開きます"/>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63" r="9726"/>
          <a:stretch/>
        </p:blipFill>
        <p:spPr bwMode="auto">
          <a:xfrm>
            <a:off x="3585029" y="0"/>
            <a:ext cx="2365828" cy="20113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6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81439" y="319789"/>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u="sng" dirty="0">
                <a:solidFill>
                  <a:srgbClr val="002060"/>
                </a:solidFill>
              </a:rPr>
              <a:t>ＷＦＦ</a:t>
            </a:r>
            <a:r>
              <a:rPr lang="ja-JP" altLang="en-US" sz="4000" u="sng" dirty="0" smtClean="0">
                <a:solidFill>
                  <a:srgbClr val="002060"/>
                </a:solidFill>
              </a:rPr>
              <a:t>の誕生の経緯</a:t>
            </a:r>
            <a:r>
              <a:rPr lang="ja-JP" altLang="en-US" sz="3200" dirty="0">
                <a:solidFill>
                  <a:srgbClr val="002060"/>
                </a:solidFill>
              </a:rPr>
              <a:t>　</a:t>
            </a:r>
          </a:p>
        </p:txBody>
      </p:sp>
      <p:sp>
        <p:nvSpPr>
          <p:cNvPr id="3" name="正方形/長方形 2"/>
          <p:cNvSpPr/>
          <p:nvPr/>
        </p:nvSpPr>
        <p:spPr>
          <a:xfrm>
            <a:off x="822955" y="2803823"/>
            <a:ext cx="10498188" cy="677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③</a:t>
            </a:r>
            <a:r>
              <a:rPr lang="ja-JP" altLang="en-US" sz="2800" b="1" dirty="0">
                <a:solidFill>
                  <a:srgbClr val="002060"/>
                </a:solidFill>
              </a:rPr>
              <a:t>　</a:t>
            </a:r>
            <a:r>
              <a:rPr lang="ja-JP" altLang="en-US" sz="2800" b="1" dirty="0" smtClean="0">
                <a:solidFill>
                  <a:srgbClr val="002060"/>
                </a:solidFill>
              </a:rPr>
              <a:t>財団の地区補助金も利用（</a:t>
            </a:r>
            <a:r>
              <a:rPr lang="en-US" altLang="ja-JP" sz="2800" b="1" dirty="0" smtClean="0">
                <a:solidFill>
                  <a:srgbClr val="002060"/>
                </a:solidFill>
              </a:rPr>
              <a:t>70</a:t>
            </a:r>
            <a:r>
              <a:rPr lang="ja-JP" altLang="en-US" sz="2800" b="1" dirty="0">
                <a:solidFill>
                  <a:srgbClr val="002060"/>
                </a:solidFill>
              </a:rPr>
              <a:t>万</a:t>
            </a:r>
            <a:r>
              <a:rPr lang="ja-JP" altLang="en-US" sz="2800" b="1" dirty="0" smtClean="0">
                <a:solidFill>
                  <a:srgbClr val="002060"/>
                </a:solidFill>
              </a:rPr>
              <a:t>円）　</a:t>
            </a:r>
            <a:r>
              <a:rPr lang="ja-JP" altLang="en-US" sz="2800" b="1" dirty="0">
                <a:solidFill>
                  <a:srgbClr val="002060"/>
                </a:solidFill>
              </a:rPr>
              <a:t>　　</a:t>
            </a:r>
          </a:p>
        </p:txBody>
      </p:sp>
      <p:sp>
        <p:nvSpPr>
          <p:cNvPr id="6" name="正方形/長方形 5"/>
          <p:cNvSpPr/>
          <p:nvPr/>
        </p:nvSpPr>
        <p:spPr>
          <a:xfrm>
            <a:off x="822955" y="2184219"/>
            <a:ext cx="9769526" cy="55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②　</a:t>
            </a:r>
            <a:r>
              <a:rPr lang="ja-JP" altLang="en-US" sz="2800" b="1" dirty="0" smtClean="0">
                <a:solidFill>
                  <a:srgbClr val="002060"/>
                </a:solidFill>
              </a:rPr>
              <a:t>活動資金がクラブ資金（</a:t>
            </a:r>
            <a:r>
              <a:rPr lang="en-US" altLang="ja-JP" sz="2800" b="1" dirty="0" smtClean="0">
                <a:solidFill>
                  <a:srgbClr val="002060"/>
                </a:solidFill>
              </a:rPr>
              <a:t>100</a:t>
            </a:r>
            <a:r>
              <a:rPr lang="ja-JP" altLang="en-US" sz="2800" b="1" dirty="0">
                <a:solidFill>
                  <a:srgbClr val="002060"/>
                </a:solidFill>
              </a:rPr>
              <a:t>万</a:t>
            </a:r>
            <a:r>
              <a:rPr lang="ja-JP" altLang="en-US" sz="2800" b="1" dirty="0" smtClean="0">
                <a:solidFill>
                  <a:srgbClr val="002060"/>
                </a:solidFill>
              </a:rPr>
              <a:t>円</a:t>
            </a:r>
            <a:r>
              <a:rPr lang="ja-JP" altLang="en-US" sz="2800" b="1" dirty="0">
                <a:solidFill>
                  <a:srgbClr val="002060"/>
                </a:solidFill>
              </a:rPr>
              <a:t>）</a:t>
            </a:r>
            <a:r>
              <a:rPr lang="ja-JP" altLang="en-US" sz="2800" b="1" dirty="0" smtClean="0">
                <a:solidFill>
                  <a:srgbClr val="002060"/>
                </a:solidFill>
              </a:rPr>
              <a:t>だけでは足りない</a:t>
            </a:r>
            <a:r>
              <a:rPr lang="ja-JP" altLang="en-US" sz="2800" b="1" dirty="0">
                <a:solidFill>
                  <a:srgbClr val="002060"/>
                </a:solidFill>
              </a:rPr>
              <a:t>　　</a:t>
            </a:r>
          </a:p>
        </p:txBody>
      </p:sp>
      <p:sp>
        <p:nvSpPr>
          <p:cNvPr id="7" name="正方形/長方形 6"/>
          <p:cNvSpPr/>
          <p:nvPr/>
        </p:nvSpPr>
        <p:spPr>
          <a:xfrm>
            <a:off x="822955" y="1460281"/>
            <a:ext cx="9569501" cy="617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①</a:t>
            </a:r>
            <a:r>
              <a:rPr lang="ja-JP" altLang="en-US" sz="2800" b="1" dirty="0">
                <a:solidFill>
                  <a:srgbClr val="002060"/>
                </a:solidFill>
              </a:rPr>
              <a:t>　</a:t>
            </a:r>
            <a:r>
              <a:rPr lang="ja-JP" altLang="en-US" sz="2800" b="1" dirty="0" smtClean="0">
                <a:solidFill>
                  <a:srgbClr val="002060"/>
                </a:solidFill>
              </a:rPr>
              <a:t>あるクラブが国際奉仕事業を計画　</a:t>
            </a:r>
            <a:r>
              <a:rPr lang="ja-JP" altLang="en-US" sz="2800" b="1" dirty="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7</a:t>
            </a:r>
            <a:r>
              <a:rPr lang="ja-JP" altLang="en-US" sz="2800" b="1" dirty="0" smtClean="0">
                <a:solidFill>
                  <a:srgbClr val="002060"/>
                </a:solidFill>
              </a:rPr>
              <a:t>月）</a:t>
            </a:r>
            <a:r>
              <a:rPr lang="ja-JP" altLang="en-US" sz="2800" b="1" dirty="0">
                <a:solidFill>
                  <a:srgbClr val="002060"/>
                </a:solidFill>
              </a:rPr>
              <a:t>　　</a:t>
            </a:r>
          </a:p>
        </p:txBody>
      </p:sp>
      <p:sp>
        <p:nvSpPr>
          <p:cNvPr id="13" name="正方形/長方形 12"/>
          <p:cNvSpPr/>
          <p:nvPr/>
        </p:nvSpPr>
        <p:spPr>
          <a:xfrm>
            <a:off x="7176131" y="2901703"/>
            <a:ext cx="3416350" cy="49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　まだ足りない</a:t>
            </a:r>
            <a:endParaRPr lang="ja-JP" altLang="en-US" sz="2800" b="1" dirty="0">
              <a:solidFill>
                <a:srgbClr val="002060"/>
              </a:solidFill>
            </a:endParaRPr>
          </a:p>
        </p:txBody>
      </p:sp>
    </p:spTree>
    <p:extLst>
      <p:ext uri="{BB962C8B-B14F-4D97-AF65-F5344CB8AC3E}">
        <p14:creationId xmlns:p14="http://schemas.microsoft.com/office/powerpoint/2010/main" val="4253007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81439" y="319789"/>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u="sng" dirty="0">
                <a:solidFill>
                  <a:srgbClr val="002060"/>
                </a:solidFill>
              </a:rPr>
              <a:t>ＷＦＦ</a:t>
            </a:r>
            <a:r>
              <a:rPr lang="ja-JP" altLang="en-US" sz="4000" u="sng" dirty="0" smtClean="0">
                <a:solidFill>
                  <a:srgbClr val="002060"/>
                </a:solidFill>
              </a:rPr>
              <a:t>の誕生の経緯</a:t>
            </a:r>
            <a:r>
              <a:rPr lang="ja-JP" altLang="en-US" sz="3200" dirty="0">
                <a:solidFill>
                  <a:srgbClr val="002060"/>
                </a:solidFill>
              </a:rPr>
              <a:t>　</a:t>
            </a:r>
          </a:p>
        </p:txBody>
      </p:sp>
      <p:sp>
        <p:nvSpPr>
          <p:cNvPr id="3" name="正方形/長方形 2"/>
          <p:cNvSpPr/>
          <p:nvPr/>
        </p:nvSpPr>
        <p:spPr>
          <a:xfrm>
            <a:off x="822955" y="2803823"/>
            <a:ext cx="10498188" cy="677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③</a:t>
            </a:r>
            <a:r>
              <a:rPr lang="ja-JP" altLang="en-US" sz="2800" b="1" dirty="0">
                <a:solidFill>
                  <a:srgbClr val="002060"/>
                </a:solidFill>
              </a:rPr>
              <a:t>　</a:t>
            </a:r>
            <a:r>
              <a:rPr lang="ja-JP" altLang="en-US" sz="2800" b="1" dirty="0" smtClean="0">
                <a:solidFill>
                  <a:srgbClr val="002060"/>
                </a:solidFill>
              </a:rPr>
              <a:t>財団の地区補助金も利用（</a:t>
            </a:r>
            <a:r>
              <a:rPr lang="en-US" altLang="ja-JP" sz="2800" b="1" dirty="0" smtClean="0">
                <a:solidFill>
                  <a:srgbClr val="002060"/>
                </a:solidFill>
              </a:rPr>
              <a:t>70</a:t>
            </a:r>
            <a:r>
              <a:rPr lang="ja-JP" altLang="en-US" sz="2800" b="1" dirty="0">
                <a:solidFill>
                  <a:srgbClr val="002060"/>
                </a:solidFill>
              </a:rPr>
              <a:t>万</a:t>
            </a:r>
            <a:r>
              <a:rPr lang="ja-JP" altLang="en-US" sz="2800" b="1" dirty="0" smtClean="0">
                <a:solidFill>
                  <a:srgbClr val="002060"/>
                </a:solidFill>
              </a:rPr>
              <a:t>円）　</a:t>
            </a:r>
            <a:r>
              <a:rPr lang="ja-JP" altLang="en-US" sz="2800" b="1" dirty="0">
                <a:solidFill>
                  <a:srgbClr val="002060"/>
                </a:solidFill>
              </a:rPr>
              <a:t>　　</a:t>
            </a:r>
          </a:p>
        </p:txBody>
      </p:sp>
      <p:sp>
        <p:nvSpPr>
          <p:cNvPr id="6" name="正方形/長方形 5"/>
          <p:cNvSpPr/>
          <p:nvPr/>
        </p:nvSpPr>
        <p:spPr>
          <a:xfrm>
            <a:off x="822955" y="2184219"/>
            <a:ext cx="9769526" cy="55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②　</a:t>
            </a:r>
            <a:r>
              <a:rPr lang="ja-JP" altLang="en-US" sz="2800" b="1" dirty="0" smtClean="0">
                <a:solidFill>
                  <a:srgbClr val="002060"/>
                </a:solidFill>
              </a:rPr>
              <a:t>活動資金がクラブ資金（</a:t>
            </a:r>
            <a:r>
              <a:rPr lang="en-US" altLang="ja-JP" sz="2800" b="1" dirty="0" smtClean="0">
                <a:solidFill>
                  <a:srgbClr val="002060"/>
                </a:solidFill>
              </a:rPr>
              <a:t>100</a:t>
            </a:r>
            <a:r>
              <a:rPr lang="ja-JP" altLang="en-US" sz="2800" b="1" dirty="0">
                <a:solidFill>
                  <a:srgbClr val="002060"/>
                </a:solidFill>
              </a:rPr>
              <a:t>万</a:t>
            </a:r>
            <a:r>
              <a:rPr lang="ja-JP" altLang="en-US" sz="2800" b="1" dirty="0" smtClean="0">
                <a:solidFill>
                  <a:srgbClr val="002060"/>
                </a:solidFill>
              </a:rPr>
              <a:t>円</a:t>
            </a:r>
            <a:r>
              <a:rPr lang="ja-JP" altLang="en-US" sz="2800" b="1" dirty="0">
                <a:solidFill>
                  <a:srgbClr val="002060"/>
                </a:solidFill>
              </a:rPr>
              <a:t>）</a:t>
            </a:r>
            <a:r>
              <a:rPr lang="ja-JP" altLang="en-US" sz="2800" b="1" dirty="0" smtClean="0">
                <a:solidFill>
                  <a:srgbClr val="002060"/>
                </a:solidFill>
              </a:rPr>
              <a:t>だけでは足りない</a:t>
            </a:r>
            <a:r>
              <a:rPr lang="ja-JP" altLang="en-US" sz="2800" b="1" dirty="0">
                <a:solidFill>
                  <a:srgbClr val="002060"/>
                </a:solidFill>
              </a:rPr>
              <a:t>　　</a:t>
            </a:r>
          </a:p>
        </p:txBody>
      </p:sp>
      <p:sp>
        <p:nvSpPr>
          <p:cNvPr id="7" name="正方形/長方形 6"/>
          <p:cNvSpPr/>
          <p:nvPr/>
        </p:nvSpPr>
        <p:spPr>
          <a:xfrm>
            <a:off x="822955" y="1460281"/>
            <a:ext cx="9569501" cy="617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①</a:t>
            </a:r>
            <a:r>
              <a:rPr lang="ja-JP" altLang="en-US" sz="2800" b="1" dirty="0">
                <a:solidFill>
                  <a:srgbClr val="002060"/>
                </a:solidFill>
              </a:rPr>
              <a:t>　</a:t>
            </a:r>
            <a:r>
              <a:rPr lang="ja-JP" altLang="en-US" sz="2800" b="1" dirty="0" smtClean="0">
                <a:solidFill>
                  <a:srgbClr val="002060"/>
                </a:solidFill>
              </a:rPr>
              <a:t>あるクラブが国際奉仕事業を計画　</a:t>
            </a:r>
            <a:r>
              <a:rPr lang="ja-JP" altLang="en-US" sz="2800" b="1" dirty="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7</a:t>
            </a:r>
            <a:r>
              <a:rPr lang="ja-JP" altLang="en-US" sz="2800" b="1" dirty="0" smtClean="0">
                <a:solidFill>
                  <a:srgbClr val="002060"/>
                </a:solidFill>
              </a:rPr>
              <a:t>月）</a:t>
            </a:r>
            <a:r>
              <a:rPr lang="ja-JP" altLang="en-US" sz="2800" b="1" dirty="0">
                <a:solidFill>
                  <a:srgbClr val="002060"/>
                </a:solidFill>
              </a:rPr>
              <a:t>　　</a:t>
            </a:r>
          </a:p>
        </p:txBody>
      </p:sp>
      <p:sp>
        <p:nvSpPr>
          <p:cNvPr id="8" name="正方形/長方形 7"/>
          <p:cNvSpPr/>
          <p:nvPr/>
        </p:nvSpPr>
        <p:spPr>
          <a:xfrm>
            <a:off x="822955" y="3481499"/>
            <a:ext cx="11984088" cy="62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FF0000"/>
                </a:solidFill>
              </a:rPr>
              <a:t>④　ファンドレイジング（資金集め）としてＷＦＦを</a:t>
            </a:r>
            <a:r>
              <a:rPr lang="ja-JP" altLang="en-US" sz="2800" b="1" dirty="0">
                <a:solidFill>
                  <a:srgbClr val="FF0000"/>
                </a:solidFill>
              </a:rPr>
              <a:t>計画　</a:t>
            </a:r>
            <a:r>
              <a:rPr lang="ja-JP" altLang="en-US" sz="2800" b="1" dirty="0" smtClean="0">
                <a:solidFill>
                  <a:srgbClr val="FF0000"/>
                </a:solidFill>
              </a:rPr>
              <a:t>（</a:t>
            </a:r>
            <a:r>
              <a:rPr lang="en-US" altLang="ja-JP" sz="2800" b="1" dirty="0" smtClean="0">
                <a:solidFill>
                  <a:srgbClr val="FF0000"/>
                </a:solidFill>
              </a:rPr>
              <a:t>2012</a:t>
            </a:r>
            <a:r>
              <a:rPr lang="ja-JP" altLang="en-US" sz="2800" b="1" dirty="0" smtClean="0">
                <a:solidFill>
                  <a:srgbClr val="FF0000"/>
                </a:solidFill>
              </a:rPr>
              <a:t>年</a:t>
            </a:r>
            <a:r>
              <a:rPr lang="en-US" altLang="ja-JP" sz="2800" b="1" dirty="0" smtClean="0">
                <a:solidFill>
                  <a:srgbClr val="FF0000"/>
                </a:solidFill>
              </a:rPr>
              <a:t>8</a:t>
            </a:r>
            <a:r>
              <a:rPr lang="ja-JP" altLang="en-US" sz="2800" b="1" dirty="0" smtClean="0">
                <a:solidFill>
                  <a:srgbClr val="FF0000"/>
                </a:solidFill>
              </a:rPr>
              <a:t>月</a:t>
            </a:r>
            <a:r>
              <a:rPr lang="ja-JP" altLang="en-US" sz="2800" b="1" dirty="0">
                <a:solidFill>
                  <a:srgbClr val="FF0000"/>
                </a:solidFill>
              </a:rPr>
              <a:t>）</a:t>
            </a:r>
            <a:r>
              <a:rPr lang="ja-JP" altLang="en-US" sz="2800" b="1" dirty="0" smtClean="0">
                <a:solidFill>
                  <a:srgbClr val="FF0000"/>
                </a:solidFill>
              </a:rPr>
              <a:t>　</a:t>
            </a:r>
            <a:r>
              <a:rPr lang="ja-JP" altLang="en-US" sz="2800" b="1" dirty="0">
                <a:solidFill>
                  <a:srgbClr val="FF0000"/>
                </a:solidFill>
              </a:rPr>
              <a:t>　　</a:t>
            </a:r>
          </a:p>
        </p:txBody>
      </p:sp>
      <p:sp>
        <p:nvSpPr>
          <p:cNvPr id="13" name="正方形/長方形 12"/>
          <p:cNvSpPr/>
          <p:nvPr/>
        </p:nvSpPr>
        <p:spPr>
          <a:xfrm>
            <a:off x="7176131" y="2901703"/>
            <a:ext cx="3416350" cy="49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　まだ足りない</a:t>
            </a:r>
            <a:endParaRPr lang="ja-JP" altLang="en-US" sz="2800" b="1" dirty="0">
              <a:solidFill>
                <a:srgbClr val="002060"/>
              </a:solidFill>
            </a:endParaRPr>
          </a:p>
        </p:txBody>
      </p:sp>
    </p:spTree>
    <p:extLst>
      <p:ext uri="{BB962C8B-B14F-4D97-AF65-F5344CB8AC3E}">
        <p14:creationId xmlns:p14="http://schemas.microsoft.com/office/powerpoint/2010/main" val="2212080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81439" y="319789"/>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u="sng" dirty="0">
                <a:solidFill>
                  <a:srgbClr val="002060"/>
                </a:solidFill>
              </a:rPr>
              <a:t>ＷＦＦ</a:t>
            </a:r>
            <a:r>
              <a:rPr lang="ja-JP" altLang="en-US" sz="4000" u="sng" dirty="0" smtClean="0">
                <a:solidFill>
                  <a:srgbClr val="002060"/>
                </a:solidFill>
              </a:rPr>
              <a:t>の誕生の経緯</a:t>
            </a:r>
            <a:r>
              <a:rPr lang="ja-JP" altLang="en-US" sz="3200" dirty="0">
                <a:solidFill>
                  <a:srgbClr val="002060"/>
                </a:solidFill>
              </a:rPr>
              <a:t>　</a:t>
            </a:r>
          </a:p>
        </p:txBody>
      </p:sp>
      <p:sp>
        <p:nvSpPr>
          <p:cNvPr id="3" name="正方形/長方形 2"/>
          <p:cNvSpPr/>
          <p:nvPr/>
        </p:nvSpPr>
        <p:spPr>
          <a:xfrm>
            <a:off x="822955" y="2803823"/>
            <a:ext cx="10498188" cy="677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③</a:t>
            </a:r>
            <a:r>
              <a:rPr lang="ja-JP" altLang="en-US" sz="2800" b="1" dirty="0">
                <a:solidFill>
                  <a:srgbClr val="002060"/>
                </a:solidFill>
              </a:rPr>
              <a:t>　</a:t>
            </a:r>
            <a:r>
              <a:rPr lang="ja-JP" altLang="en-US" sz="2800" b="1" dirty="0" smtClean="0">
                <a:solidFill>
                  <a:srgbClr val="002060"/>
                </a:solidFill>
              </a:rPr>
              <a:t>財団の地区補助金も利用（</a:t>
            </a:r>
            <a:r>
              <a:rPr lang="en-US" altLang="ja-JP" sz="2800" b="1" dirty="0" smtClean="0">
                <a:solidFill>
                  <a:srgbClr val="002060"/>
                </a:solidFill>
              </a:rPr>
              <a:t>70</a:t>
            </a:r>
            <a:r>
              <a:rPr lang="ja-JP" altLang="en-US" sz="2800" b="1" dirty="0">
                <a:solidFill>
                  <a:srgbClr val="002060"/>
                </a:solidFill>
              </a:rPr>
              <a:t>万</a:t>
            </a:r>
            <a:r>
              <a:rPr lang="ja-JP" altLang="en-US" sz="2800" b="1" dirty="0" smtClean="0">
                <a:solidFill>
                  <a:srgbClr val="002060"/>
                </a:solidFill>
              </a:rPr>
              <a:t>円）　</a:t>
            </a:r>
            <a:r>
              <a:rPr lang="ja-JP" altLang="en-US" sz="2800" b="1" dirty="0">
                <a:solidFill>
                  <a:srgbClr val="002060"/>
                </a:solidFill>
              </a:rPr>
              <a:t>　　</a:t>
            </a:r>
          </a:p>
        </p:txBody>
      </p:sp>
      <p:sp>
        <p:nvSpPr>
          <p:cNvPr id="6" name="正方形/長方形 5"/>
          <p:cNvSpPr/>
          <p:nvPr/>
        </p:nvSpPr>
        <p:spPr>
          <a:xfrm>
            <a:off x="822955" y="2184219"/>
            <a:ext cx="9769526" cy="55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②　</a:t>
            </a:r>
            <a:r>
              <a:rPr lang="ja-JP" altLang="en-US" sz="2800" b="1" dirty="0" smtClean="0">
                <a:solidFill>
                  <a:srgbClr val="002060"/>
                </a:solidFill>
              </a:rPr>
              <a:t>活動資金がクラブ資金（</a:t>
            </a:r>
            <a:r>
              <a:rPr lang="en-US" altLang="ja-JP" sz="2800" b="1" dirty="0" smtClean="0">
                <a:solidFill>
                  <a:srgbClr val="002060"/>
                </a:solidFill>
              </a:rPr>
              <a:t>100</a:t>
            </a:r>
            <a:r>
              <a:rPr lang="ja-JP" altLang="en-US" sz="2800" b="1" dirty="0">
                <a:solidFill>
                  <a:srgbClr val="002060"/>
                </a:solidFill>
              </a:rPr>
              <a:t>万</a:t>
            </a:r>
            <a:r>
              <a:rPr lang="ja-JP" altLang="en-US" sz="2800" b="1" dirty="0" smtClean="0">
                <a:solidFill>
                  <a:srgbClr val="002060"/>
                </a:solidFill>
              </a:rPr>
              <a:t>円</a:t>
            </a:r>
            <a:r>
              <a:rPr lang="ja-JP" altLang="en-US" sz="2800" b="1" dirty="0">
                <a:solidFill>
                  <a:srgbClr val="002060"/>
                </a:solidFill>
              </a:rPr>
              <a:t>）</a:t>
            </a:r>
            <a:r>
              <a:rPr lang="ja-JP" altLang="en-US" sz="2800" b="1" dirty="0" smtClean="0">
                <a:solidFill>
                  <a:srgbClr val="002060"/>
                </a:solidFill>
              </a:rPr>
              <a:t>だけでは足りない</a:t>
            </a:r>
            <a:r>
              <a:rPr lang="ja-JP" altLang="en-US" sz="2800" b="1" dirty="0">
                <a:solidFill>
                  <a:srgbClr val="002060"/>
                </a:solidFill>
              </a:rPr>
              <a:t>　　</a:t>
            </a:r>
          </a:p>
        </p:txBody>
      </p:sp>
      <p:sp>
        <p:nvSpPr>
          <p:cNvPr id="7" name="正方形/長方形 6"/>
          <p:cNvSpPr/>
          <p:nvPr/>
        </p:nvSpPr>
        <p:spPr>
          <a:xfrm>
            <a:off x="822955" y="1460281"/>
            <a:ext cx="9569501" cy="617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①</a:t>
            </a:r>
            <a:r>
              <a:rPr lang="ja-JP" altLang="en-US" sz="2800" b="1" dirty="0">
                <a:solidFill>
                  <a:srgbClr val="002060"/>
                </a:solidFill>
              </a:rPr>
              <a:t>　</a:t>
            </a:r>
            <a:r>
              <a:rPr lang="ja-JP" altLang="en-US" sz="2800" b="1" dirty="0" smtClean="0">
                <a:solidFill>
                  <a:srgbClr val="002060"/>
                </a:solidFill>
              </a:rPr>
              <a:t>あるクラブが国際奉仕事業を計画　</a:t>
            </a:r>
            <a:r>
              <a:rPr lang="ja-JP" altLang="en-US" sz="2800" b="1" dirty="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7</a:t>
            </a:r>
            <a:r>
              <a:rPr lang="ja-JP" altLang="en-US" sz="2800" b="1" dirty="0" smtClean="0">
                <a:solidFill>
                  <a:srgbClr val="002060"/>
                </a:solidFill>
              </a:rPr>
              <a:t>月）</a:t>
            </a:r>
            <a:r>
              <a:rPr lang="ja-JP" altLang="en-US" sz="2800" b="1" dirty="0">
                <a:solidFill>
                  <a:srgbClr val="002060"/>
                </a:solidFill>
              </a:rPr>
              <a:t>　　</a:t>
            </a:r>
          </a:p>
        </p:txBody>
      </p:sp>
      <p:sp>
        <p:nvSpPr>
          <p:cNvPr id="8" name="正方形/長方形 7"/>
          <p:cNvSpPr/>
          <p:nvPr/>
        </p:nvSpPr>
        <p:spPr>
          <a:xfrm>
            <a:off x="822955" y="3481499"/>
            <a:ext cx="11984088" cy="62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④　ファンドレイジング（資金集め）としてＷＦＦを</a:t>
            </a:r>
            <a:r>
              <a:rPr lang="ja-JP" altLang="en-US" sz="2800" b="1" dirty="0">
                <a:solidFill>
                  <a:srgbClr val="002060"/>
                </a:solidFill>
              </a:rPr>
              <a:t>計画　</a:t>
            </a:r>
            <a:r>
              <a:rPr lang="ja-JP" altLang="en-US" sz="2800" b="1" dirty="0" smtClean="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8</a:t>
            </a:r>
            <a:r>
              <a:rPr lang="ja-JP" altLang="en-US" sz="2800" b="1" dirty="0" smtClean="0">
                <a:solidFill>
                  <a:srgbClr val="002060"/>
                </a:solidFill>
              </a:rPr>
              <a:t>月</a:t>
            </a:r>
            <a:r>
              <a:rPr lang="ja-JP" altLang="en-US" sz="2800" b="1" dirty="0">
                <a:solidFill>
                  <a:srgbClr val="002060"/>
                </a:solidFill>
              </a:rPr>
              <a:t>）</a:t>
            </a:r>
            <a:r>
              <a:rPr lang="ja-JP" altLang="en-US" sz="2800" b="1" dirty="0" smtClean="0">
                <a:solidFill>
                  <a:srgbClr val="002060"/>
                </a:solidFill>
              </a:rPr>
              <a:t>　</a:t>
            </a:r>
            <a:r>
              <a:rPr lang="ja-JP" altLang="en-US" sz="2800" b="1" dirty="0">
                <a:solidFill>
                  <a:srgbClr val="002060"/>
                </a:solidFill>
              </a:rPr>
              <a:t>　　</a:t>
            </a:r>
          </a:p>
        </p:txBody>
      </p:sp>
      <p:sp>
        <p:nvSpPr>
          <p:cNvPr id="9" name="正方形/長方形 8"/>
          <p:cNvSpPr/>
          <p:nvPr/>
        </p:nvSpPr>
        <p:spPr>
          <a:xfrm>
            <a:off x="822955" y="4208473"/>
            <a:ext cx="11984088" cy="495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FF0000"/>
                </a:solidFill>
              </a:rPr>
              <a:t>⑤　クラブ事業ではなく地区事業に（</a:t>
            </a:r>
            <a:r>
              <a:rPr lang="en-US" altLang="ja-JP" sz="2800" b="1" dirty="0" smtClean="0">
                <a:solidFill>
                  <a:srgbClr val="FF0000"/>
                </a:solidFill>
              </a:rPr>
              <a:t>2012</a:t>
            </a:r>
            <a:r>
              <a:rPr lang="ja-JP" altLang="en-US" sz="2800" b="1" dirty="0" smtClean="0">
                <a:solidFill>
                  <a:srgbClr val="FF0000"/>
                </a:solidFill>
              </a:rPr>
              <a:t>年</a:t>
            </a:r>
            <a:r>
              <a:rPr lang="en-US" altLang="ja-JP" sz="2800" b="1" dirty="0" smtClean="0">
                <a:solidFill>
                  <a:srgbClr val="FF0000"/>
                </a:solidFill>
              </a:rPr>
              <a:t>12</a:t>
            </a:r>
            <a:r>
              <a:rPr lang="ja-JP" altLang="en-US" sz="2800" b="1" dirty="0" smtClean="0">
                <a:solidFill>
                  <a:srgbClr val="FF0000"/>
                </a:solidFill>
              </a:rPr>
              <a:t>月＝</a:t>
            </a:r>
            <a:r>
              <a:rPr lang="ja-JP" altLang="en-US" sz="2200" b="1" dirty="0" smtClean="0">
                <a:solidFill>
                  <a:srgbClr val="FF0000"/>
                </a:solidFill>
              </a:rPr>
              <a:t>田中ガバナーエレクト（当時）</a:t>
            </a:r>
            <a:r>
              <a:rPr lang="ja-JP" altLang="en-US" sz="2800" b="1" dirty="0" smtClean="0">
                <a:solidFill>
                  <a:srgbClr val="FF0000"/>
                </a:solidFill>
              </a:rPr>
              <a:t>）　</a:t>
            </a:r>
            <a:r>
              <a:rPr lang="ja-JP" altLang="en-US" sz="2800" b="1" dirty="0">
                <a:solidFill>
                  <a:srgbClr val="FF0000"/>
                </a:solidFill>
              </a:rPr>
              <a:t>　　</a:t>
            </a:r>
          </a:p>
        </p:txBody>
      </p:sp>
      <p:sp>
        <p:nvSpPr>
          <p:cNvPr id="13" name="正方形/長方形 12"/>
          <p:cNvSpPr/>
          <p:nvPr/>
        </p:nvSpPr>
        <p:spPr>
          <a:xfrm>
            <a:off x="7176131" y="2901703"/>
            <a:ext cx="3416350" cy="49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　まだ足りない</a:t>
            </a:r>
            <a:endParaRPr lang="ja-JP" altLang="en-US" sz="2800" b="1" dirty="0">
              <a:solidFill>
                <a:srgbClr val="002060"/>
              </a:solidFill>
            </a:endParaRPr>
          </a:p>
        </p:txBody>
      </p:sp>
    </p:spTree>
    <p:extLst>
      <p:ext uri="{BB962C8B-B14F-4D97-AF65-F5344CB8AC3E}">
        <p14:creationId xmlns:p14="http://schemas.microsoft.com/office/powerpoint/2010/main" val="4259915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81439" y="319789"/>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u="sng" dirty="0">
                <a:solidFill>
                  <a:srgbClr val="002060"/>
                </a:solidFill>
              </a:rPr>
              <a:t>ＷＦＦ</a:t>
            </a:r>
            <a:r>
              <a:rPr lang="ja-JP" altLang="en-US" sz="4000" u="sng" dirty="0" smtClean="0">
                <a:solidFill>
                  <a:srgbClr val="002060"/>
                </a:solidFill>
              </a:rPr>
              <a:t>の誕生の経緯</a:t>
            </a:r>
            <a:r>
              <a:rPr lang="ja-JP" altLang="en-US" sz="3200" dirty="0">
                <a:solidFill>
                  <a:srgbClr val="002060"/>
                </a:solidFill>
              </a:rPr>
              <a:t>　</a:t>
            </a:r>
          </a:p>
        </p:txBody>
      </p:sp>
      <p:sp>
        <p:nvSpPr>
          <p:cNvPr id="3" name="正方形/長方形 2"/>
          <p:cNvSpPr/>
          <p:nvPr/>
        </p:nvSpPr>
        <p:spPr>
          <a:xfrm>
            <a:off x="822955" y="2803823"/>
            <a:ext cx="10498188" cy="677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③</a:t>
            </a:r>
            <a:r>
              <a:rPr lang="ja-JP" altLang="en-US" sz="2800" b="1" dirty="0">
                <a:solidFill>
                  <a:srgbClr val="002060"/>
                </a:solidFill>
              </a:rPr>
              <a:t>　</a:t>
            </a:r>
            <a:r>
              <a:rPr lang="ja-JP" altLang="en-US" sz="2800" b="1" dirty="0" smtClean="0">
                <a:solidFill>
                  <a:srgbClr val="002060"/>
                </a:solidFill>
              </a:rPr>
              <a:t>財団の地区補助金も利用（</a:t>
            </a:r>
            <a:r>
              <a:rPr lang="en-US" altLang="ja-JP" sz="2800" b="1" dirty="0" smtClean="0">
                <a:solidFill>
                  <a:srgbClr val="002060"/>
                </a:solidFill>
              </a:rPr>
              <a:t>70</a:t>
            </a:r>
            <a:r>
              <a:rPr lang="ja-JP" altLang="en-US" sz="2800" b="1" dirty="0">
                <a:solidFill>
                  <a:srgbClr val="002060"/>
                </a:solidFill>
              </a:rPr>
              <a:t>万</a:t>
            </a:r>
            <a:r>
              <a:rPr lang="ja-JP" altLang="en-US" sz="2800" b="1" dirty="0" smtClean="0">
                <a:solidFill>
                  <a:srgbClr val="002060"/>
                </a:solidFill>
              </a:rPr>
              <a:t>円）　</a:t>
            </a:r>
            <a:r>
              <a:rPr lang="ja-JP" altLang="en-US" sz="2800" b="1" dirty="0">
                <a:solidFill>
                  <a:srgbClr val="002060"/>
                </a:solidFill>
              </a:rPr>
              <a:t>　　</a:t>
            </a:r>
          </a:p>
        </p:txBody>
      </p:sp>
      <p:sp>
        <p:nvSpPr>
          <p:cNvPr id="6" name="正方形/長方形 5"/>
          <p:cNvSpPr/>
          <p:nvPr/>
        </p:nvSpPr>
        <p:spPr>
          <a:xfrm>
            <a:off x="822955" y="2184219"/>
            <a:ext cx="9769526" cy="55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②　</a:t>
            </a:r>
            <a:r>
              <a:rPr lang="ja-JP" altLang="en-US" sz="2800" b="1" dirty="0" smtClean="0">
                <a:solidFill>
                  <a:srgbClr val="002060"/>
                </a:solidFill>
              </a:rPr>
              <a:t>活動資金がクラブ資金（</a:t>
            </a:r>
            <a:r>
              <a:rPr lang="en-US" altLang="ja-JP" sz="2800" b="1" dirty="0" smtClean="0">
                <a:solidFill>
                  <a:srgbClr val="002060"/>
                </a:solidFill>
              </a:rPr>
              <a:t>100</a:t>
            </a:r>
            <a:r>
              <a:rPr lang="ja-JP" altLang="en-US" sz="2800" b="1" dirty="0">
                <a:solidFill>
                  <a:srgbClr val="002060"/>
                </a:solidFill>
              </a:rPr>
              <a:t>万</a:t>
            </a:r>
            <a:r>
              <a:rPr lang="ja-JP" altLang="en-US" sz="2800" b="1" dirty="0" smtClean="0">
                <a:solidFill>
                  <a:srgbClr val="002060"/>
                </a:solidFill>
              </a:rPr>
              <a:t>円</a:t>
            </a:r>
            <a:r>
              <a:rPr lang="ja-JP" altLang="en-US" sz="2800" b="1" dirty="0">
                <a:solidFill>
                  <a:srgbClr val="002060"/>
                </a:solidFill>
              </a:rPr>
              <a:t>）</a:t>
            </a:r>
            <a:r>
              <a:rPr lang="ja-JP" altLang="en-US" sz="2800" b="1" dirty="0" smtClean="0">
                <a:solidFill>
                  <a:srgbClr val="002060"/>
                </a:solidFill>
              </a:rPr>
              <a:t>だけでは足りない</a:t>
            </a:r>
            <a:r>
              <a:rPr lang="ja-JP" altLang="en-US" sz="2800" b="1" dirty="0">
                <a:solidFill>
                  <a:srgbClr val="002060"/>
                </a:solidFill>
              </a:rPr>
              <a:t>　　</a:t>
            </a:r>
          </a:p>
        </p:txBody>
      </p:sp>
      <p:sp>
        <p:nvSpPr>
          <p:cNvPr id="7" name="正方形/長方形 6"/>
          <p:cNvSpPr/>
          <p:nvPr/>
        </p:nvSpPr>
        <p:spPr>
          <a:xfrm>
            <a:off x="822955" y="1460281"/>
            <a:ext cx="9569501" cy="617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①</a:t>
            </a:r>
            <a:r>
              <a:rPr lang="ja-JP" altLang="en-US" sz="2800" b="1" dirty="0">
                <a:solidFill>
                  <a:srgbClr val="002060"/>
                </a:solidFill>
              </a:rPr>
              <a:t>　</a:t>
            </a:r>
            <a:r>
              <a:rPr lang="ja-JP" altLang="en-US" sz="2800" b="1" dirty="0" smtClean="0">
                <a:solidFill>
                  <a:srgbClr val="002060"/>
                </a:solidFill>
              </a:rPr>
              <a:t>あるクラブが国際奉仕事業を計画　</a:t>
            </a:r>
            <a:r>
              <a:rPr lang="ja-JP" altLang="en-US" sz="2800" b="1" dirty="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7</a:t>
            </a:r>
            <a:r>
              <a:rPr lang="ja-JP" altLang="en-US" sz="2800" b="1" dirty="0" smtClean="0">
                <a:solidFill>
                  <a:srgbClr val="002060"/>
                </a:solidFill>
              </a:rPr>
              <a:t>月）</a:t>
            </a:r>
            <a:r>
              <a:rPr lang="ja-JP" altLang="en-US" sz="2800" b="1" dirty="0">
                <a:solidFill>
                  <a:srgbClr val="002060"/>
                </a:solidFill>
              </a:rPr>
              <a:t>　　</a:t>
            </a:r>
          </a:p>
        </p:txBody>
      </p:sp>
      <p:sp>
        <p:nvSpPr>
          <p:cNvPr id="8" name="正方形/長方形 7"/>
          <p:cNvSpPr/>
          <p:nvPr/>
        </p:nvSpPr>
        <p:spPr>
          <a:xfrm>
            <a:off x="822955" y="3481499"/>
            <a:ext cx="11984088" cy="62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④　ファンドレイジング（資金集め）としてＷＦＦを企画</a:t>
            </a:r>
            <a:r>
              <a:rPr lang="ja-JP" altLang="en-US" sz="2800" b="1" dirty="0">
                <a:solidFill>
                  <a:srgbClr val="002060"/>
                </a:solidFill>
              </a:rPr>
              <a:t>　</a:t>
            </a:r>
            <a:r>
              <a:rPr lang="ja-JP" altLang="en-US" sz="2800" b="1" dirty="0" smtClean="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8</a:t>
            </a:r>
            <a:r>
              <a:rPr lang="ja-JP" altLang="en-US" sz="2800" b="1" dirty="0" smtClean="0">
                <a:solidFill>
                  <a:srgbClr val="002060"/>
                </a:solidFill>
              </a:rPr>
              <a:t>月</a:t>
            </a:r>
            <a:r>
              <a:rPr lang="ja-JP" altLang="en-US" sz="2800" b="1" dirty="0">
                <a:solidFill>
                  <a:srgbClr val="002060"/>
                </a:solidFill>
              </a:rPr>
              <a:t>）</a:t>
            </a:r>
            <a:r>
              <a:rPr lang="ja-JP" altLang="en-US" sz="2800" b="1" dirty="0" smtClean="0">
                <a:solidFill>
                  <a:srgbClr val="002060"/>
                </a:solidFill>
              </a:rPr>
              <a:t>　</a:t>
            </a:r>
            <a:r>
              <a:rPr lang="ja-JP" altLang="en-US" sz="2800" b="1" dirty="0">
                <a:solidFill>
                  <a:srgbClr val="002060"/>
                </a:solidFill>
              </a:rPr>
              <a:t>　　</a:t>
            </a:r>
          </a:p>
        </p:txBody>
      </p:sp>
      <p:sp>
        <p:nvSpPr>
          <p:cNvPr id="9" name="正方形/長方形 8"/>
          <p:cNvSpPr/>
          <p:nvPr/>
        </p:nvSpPr>
        <p:spPr>
          <a:xfrm>
            <a:off x="822955" y="4208473"/>
            <a:ext cx="11369045" cy="495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⑤　クラブ事業ではなく地区事業に（</a:t>
            </a:r>
            <a:r>
              <a:rPr lang="en-US" altLang="ja-JP" sz="2800" b="1" dirty="0">
                <a:solidFill>
                  <a:srgbClr val="002060"/>
                </a:solidFill>
              </a:rPr>
              <a:t>2012</a:t>
            </a:r>
            <a:r>
              <a:rPr lang="ja-JP" altLang="en-US" sz="2800" b="1" dirty="0">
                <a:solidFill>
                  <a:srgbClr val="002060"/>
                </a:solidFill>
              </a:rPr>
              <a:t>年</a:t>
            </a:r>
            <a:r>
              <a:rPr lang="en-US" altLang="ja-JP" sz="2800" b="1" dirty="0">
                <a:solidFill>
                  <a:srgbClr val="002060"/>
                </a:solidFill>
              </a:rPr>
              <a:t>12</a:t>
            </a:r>
            <a:r>
              <a:rPr lang="ja-JP" altLang="en-US" sz="2800" b="1" dirty="0">
                <a:solidFill>
                  <a:srgbClr val="002060"/>
                </a:solidFill>
              </a:rPr>
              <a:t>月</a:t>
            </a:r>
            <a:r>
              <a:rPr lang="ja-JP" altLang="en-US" sz="2800" b="1" dirty="0" smtClean="0">
                <a:solidFill>
                  <a:srgbClr val="002060"/>
                </a:solidFill>
              </a:rPr>
              <a:t>＝</a:t>
            </a:r>
            <a:r>
              <a:rPr lang="ja-JP" altLang="en-US" sz="2200" b="1" dirty="0">
                <a:solidFill>
                  <a:srgbClr val="002060"/>
                </a:solidFill>
              </a:rPr>
              <a:t>田中ガバナーエレクト（当時）</a:t>
            </a:r>
            <a:r>
              <a:rPr lang="ja-JP" altLang="en-US" sz="2800" b="1" dirty="0" smtClean="0">
                <a:solidFill>
                  <a:srgbClr val="002060"/>
                </a:solidFill>
              </a:rPr>
              <a:t>）　</a:t>
            </a:r>
            <a:r>
              <a:rPr lang="ja-JP" altLang="en-US" sz="2800" b="1" dirty="0">
                <a:solidFill>
                  <a:srgbClr val="002060"/>
                </a:solidFill>
              </a:rPr>
              <a:t>　　</a:t>
            </a:r>
          </a:p>
        </p:txBody>
      </p:sp>
      <p:sp>
        <p:nvSpPr>
          <p:cNvPr id="10" name="正方形/長方形 9"/>
          <p:cNvSpPr/>
          <p:nvPr/>
        </p:nvSpPr>
        <p:spPr>
          <a:xfrm>
            <a:off x="822955" y="4925583"/>
            <a:ext cx="8683902" cy="517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FF0000"/>
                </a:solidFill>
              </a:rPr>
              <a:t>⑥　地区事業として第１回ＷＦＦ開催　（</a:t>
            </a:r>
            <a:r>
              <a:rPr lang="en-US" altLang="ja-JP" sz="2800" b="1" dirty="0" smtClean="0">
                <a:solidFill>
                  <a:srgbClr val="FF0000"/>
                </a:solidFill>
              </a:rPr>
              <a:t>2013</a:t>
            </a:r>
            <a:r>
              <a:rPr lang="ja-JP" altLang="en-US" sz="2800" b="1" dirty="0" smtClean="0">
                <a:solidFill>
                  <a:srgbClr val="FF0000"/>
                </a:solidFill>
              </a:rPr>
              <a:t>年</a:t>
            </a:r>
            <a:r>
              <a:rPr lang="en-US" altLang="ja-JP" sz="2800" b="1" dirty="0" smtClean="0">
                <a:solidFill>
                  <a:srgbClr val="FF0000"/>
                </a:solidFill>
              </a:rPr>
              <a:t>11</a:t>
            </a:r>
            <a:r>
              <a:rPr lang="ja-JP" altLang="en-US" sz="2800" b="1" dirty="0" smtClean="0">
                <a:solidFill>
                  <a:srgbClr val="FF0000"/>
                </a:solidFill>
              </a:rPr>
              <a:t>月）</a:t>
            </a:r>
            <a:r>
              <a:rPr lang="ja-JP" altLang="en-US" sz="2800" b="1" dirty="0">
                <a:solidFill>
                  <a:srgbClr val="FF0000"/>
                </a:solidFill>
              </a:rPr>
              <a:t>　　</a:t>
            </a:r>
          </a:p>
        </p:txBody>
      </p:sp>
      <p:sp>
        <p:nvSpPr>
          <p:cNvPr id="13" name="正方形/長方形 12"/>
          <p:cNvSpPr/>
          <p:nvPr/>
        </p:nvSpPr>
        <p:spPr>
          <a:xfrm>
            <a:off x="7176131" y="2901703"/>
            <a:ext cx="3416350" cy="49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　まだ足りない</a:t>
            </a:r>
            <a:endParaRPr lang="ja-JP" altLang="en-US" sz="2800" b="1" dirty="0">
              <a:solidFill>
                <a:srgbClr val="002060"/>
              </a:solidFill>
            </a:endParaRPr>
          </a:p>
        </p:txBody>
      </p:sp>
    </p:spTree>
    <p:extLst>
      <p:ext uri="{BB962C8B-B14F-4D97-AF65-F5344CB8AC3E}">
        <p14:creationId xmlns:p14="http://schemas.microsoft.com/office/powerpoint/2010/main" val="1819514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81439" y="319789"/>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u="sng" dirty="0">
                <a:solidFill>
                  <a:srgbClr val="002060"/>
                </a:solidFill>
              </a:rPr>
              <a:t>ＷＦＦ</a:t>
            </a:r>
            <a:r>
              <a:rPr lang="ja-JP" altLang="en-US" sz="4000" u="sng" dirty="0" smtClean="0">
                <a:solidFill>
                  <a:srgbClr val="002060"/>
                </a:solidFill>
              </a:rPr>
              <a:t>の誕生の経緯</a:t>
            </a:r>
            <a:r>
              <a:rPr lang="ja-JP" altLang="en-US" sz="3200" dirty="0">
                <a:solidFill>
                  <a:srgbClr val="002060"/>
                </a:solidFill>
              </a:rPr>
              <a:t>　</a:t>
            </a:r>
          </a:p>
        </p:txBody>
      </p:sp>
      <p:sp>
        <p:nvSpPr>
          <p:cNvPr id="3" name="正方形/長方形 2"/>
          <p:cNvSpPr/>
          <p:nvPr/>
        </p:nvSpPr>
        <p:spPr>
          <a:xfrm>
            <a:off x="822955" y="2803823"/>
            <a:ext cx="10498188" cy="677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③</a:t>
            </a:r>
            <a:r>
              <a:rPr lang="ja-JP" altLang="en-US" sz="2800" b="1" dirty="0">
                <a:solidFill>
                  <a:srgbClr val="002060"/>
                </a:solidFill>
              </a:rPr>
              <a:t>　</a:t>
            </a:r>
            <a:r>
              <a:rPr lang="ja-JP" altLang="en-US" sz="2800" b="1" dirty="0" smtClean="0">
                <a:solidFill>
                  <a:srgbClr val="002060"/>
                </a:solidFill>
              </a:rPr>
              <a:t>財団の地区補助金も利用（</a:t>
            </a:r>
            <a:r>
              <a:rPr lang="en-US" altLang="ja-JP" sz="2800" b="1" dirty="0" smtClean="0">
                <a:solidFill>
                  <a:srgbClr val="002060"/>
                </a:solidFill>
              </a:rPr>
              <a:t>70</a:t>
            </a:r>
            <a:r>
              <a:rPr lang="ja-JP" altLang="en-US" sz="2800" b="1" dirty="0">
                <a:solidFill>
                  <a:srgbClr val="002060"/>
                </a:solidFill>
              </a:rPr>
              <a:t>万</a:t>
            </a:r>
            <a:r>
              <a:rPr lang="ja-JP" altLang="en-US" sz="2800" b="1" dirty="0" smtClean="0">
                <a:solidFill>
                  <a:srgbClr val="002060"/>
                </a:solidFill>
              </a:rPr>
              <a:t>円）　</a:t>
            </a:r>
            <a:r>
              <a:rPr lang="ja-JP" altLang="en-US" sz="2800" b="1" dirty="0">
                <a:solidFill>
                  <a:srgbClr val="002060"/>
                </a:solidFill>
              </a:rPr>
              <a:t>　　</a:t>
            </a:r>
          </a:p>
        </p:txBody>
      </p:sp>
      <p:sp>
        <p:nvSpPr>
          <p:cNvPr id="6" name="正方形/長方形 5"/>
          <p:cNvSpPr/>
          <p:nvPr/>
        </p:nvSpPr>
        <p:spPr>
          <a:xfrm>
            <a:off x="822955" y="2184219"/>
            <a:ext cx="9769526" cy="55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②　</a:t>
            </a:r>
            <a:r>
              <a:rPr lang="ja-JP" altLang="en-US" sz="2800" b="1" dirty="0" smtClean="0">
                <a:solidFill>
                  <a:srgbClr val="002060"/>
                </a:solidFill>
              </a:rPr>
              <a:t>活動資金がクラブ資金（</a:t>
            </a:r>
            <a:r>
              <a:rPr lang="en-US" altLang="ja-JP" sz="2800" b="1" dirty="0" smtClean="0">
                <a:solidFill>
                  <a:srgbClr val="002060"/>
                </a:solidFill>
              </a:rPr>
              <a:t>100</a:t>
            </a:r>
            <a:r>
              <a:rPr lang="ja-JP" altLang="en-US" sz="2800" b="1" dirty="0">
                <a:solidFill>
                  <a:srgbClr val="002060"/>
                </a:solidFill>
              </a:rPr>
              <a:t>万</a:t>
            </a:r>
            <a:r>
              <a:rPr lang="ja-JP" altLang="en-US" sz="2800" b="1" dirty="0" smtClean="0">
                <a:solidFill>
                  <a:srgbClr val="002060"/>
                </a:solidFill>
              </a:rPr>
              <a:t>円</a:t>
            </a:r>
            <a:r>
              <a:rPr lang="ja-JP" altLang="en-US" sz="2800" b="1" dirty="0">
                <a:solidFill>
                  <a:srgbClr val="002060"/>
                </a:solidFill>
              </a:rPr>
              <a:t>）</a:t>
            </a:r>
            <a:r>
              <a:rPr lang="ja-JP" altLang="en-US" sz="2800" b="1" dirty="0" smtClean="0">
                <a:solidFill>
                  <a:srgbClr val="002060"/>
                </a:solidFill>
              </a:rPr>
              <a:t>だけでは足りない</a:t>
            </a:r>
            <a:r>
              <a:rPr lang="ja-JP" altLang="en-US" sz="2800" b="1" dirty="0">
                <a:solidFill>
                  <a:srgbClr val="002060"/>
                </a:solidFill>
              </a:rPr>
              <a:t>　　</a:t>
            </a:r>
          </a:p>
        </p:txBody>
      </p:sp>
      <p:sp>
        <p:nvSpPr>
          <p:cNvPr id="7" name="正方形/長方形 6"/>
          <p:cNvSpPr/>
          <p:nvPr/>
        </p:nvSpPr>
        <p:spPr>
          <a:xfrm>
            <a:off x="822955" y="1460281"/>
            <a:ext cx="9569501" cy="617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①</a:t>
            </a:r>
            <a:r>
              <a:rPr lang="ja-JP" altLang="en-US" sz="2800" b="1" dirty="0">
                <a:solidFill>
                  <a:srgbClr val="002060"/>
                </a:solidFill>
              </a:rPr>
              <a:t>　</a:t>
            </a:r>
            <a:r>
              <a:rPr lang="ja-JP" altLang="en-US" sz="2800" b="1" dirty="0" smtClean="0">
                <a:solidFill>
                  <a:srgbClr val="002060"/>
                </a:solidFill>
              </a:rPr>
              <a:t>あるクラブが国際奉仕事業を計画　</a:t>
            </a:r>
            <a:r>
              <a:rPr lang="ja-JP" altLang="en-US" sz="2800" b="1" dirty="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7</a:t>
            </a:r>
            <a:r>
              <a:rPr lang="ja-JP" altLang="en-US" sz="2800" b="1" dirty="0" smtClean="0">
                <a:solidFill>
                  <a:srgbClr val="002060"/>
                </a:solidFill>
              </a:rPr>
              <a:t>月）</a:t>
            </a:r>
            <a:r>
              <a:rPr lang="ja-JP" altLang="en-US" sz="2800" b="1" dirty="0">
                <a:solidFill>
                  <a:srgbClr val="002060"/>
                </a:solidFill>
              </a:rPr>
              <a:t>　　</a:t>
            </a:r>
          </a:p>
        </p:txBody>
      </p:sp>
      <p:sp>
        <p:nvSpPr>
          <p:cNvPr id="8" name="正方形/長方形 7"/>
          <p:cNvSpPr/>
          <p:nvPr/>
        </p:nvSpPr>
        <p:spPr>
          <a:xfrm>
            <a:off x="822955" y="3481499"/>
            <a:ext cx="11984088" cy="62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④　ファンドレイジング（資金集め）としてＷＦＦを企画</a:t>
            </a:r>
            <a:r>
              <a:rPr lang="ja-JP" altLang="en-US" sz="2800" b="1" dirty="0">
                <a:solidFill>
                  <a:srgbClr val="002060"/>
                </a:solidFill>
              </a:rPr>
              <a:t>　</a:t>
            </a:r>
            <a:r>
              <a:rPr lang="ja-JP" altLang="en-US" sz="2800" b="1" dirty="0" smtClean="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8</a:t>
            </a:r>
            <a:r>
              <a:rPr lang="ja-JP" altLang="en-US" sz="2800" b="1" dirty="0" smtClean="0">
                <a:solidFill>
                  <a:srgbClr val="002060"/>
                </a:solidFill>
              </a:rPr>
              <a:t>月</a:t>
            </a:r>
            <a:r>
              <a:rPr lang="ja-JP" altLang="en-US" sz="2800" b="1" dirty="0">
                <a:solidFill>
                  <a:srgbClr val="002060"/>
                </a:solidFill>
              </a:rPr>
              <a:t>）</a:t>
            </a:r>
            <a:r>
              <a:rPr lang="ja-JP" altLang="en-US" sz="2800" b="1" dirty="0" smtClean="0">
                <a:solidFill>
                  <a:srgbClr val="002060"/>
                </a:solidFill>
              </a:rPr>
              <a:t>　</a:t>
            </a:r>
            <a:r>
              <a:rPr lang="ja-JP" altLang="en-US" sz="2800" b="1" dirty="0">
                <a:solidFill>
                  <a:srgbClr val="002060"/>
                </a:solidFill>
              </a:rPr>
              <a:t>　　</a:t>
            </a:r>
          </a:p>
        </p:txBody>
      </p:sp>
      <p:sp>
        <p:nvSpPr>
          <p:cNvPr id="10" name="正方形/長方形 9"/>
          <p:cNvSpPr/>
          <p:nvPr/>
        </p:nvSpPr>
        <p:spPr>
          <a:xfrm>
            <a:off x="822955" y="4925583"/>
            <a:ext cx="8683902" cy="517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⑥　地区事業として第１回ＷＦＦ開催　（</a:t>
            </a:r>
            <a:r>
              <a:rPr lang="en-US" altLang="ja-JP" sz="2800" b="1" dirty="0" smtClean="0">
                <a:solidFill>
                  <a:srgbClr val="002060"/>
                </a:solidFill>
              </a:rPr>
              <a:t>2013</a:t>
            </a:r>
            <a:r>
              <a:rPr lang="ja-JP" altLang="en-US" sz="2800" b="1" dirty="0" smtClean="0">
                <a:solidFill>
                  <a:srgbClr val="002060"/>
                </a:solidFill>
              </a:rPr>
              <a:t>年</a:t>
            </a:r>
            <a:r>
              <a:rPr lang="en-US" altLang="ja-JP" sz="2800" b="1" dirty="0" smtClean="0">
                <a:solidFill>
                  <a:srgbClr val="002060"/>
                </a:solidFill>
              </a:rPr>
              <a:t>11</a:t>
            </a:r>
            <a:r>
              <a:rPr lang="ja-JP" altLang="en-US" sz="2800" b="1" dirty="0" smtClean="0">
                <a:solidFill>
                  <a:srgbClr val="002060"/>
                </a:solidFill>
              </a:rPr>
              <a:t>月）</a:t>
            </a:r>
            <a:r>
              <a:rPr lang="ja-JP" altLang="en-US" sz="2800" b="1" dirty="0">
                <a:solidFill>
                  <a:srgbClr val="002060"/>
                </a:solidFill>
              </a:rPr>
              <a:t>　　</a:t>
            </a:r>
          </a:p>
        </p:txBody>
      </p:sp>
      <p:sp>
        <p:nvSpPr>
          <p:cNvPr id="11" name="正方形/長方形 10"/>
          <p:cNvSpPr/>
          <p:nvPr/>
        </p:nvSpPr>
        <p:spPr>
          <a:xfrm>
            <a:off x="822955" y="5354734"/>
            <a:ext cx="11584038" cy="1045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⑦</a:t>
            </a:r>
            <a:r>
              <a:rPr lang="ja-JP" altLang="en-US" sz="2800" b="1" dirty="0" smtClean="0">
                <a:solidFill>
                  <a:srgbClr val="FF0000"/>
                </a:solidFill>
              </a:rPr>
              <a:t>　</a:t>
            </a:r>
            <a:r>
              <a:rPr lang="ja-JP" altLang="en-US" sz="2800" b="1" dirty="0">
                <a:solidFill>
                  <a:srgbClr val="FF0000"/>
                </a:solidFill>
              </a:rPr>
              <a:t>ＷＦＦ</a:t>
            </a:r>
            <a:r>
              <a:rPr lang="ja-JP" altLang="en-US" sz="2800" b="1" dirty="0" smtClean="0">
                <a:solidFill>
                  <a:srgbClr val="FF0000"/>
                </a:solidFill>
              </a:rPr>
              <a:t>の収益金でカンボジアに簡易水道施設を寄贈</a:t>
            </a:r>
            <a:r>
              <a:rPr lang="ja-JP" altLang="en-US" sz="2800" b="1" dirty="0">
                <a:solidFill>
                  <a:srgbClr val="FF0000"/>
                </a:solidFill>
              </a:rPr>
              <a:t>　</a:t>
            </a:r>
            <a:r>
              <a:rPr lang="ja-JP" altLang="en-US" sz="2800" b="1" dirty="0" smtClean="0">
                <a:solidFill>
                  <a:srgbClr val="FF0000"/>
                </a:solidFill>
              </a:rPr>
              <a:t>（</a:t>
            </a:r>
            <a:r>
              <a:rPr lang="en-US" altLang="ja-JP" sz="2800" b="1" dirty="0" smtClean="0">
                <a:solidFill>
                  <a:srgbClr val="FF0000"/>
                </a:solidFill>
              </a:rPr>
              <a:t>2014</a:t>
            </a:r>
            <a:r>
              <a:rPr lang="ja-JP" altLang="en-US" sz="2800" b="1" dirty="0" smtClean="0">
                <a:solidFill>
                  <a:srgbClr val="FF0000"/>
                </a:solidFill>
              </a:rPr>
              <a:t>年</a:t>
            </a:r>
            <a:r>
              <a:rPr lang="en-US" altLang="ja-JP" sz="2800" b="1" dirty="0" smtClean="0">
                <a:solidFill>
                  <a:srgbClr val="FF0000"/>
                </a:solidFill>
              </a:rPr>
              <a:t>6</a:t>
            </a:r>
            <a:r>
              <a:rPr lang="ja-JP" altLang="en-US" sz="2800" b="1" dirty="0" smtClean="0">
                <a:solidFill>
                  <a:srgbClr val="FF0000"/>
                </a:solidFill>
              </a:rPr>
              <a:t>月）</a:t>
            </a:r>
            <a:r>
              <a:rPr lang="ja-JP" altLang="en-US" sz="2800" b="1" dirty="0">
                <a:solidFill>
                  <a:srgbClr val="FF0000"/>
                </a:solidFill>
              </a:rPr>
              <a:t>　</a:t>
            </a:r>
          </a:p>
        </p:txBody>
      </p:sp>
      <p:sp>
        <p:nvSpPr>
          <p:cNvPr id="13" name="正方形/長方形 12"/>
          <p:cNvSpPr/>
          <p:nvPr/>
        </p:nvSpPr>
        <p:spPr>
          <a:xfrm>
            <a:off x="7176131" y="2901703"/>
            <a:ext cx="3416350" cy="49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　まだ足りない</a:t>
            </a:r>
            <a:endParaRPr lang="ja-JP" altLang="en-US" sz="2800" b="1" dirty="0">
              <a:solidFill>
                <a:srgbClr val="002060"/>
              </a:solidFill>
            </a:endParaRPr>
          </a:p>
        </p:txBody>
      </p:sp>
      <p:sp>
        <p:nvSpPr>
          <p:cNvPr id="12" name="正方形/長方形 11"/>
          <p:cNvSpPr/>
          <p:nvPr/>
        </p:nvSpPr>
        <p:spPr>
          <a:xfrm>
            <a:off x="822954" y="4206507"/>
            <a:ext cx="11369045" cy="495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⑤　クラブ事業ではなく地区事業に（</a:t>
            </a:r>
            <a:r>
              <a:rPr lang="en-US" altLang="ja-JP" sz="2800" b="1" dirty="0">
                <a:solidFill>
                  <a:srgbClr val="002060"/>
                </a:solidFill>
              </a:rPr>
              <a:t>2012</a:t>
            </a:r>
            <a:r>
              <a:rPr lang="ja-JP" altLang="en-US" sz="2800" b="1" dirty="0">
                <a:solidFill>
                  <a:srgbClr val="002060"/>
                </a:solidFill>
              </a:rPr>
              <a:t>年</a:t>
            </a:r>
            <a:r>
              <a:rPr lang="en-US" altLang="ja-JP" sz="2800" b="1" dirty="0">
                <a:solidFill>
                  <a:srgbClr val="002060"/>
                </a:solidFill>
              </a:rPr>
              <a:t>12</a:t>
            </a:r>
            <a:r>
              <a:rPr lang="ja-JP" altLang="en-US" sz="2800" b="1" dirty="0">
                <a:solidFill>
                  <a:srgbClr val="002060"/>
                </a:solidFill>
              </a:rPr>
              <a:t>月</a:t>
            </a:r>
            <a:r>
              <a:rPr lang="ja-JP" altLang="en-US" sz="2800" b="1" dirty="0" smtClean="0">
                <a:solidFill>
                  <a:srgbClr val="002060"/>
                </a:solidFill>
              </a:rPr>
              <a:t>＝</a:t>
            </a:r>
            <a:r>
              <a:rPr lang="ja-JP" altLang="en-US" sz="2200" b="1" dirty="0">
                <a:solidFill>
                  <a:srgbClr val="002060"/>
                </a:solidFill>
              </a:rPr>
              <a:t>田中ガバナーエレクト（当時）</a:t>
            </a:r>
            <a:r>
              <a:rPr lang="ja-JP" altLang="en-US" sz="2800" b="1" dirty="0" smtClean="0">
                <a:solidFill>
                  <a:srgbClr val="002060"/>
                </a:solidFill>
              </a:rPr>
              <a:t>）　</a:t>
            </a:r>
            <a:r>
              <a:rPr lang="ja-JP" altLang="en-US" sz="2800" b="1" dirty="0">
                <a:solidFill>
                  <a:srgbClr val="002060"/>
                </a:solidFill>
              </a:rPr>
              <a:t>　　</a:t>
            </a:r>
          </a:p>
        </p:txBody>
      </p:sp>
    </p:spTree>
    <p:extLst>
      <p:ext uri="{BB962C8B-B14F-4D97-AF65-F5344CB8AC3E}">
        <p14:creationId xmlns:p14="http://schemas.microsoft.com/office/powerpoint/2010/main" val="1819514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914400" y="3585976"/>
            <a:ext cx="10885714" cy="942481"/>
          </a:xfrm>
          <a:prstGeom prst="rect">
            <a:avLst/>
          </a:prstGeom>
          <a:ln>
            <a:noFill/>
          </a:ln>
        </p:spPr>
        <p:txBody>
          <a:bodyPr>
            <a:noAutofit/>
          </a:bodyPr>
          <a:lstStyle>
            <a:lvl1pPr algn="l" defTabSz="914400" rtl="0" eaLnBrk="1" latinLnBrk="0" hangingPunct="1">
              <a:spcBef>
                <a:spcPct val="0"/>
              </a:spcBef>
              <a:buNone/>
              <a:defRPr kumimoji="1"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600" dirty="0" smtClean="0">
                <a:solidFill>
                  <a:srgbClr val="002060"/>
                </a:solidFill>
                <a:effectLst/>
                <a:latin typeface="HGPｺﾞｼｯｸE" panose="020B0900000000000000" pitchFamily="50" charset="-128"/>
                <a:ea typeface="HGPｺﾞｼｯｸE" panose="020B0900000000000000" pitchFamily="50" charset="-128"/>
              </a:rPr>
              <a:t>内容：　４０か国以上の料理＆特産品の専門店</a:t>
            </a:r>
            <a:r>
              <a:rPr lang="ja-JP" altLang="en-US" sz="3600" dirty="0">
                <a:solidFill>
                  <a:srgbClr val="002060"/>
                </a:solidFill>
                <a:effectLst/>
                <a:latin typeface="HGPｺﾞｼｯｸE" panose="020B0900000000000000" pitchFamily="50" charset="-128"/>
                <a:ea typeface="HGPｺﾞｼｯｸE" panose="020B0900000000000000" pitchFamily="50" charset="-128"/>
              </a:rPr>
              <a:t>　</a:t>
            </a:r>
            <a:endParaRPr lang="en-US" altLang="ja-JP" sz="3600" dirty="0">
              <a:solidFill>
                <a:srgbClr val="002060"/>
              </a:solidFill>
              <a:effectLst/>
              <a:latin typeface="HGPｺﾞｼｯｸE" panose="020B0900000000000000" pitchFamily="50" charset="-128"/>
              <a:ea typeface="HGPｺﾞｼｯｸE" panose="020B0900000000000000" pitchFamily="50" charset="-128"/>
            </a:endParaRPr>
          </a:p>
          <a:p>
            <a:r>
              <a:rPr lang="ja-JP" altLang="en-US" sz="3600" dirty="0">
                <a:solidFill>
                  <a:srgbClr val="002060"/>
                </a:solidFill>
                <a:effectLst/>
                <a:latin typeface="HGPｺﾞｼｯｸE" panose="020B0900000000000000" pitchFamily="50" charset="-128"/>
                <a:ea typeface="HGPｺﾞｼｯｸE" panose="020B0900000000000000" pitchFamily="50" charset="-128"/>
              </a:rPr>
              <a:t>　　　　　　</a:t>
            </a:r>
          </a:p>
        </p:txBody>
      </p:sp>
      <p:sp>
        <p:nvSpPr>
          <p:cNvPr id="8" name="サブタイトル 2"/>
          <p:cNvSpPr txBox="1">
            <a:spLocks/>
          </p:cNvSpPr>
          <p:nvPr/>
        </p:nvSpPr>
        <p:spPr>
          <a:xfrm>
            <a:off x="616856" y="1175185"/>
            <a:ext cx="11183258" cy="761998"/>
          </a:xfrm>
          <a:prstGeom prst="rect">
            <a:avLst/>
          </a:prstGeom>
          <a:ln>
            <a:noFill/>
          </a:ln>
        </p:spPr>
        <p:txBody>
          <a:bodyPr>
            <a:noAutofit/>
          </a:bodyPr>
          <a:lstStyle>
            <a:lvl1pPr marL="274320" indent="-256032" algn="l" defTabSz="914400" rtl="0" eaLnBrk="1" latinLnBrk="0" hangingPunct="1">
              <a:spcBef>
                <a:spcPct val="20000"/>
              </a:spcBef>
              <a:spcAft>
                <a:spcPts val="0"/>
              </a:spcAft>
              <a:buSzPct val="60000"/>
              <a:buFont typeface="Wingdings" pitchFamily="2" charset="2"/>
              <a:buChar char=""/>
              <a:defRPr kumimoji="1"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kumimoji="1"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kumimoji="1"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kumimoji="1"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kumimoji="1"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None/>
            </a:pPr>
            <a:r>
              <a:rPr lang="ja-JP" altLang="en-US" sz="4000" u="sng" dirty="0" smtClean="0">
                <a:solidFill>
                  <a:srgbClr val="002060"/>
                </a:solidFill>
                <a:effectLst/>
                <a:latin typeface="HGPｺﾞｼｯｸE" panose="020B0900000000000000" pitchFamily="50" charset="-128"/>
                <a:ea typeface="HGPｺﾞｼｯｸE" panose="020B0900000000000000" pitchFamily="50" charset="-128"/>
              </a:rPr>
              <a:t>「ワールド・フード＋ふれ愛フェスタ」（ＷＦＦ）の概要</a:t>
            </a:r>
            <a:endParaRPr lang="en-US" altLang="ja-JP" sz="4000" u="sng" dirty="0">
              <a:solidFill>
                <a:srgbClr val="002060"/>
              </a:solidFill>
              <a:effectLst/>
              <a:latin typeface="HGPｺﾞｼｯｸE" panose="020B0900000000000000" pitchFamily="50" charset="-128"/>
              <a:ea typeface="HGPｺﾞｼｯｸE" panose="020B0900000000000000" pitchFamily="50" charset="-128"/>
            </a:endParaRPr>
          </a:p>
        </p:txBody>
      </p:sp>
      <p:sp>
        <p:nvSpPr>
          <p:cNvPr id="6" name="タイトル 1"/>
          <p:cNvSpPr txBox="1">
            <a:spLocks/>
          </p:cNvSpPr>
          <p:nvPr/>
        </p:nvSpPr>
        <p:spPr>
          <a:xfrm>
            <a:off x="8525663" y="4290392"/>
            <a:ext cx="5181600" cy="855396"/>
          </a:xfrm>
          <a:prstGeom prst="rect">
            <a:avLst/>
          </a:prstGeom>
          <a:ln>
            <a:noFill/>
          </a:ln>
        </p:spPr>
        <p:txBody>
          <a:bodyPr>
            <a:noAutofit/>
          </a:bodyPr>
          <a:lstStyle>
            <a:lvl1pPr algn="l" defTabSz="914400" rtl="0" eaLnBrk="1" latinLnBrk="0" hangingPunct="1">
              <a:spcBef>
                <a:spcPct val="0"/>
              </a:spcBef>
              <a:buNone/>
              <a:defRPr kumimoji="1"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600" dirty="0" smtClean="0">
                <a:solidFill>
                  <a:srgbClr val="002060"/>
                </a:solidFill>
                <a:effectLst/>
                <a:latin typeface="HGPｺﾞｼｯｸE" panose="020B0900000000000000" pitchFamily="50" charset="-128"/>
                <a:ea typeface="HGPｺﾞｼｯｸE" panose="020B0900000000000000" pitchFamily="50" charset="-128"/>
              </a:rPr>
              <a:t>＋　歌や踊りなど</a:t>
            </a:r>
            <a:r>
              <a:rPr lang="ja-JP" altLang="en-US" sz="3600" b="1" dirty="0">
                <a:solidFill>
                  <a:srgbClr val="002060"/>
                </a:solidFill>
                <a:effectLst/>
                <a:latin typeface="HGPｺﾞｼｯｸE" panose="020B0900000000000000" pitchFamily="50" charset="-128"/>
                <a:ea typeface="HGPｺﾞｼｯｸE" panose="020B0900000000000000" pitchFamily="50" charset="-128"/>
              </a:rPr>
              <a:t>　　　　　　</a:t>
            </a:r>
          </a:p>
        </p:txBody>
      </p:sp>
      <p:sp>
        <p:nvSpPr>
          <p:cNvPr id="7" name="サブタイトル 2"/>
          <p:cNvSpPr txBox="1">
            <a:spLocks/>
          </p:cNvSpPr>
          <p:nvPr/>
        </p:nvSpPr>
        <p:spPr>
          <a:xfrm>
            <a:off x="939799" y="2692872"/>
            <a:ext cx="10537371" cy="841829"/>
          </a:xfrm>
          <a:prstGeom prst="rect">
            <a:avLst/>
          </a:prstGeom>
          <a:ln>
            <a:noFill/>
          </a:ln>
        </p:spPr>
        <p:txBody>
          <a:bodyPr>
            <a:noAutofit/>
          </a:bodyPr>
          <a:lstStyle>
            <a:lvl1pPr marL="274320" indent="-256032" algn="l" defTabSz="914400" rtl="0" eaLnBrk="1" latinLnBrk="0" hangingPunct="1">
              <a:spcBef>
                <a:spcPct val="20000"/>
              </a:spcBef>
              <a:spcAft>
                <a:spcPts val="0"/>
              </a:spcAft>
              <a:buSzPct val="60000"/>
              <a:buFont typeface="Wingdings" pitchFamily="2" charset="2"/>
              <a:buChar char=""/>
              <a:defRPr kumimoji="1"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kumimoji="1"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kumimoji="1"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kumimoji="1"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kumimoji="1"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None/>
            </a:pPr>
            <a:r>
              <a:rPr lang="ja-JP" altLang="en-US" sz="3600" dirty="0" smtClean="0">
                <a:solidFill>
                  <a:srgbClr val="002060"/>
                </a:solidFill>
                <a:effectLst/>
                <a:latin typeface="HGPｺﾞｼｯｸE" panose="020B0900000000000000" pitchFamily="50" charset="-128"/>
                <a:ea typeface="HGPｺﾞｼｯｸE" panose="020B0900000000000000" pitchFamily="50" charset="-128"/>
              </a:rPr>
              <a:t>会場：　名古屋・栄のＴＶ塔下の久屋大通公園</a:t>
            </a:r>
            <a:endParaRPr lang="en-US" altLang="ja-JP" sz="3600" dirty="0">
              <a:solidFill>
                <a:srgbClr val="002060"/>
              </a:solidFill>
              <a:effectLst/>
              <a:latin typeface="HGPｺﾞｼｯｸE" panose="020B0900000000000000" pitchFamily="50" charset="-128"/>
              <a:ea typeface="HGPｺﾞｼｯｸE" panose="020B0900000000000000" pitchFamily="50" charset="-128"/>
            </a:endParaRPr>
          </a:p>
        </p:txBody>
      </p:sp>
      <p:sp>
        <p:nvSpPr>
          <p:cNvPr id="9" name="サブタイトル 2"/>
          <p:cNvSpPr txBox="1">
            <a:spLocks/>
          </p:cNvSpPr>
          <p:nvPr/>
        </p:nvSpPr>
        <p:spPr>
          <a:xfrm>
            <a:off x="939799" y="5456951"/>
            <a:ext cx="10865447" cy="720299"/>
          </a:xfrm>
          <a:prstGeom prst="rect">
            <a:avLst/>
          </a:prstGeom>
          <a:ln>
            <a:noFill/>
          </a:ln>
        </p:spPr>
        <p:txBody>
          <a:bodyPr>
            <a:noAutofit/>
          </a:bodyPr>
          <a:lstStyle>
            <a:lvl1pPr marL="274320" indent="-256032" algn="l" defTabSz="914400" rtl="0" eaLnBrk="1" latinLnBrk="0" hangingPunct="1">
              <a:spcBef>
                <a:spcPct val="20000"/>
              </a:spcBef>
              <a:spcAft>
                <a:spcPts val="0"/>
              </a:spcAft>
              <a:buSzPct val="60000"/>
              <a:buFont typeface="Wingdings" pitchFamily="2" charset="2"/>
              <a:buChar char=""/>
              <a:defRPr kumimoji="1"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kumimoji="1"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kumimoji="1"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kumimoji="1"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kumimoji="1"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None/>
            </a:pPr>
            <a:r>
              <a:rPr lang="ja-JP" altLang="en-US" sz="3600" dirty="0">
                <a:solidFill>
                  <a:srgbClr val="002060"/>
                </a:solidFill>
                <a:effectLst/>
                <a:latin typeface="HGPｺﾞｼｯｸE" panose="020B0900000000000000" pitchFamily="50" charset="-128"/>
                <a:ea typeface="HGPｺﾞｼｯｸE" panose="020B0900000000000000" pitchFamily="50" charset="-128"/>
              </a:rPr>
              <a:t>主　催 ：　国際ロータリー</a:t>
            </a:r>
            <a:r>
              <a:rPr lang="ja-JP" altLang="en-US" sz="3600" dirty="0" smtClean="0">
                <a:solidFill>
                  <a:srgbClr val="002060"/>
                </a:solidFill>
                <a:effectLst/>
                <a:latin typeface="HGPｺﾞｼｯｸE" panose="020B0900000000000000" pitchFamily="50" charset="-128"/>
                <a:ea typeface="HGPｺﾞｼｯｸE" panose="020B0900000000000000" pitchFamily="50" charset="-128"/>
              </a:rPr>
              <a:t>第２７６０地区　（</a:t>
            </a:r>
            <a:r>
              <a:rPr lang="ja-JP" altLang="en-US" sz="3600" dirty="0">
                <a:solidFill>
                  <a:srgbClr val="002060"/>
                </a:solidFill>
                <a:effectLst/>
                <a:latin typeface="HGPｺﾞｼｯｸE" panose="020B0900000000000000" pitchFamily="50" charset="-128"/>
                <a:ea typeface="HGPｺﾞｼｯｸE" panose="020B0900000000000000" pitchFamily="50" charset="-128"/>
              </a:rPr>
              <a:t>全８３クラブ）</a:t>
            </a:r>
            <a:endParaRPr lang="en-US" altLang="ja-JP" sz="3600" dirty="0">
              <a:solidFill>
                <a:srgbClr val="002060"/>
              </a:solidFill>
              <a:effectLst/>
              <a:latin typeface="HGPｺﾞｼｯｸE" panose="020B0900000000000000" pitchFamily="50" charset="-128"/>
              <a:ea typeface="HGPｺﾞｼｯｸE" panose="020B0900000000000000" pitchFamily="50" charset="-128"/>
            </a:endParaRPr>
          </a:p>
          <a:p>
            <a:pPr marL="18288" indent="0">
              <a:buNone/>
            </a:pPr>
            <a:endParaRPr lang="en-US" altLang="ja-JP" sz="3600" dirty="0">
              <a:solidFill>
                <a:srgbClr val="002060"/>
              </a:solidFill>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054931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ukuda Tetsuzo\Desktop\第１回ＷＦＦ - コピー\カンボジア写真（尾本さん）\簡易水道給水タンク（１）.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5252" y="1121409"/>
            <a:ext cx="9122748" cy="608183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885373" y="14514"/>
            <a:ext cx="10871200" cy="1524000"/>
          </a:xfrm>
          <a:solidFill>
            <a:schemeClr val="bg1"/>
          </a:solidFill>
        </p:spPr>
        <p:txBody>
          <a:bodyPr>
            <a:normAutofit/>
          </a:bodyPr>
          <a:lstStyle/>
          <a:p>
            <a:pPr algn="ctr"/>
            <a:r>
              <a:rPr lang="ja-JP" altLang="en-US" sz="3600" b="1" dirty="0" smtClean="0">
                <a:solidFill>
                  <a:srgbClr val="002060"/>
                </a:solidFill>
              </a:rPr>
              <a:t>第１回</a:t>
            </a:r>
            <a:r>
              <a:rPr lang="ja-JP" altLang="en-US" sz="3600" b="1" dirty="0">
                <a:solidFill>
                  <a:srgbClr val="002060"/>
                </a:solidFill>
              </a:rPr>
              <a:t>ＷＦＦの収益金</a:t>
            </a:r>
            <a:r>
              <a:rPr lang="ja-JP" altLang="en-US" sz="3600" b="1" dirty="0" smtClean="0">
                <a:solidFill>
                  <a:srgbClr val="002060"/>
                </a:solidFill>
              </a:rPr>
              <a:t>事業（カンボジア）</a:t>
            </a:r>
            <a:r>
              <a:rPr lang="en-US" altLang="ja-JP" sz="3600" b="1" dirty="0" smtClean="0">
                <a:solidFill>
                  <a:srgbClr val="002060"/>
                </a:solidFill>
              </a:rPr>
              <a:t/>
            </a:r>
            <a:br>
              <a:rPr lang="en-US" altLang="ja-JP" sz="3600" b="1" dirty="0" smtClean="0">
                <a:solidFill>
                  <a:srgbClr val="002060"/>
                </a:solidFill>
              </a:rPr>
            </a:br>
            <a:r>
              <a:rPr lang="ja-JP" altLang="en-US" sz="1000" b="1" dirty="0">
                <a:solidFill>
                  <a:srgbClr val="002060"/>
                </a:solidFill>
              </a:rPr>
              <a:t>　</a:t>
            </a:r>
            <a:r>
              <a:rPr lang="ja-JP" altLang="en-US" sz="1000" b="1" dirty="0" smtClean="0">
                <a:solidFill>
                  <a:srgbClr val="002060"/>
                </a:solidFill>
              </a:rPr>
              <a:t>　</a:t>
            </a:r>
            <a:r>
              <a:rPr lang="en-US" altLang="ja-JP" sz="3600" b="1" dirty="0">
                <a:solidFill>
                  <a:srgbClr val="002060"/>
                </a:solidFill>
              </a:rPr>
              <a:t/>
            </a:r>
            <a:br>
              <a:rPr lang="en-US" altLang="ja-JP" sz="3600" b="1" dirty="0">
                <a:solidFill>
                  <a:srgbClr val="002060"/>
                </a:solidFill>
              </a:rPr>
            </a:br>
            <a:r>
              <a:rPr lang="ja-JP" altLang="en-US" sz="2400" b="1" dirty="0">
                <a:solidFill>
                  <a:srgbClr val="002060"/>
                </a:solidFill>
              </a:rPr>
              <a:t>簡易水道施設　３１５世帯（約１，５００人）に清潔な水を供給。</a:t>
            </a:r>
          </a:p>
        </p:txBody>
      </p:sp>
    </p:spTree>
    <p:extLst>
      <p:ext uri="{BB962C8B-B14F-4D97-AF65-F5344CB8AC3E}">
        <p14:creationId xmlns:p14="http://schemas.microsoft.com/office/powerpoint/2010/main" val="4101873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981463" y="261683"/>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u="sng" dirty="0">
                <a:solidFill>
                  <a:srgbClr val="002060"/>
                </a:solidFill>
              </a:rPr>
              <a:t>ＷＦＦ</a:t>
            </a:r>
            <a:r>
              <a:rPr lang="ja-JP" altLang="en-US" sz="4000" b="1" u="sng" dirty="0" smtClean="0">
                <a:solidFill>
                  <a:srgbClr val="002060"/>
                </a:solidFill>
              </a:rPr>
              <a:t>のその後</a:t>
            </a:r>
            <a:r>
              <a:rPr lang="ja-JP" altLang="en-US" sz="3200" b="1" u="sng" dirty="0">
                <a:solidFill>
                  <a:srgbClr val="002060"/>
                </a:solidFill>
              </a:rPr>
              <a:t>　</a:t>
            </a:r>
          </a:p>
        </p:txBody>
      </p:sp>
      <p:sp>
        <p:nvSpPr>
          <p:cNvPr id="6" name="正方形/長方形 5"/>
          <p:cNvSpPr/>
          <p:nvPr/>
        </p:nvSpPr>
        <p:spPr>
          <a:xfrm>
            <a:off x="474612" y="1653727"/>
            <a:ext cx="11255425" cy="1128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002060"/>
                </a:solidFill>
              </a:rPr>
              <a:t>①　</a:t>
            </a:r>
            <a:r>
              <a:rPr lang="ja-JP" altLang="en-US" sz="3200" b="1" dirty="0" smtClean="0">
                <a:solidFill>
                  <a:srgbClr val="0070C0"/>
                </a:solidFill>
              </a:rPr>
              <a:t>第２回ＷＦＦの収益金 </a:t>
            </a:r>
            <a:endParaRPr lang="en-US" altLang="ja-JP" sz="3200" b="1" dirty="0" smtClean="0">
              <a:solidFill>
                <a:srgbClr val="0070C0"/>
              </a:solidFill>
            </a:endParaRPr>
          </a:p>
          <a:p>
            <a:r>
              <a:rPr lang="ja-JP" altLang="en-US" sz="1000" b="1" dirty="0" smtClean="0">
                <a:solidFill>
                  <a:srgbClr val="002060"/>
                </a:solidFill>
              </a:rPr>
              <a:t>　</a:t>
            </a:r>
            <a:endParaRPr lang="en-US" altLang="ja-JP" sz="1000" b="1" dirty="0" smtClean="0">
              <a:solidFill>
                <a:srgbClr val="002060"/>
              </a:solidFill>
            </a:endParaRPr>
          </a:p>
          <a:p>
            <a:r>
              <a:rPr lang="ja-JP" altLang="en-US" sz="3200" b="1" dirty="0">
                <a:solidFill>
                  <a:srgbClr val="002060"/>
                </a:solidFill>
              </a:rPr>
              <a:t>　</a:t>
            </a:r>
            <a:r>
              <a:rPr lang="ja-JP" altLang="en-US" sz="3200" b="1" dirty="0" smtClean="0">
                <a:solidFill>
                  <a:srgbClr val="002060"/>
                </a:solidFill>
              </a:rPr>
              <a:t>　　　⇒　</a:t>
            </a:r>
            <a:r>
              <a:rPr lang="ja-JP" altLang="en-US" sz="3200" b="1" dirty="0" smtClean="0">
                <a:solidFill>
                  <a:srgbClr val="FF0000"/>
                </a:solidFill>
              </a:rPr>
              <a:t>カンボジア</a:t>
            </a:r>
            <a:r>
              <a:rPr lang="ja-JP" altLang="en-US" sz="3200" b="1" dirty="0" smtClean="0">
                <a:solidFill>
                  <a:srgbClr val="002060"/>
                </a:solidFill>
              </a:rPr>
              <a:t>にて井戸・トイレ設置、制服・学用品寄贈</a:t>
            </a:r>
            <a:r>
              <a:rPr lang="ja-JP" altLang="en-US" sz="3200" b="1" dirty="0">
                <a:solidFill>
                  <a:srgbClr val="002060"/>
                </a:solidFill>
              </a:rPr>
              <a:t>　　</a:t>
            </a:r>
          </a:p>
        </p:txBody>
      </p:sp>
      <p:sp>
        <p:nvSpPr>
          <p:cNvPr id="8" name="正方形/長方形 7"/>
          <p:cNvSpPr/>
          <p:nvPr/>
        </p:nvSpPr>
        <p:spPr>
          <a:xfrm>
            <a:off x="474612" y="3388895"/>
            <a:ext cx="11469737" cy="1284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002060"/>
                </a:solidFill>
              </a:rPr>
              <a:t>②</a:t>
            </a:r>
            <a:r>
              <a:rPr lang="ja-JP" altLang="en-US" sz="3200" b="1" dirty="0" smtClean="0">
                <a:solidFill>
                  <a:srgbClr val="002060"/>
                </a:solidFill>
              </a:rPr>
              <a:t>　</a:t>
            </a:r>
            <a:r>
              <a:rPr lang="ja-JP" altLang="en-US" sz="3200" b="1" dirty="0" smtClean="0">
                <a:solidFill>
                  <a:srgbClr val="0070C0"/>
                </a:solidFill>
              </a:rPr>
              <a:t>第３回ＷＦＦの収益金</a:t>
            </a:r>
            <a:endParaRPr lang="en-US" altLang="ja-JP" sz="3200" b="1" dirty="0" smtClean="0">
              <a:solidFill>
                <a:srgbClr val="0070C0"/>
              </a:solidFill>
            </a:endParaRPr>
          </a:p>
          <a:p>
            <a:endParaRPr lang="en-US" altLang="ja-JP" sz="1000" b="1" dirty="0" smtClean="0">
              <a:solidFill>
                <a:srgbClr val="002060"/>
              </a:solidFill>
            </a:endParaRPr>
          </a:p>
          <a:p>
            <a:r>
              <a:rPr lang="ja-JP" altLang="en-US" sz="3200" b="1" dirty="0" smtClean="0">
                <a:solidFill>
                  <a:srgbClr val="002060"/>
                </a:solidFill>
              </a:rPr>
              <a:t>　　　　⇒　</a:t>
            </a:r>
            <a:r>
              <a:rPr lang="ja-JP" altLang="en-US" sz="3200" b="1" dirty="0" smtClean="0">
                <a:solidFill>
                  <a:srgbClr val="FF0000"/>
                </a:solidFill>
              </a:rPr>
              <a:t>ミャンマー</a:t>
            </a:r>
            <a:r>
              <a:rPr lang="ja-JP" altLang="en-US" sz="3200" b="1" dirty="0" smtClean="0">
                <a:solidFill>
                  <a:srgbClr val="002060"/>
                </a:solidFill>
              </a:rPr>
              <a:t>にてトイレ・貯水タンクの設置、学用品寄贈</a:t>
            </a:r>
            <a:r>
              <a:rPr lang="ja-JP" altLang="en-US" sz="3200" b="1" dirty="0">
                <a:solidFill>
                  <a:srgbClr val="002060"/>
                </a:solidFill>
              </a:rPr>
              <a:t>　　</a:t>
            </a:r>
          </a:p>
        </p:txBody>
      </p:sp>
      <p:sp>
        <p:nvSpPr>
          <p:cNvPr id="10" name="正方形/長方形 9"/>
          <p:cNvSpPr/>
          <p:nvPr/>
        </p:nvSpPr>
        <p:spPr>
          <a:xfrm>
            <a:off x="474612" y="5135591"/>
            <a:ext cx="10628817" cy="1468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002060"/>
                </a:solidFill>
              </a:rPr>
              <a:t>③</a:t>
            </a:r>
            <a:r>
              <a:rPr lang="ja-JP" altLang="en-US" sz="3200" b="1" dirty="0" smtClean="0">
                <a:solidFill>
                  <a:srgbClr val="002060"/>
                </a:solidFill>
              </a:rPr>
              <a:t>　</a:t>
            </a:r>
            <a:r>
              <a:rPr lang="ja-JP" altLang="en-US" sz="3200" b="1" dirty="0" smtClean="0">
                <a:solidFill>
                  <a:srgbClr val="0070C0"/>
                </a:solidFill>
              </a:rPr>
              <a:t>第４回ＷＦＦの収益金 </a:t>
            </a:r>
            <a:endParaRPr lang="en-US" altLang="ja-JP" sz="3200" b="1" dirty="0" smtClean="0">
              <a:solidFill>
                <a:srgbClr val="0070C0"/>
              </a:solidFill>
            </a:endParaRPr>
          </a:p>
          <a:p>
            <a:r>
              <a:rPr lang="ja-JP" altLang="en-US" sz="1000" b="1" dirty="0">
                <a:solidFill>
                  <a:srgbClr val="FF0000"/>
                </a:solidFill>
              </a:rPr>
              <a:t>　</a:t>
            </a:r>
            <a:r>
              <a:rPr lang="ja-JP" altLang="en-US" sz="1000" b="1" dirty="0" smtClean="0">
                <a:solidFill>
                  <a:srgbClr val="FF0000"/>
                </a:solidFill>
              </a:rPr>
              <a:t>　　</a:t>
            </a:r>
            <a:endParaRPr lang="en-US" altLang="ja-JP" sz="1000" b="1" dirty="0">
              <a:solidFill>
                <a:srgbClr val="002060"/>
              </a:solidFill>
            </a:endParaRPr>
          </a:p>
          <a:p>
            <a:r>
              <a:rPr lang="ja-JP" altLang="en-US" sz="3200" b="1" dirty="0" smtClean="0">
                <a:solidFill>
                  <a:srgbClr val="002060"/>
                </a:solidFill>
              </a:rPr>
              <a:t>　　　　⇒　</a:t>
            </a:r>
            <a:r>
              <a:rPr lang="ja-JP" altLang="en-US" sz="3200" b="1" dirty="0" smtClean="0">
                <a:solidFill>
                  <a:srgbClr val="FF0000"/>
                </a:solidFill>
              </a:rPr>
              <a:t>インドネシア</a:t>
            </a:r>
            <a:r>
              <a:rPr lang="ja-JP" altLang="en-US" sz="3200" b="1" dirty="0" smtClean="0">
                <a:solidFill>
                  <a:srgbClr val="002060"/>
                </a:solidFill>
              </a:rPr>
              <a:t>にて教育支援事業</a:t>
            </a:r>
            <a:r>
              <a:rPr lang="en-US" altLang="ja-JP" sz="3200" b="1" dirty="0" smtClean="0">
                <a:solidFill>
                  <a:srgbClr val="002060"/>
                </a:solidFill>
              </a:rPr>
              <a:t>(</a:t>
            </a:r>
            <a:r>
              <a:rPr lang="ja-JP" altLang="en-US" sz="3200" b="1" dirty="0" smtClean="0">
                <a:solidFill>
                  <a:srgbClr val="002060"/>
                </a:solidFill>
              </a:rPr>
              <a:t>予定）</a:t>
            </a:r>
            <a:endParaRPr lang="ja-JP" altLang="en-US" sz="3200" b="1" dirty="0">
              <a:solidFill>
                <a:srgbClr val="002060"/>
              </a:solidFill>
            </a:endParaRPr>
          </a:p>
        </p:txBody>
      </p:sp>
    </p:spTree>
    <p:extLst>
      <p:ext uri="{BB962C8B-B14F-4D97-AF65-F5344CB8AC3E}">
        <p14:creationId xmlns:p14="http://schemas.microsoft.com/office/powerpoint/2010/main" val="3964313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ukuda Tetsuzo\Desktop\第１回＆第２回ＷＦＦ資料\カンボジア簡易水道\カンボジア写真\アンコール写真　2014年4月\アンコール写真（１）\IMG_41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02" r="21950"/>
          <a:stretch/>
        </p:blipFill>
        <p:spPr bwMode="auto">
          <a:xfrm>
            <a:off x="1570655" y="188639"/>
            <a:ext cx="2321927" cy="2685189"/>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p:cNvSpPr txBox="1">
            <a:spLocks/>
          </p:cNvSpPr>
          <p:nvPr/>
        </p:nvSpPr>
        <p:spPr>
          <a:xfrm>
            <a:off x="3892582" y="1808820"/>
            <a:ext cx="6747093" cy="728638"/>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solidFill>
                  <a:srgbClr val="0070C0"/>
                </a:solidFill>
              </a:rPr>
              <a:t>　　　</a:t>
            </a:r>
            <a:r>
              <a:rPr lang="ja-JP" altLang="en-US" sz="2800" b="1" dirty="0">
                <a:solidFill>
                  <a:srgbClr val="0070C0"/>
                </a:solidFill>
              </a:rPr>
              <a:t>井戸（１７本）やトイレ（４０基）の設置</a:t>
            </a:r>
          </a:p>
        </p:txBody>
      </p:sp>
      <p:pic>
        <p:nvPicPr>
          <p:cNvPr id="8" name="図 7" descr="C:\Users\Fukuda Tetsuzo\Desktop\カンボジア写真\トイレ、井戸視察写真\DSC003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039" y="2985086"/>
            <a:ext cx="4589331" cy="3872913"/>
          </a:xfrm>
          <a:prstGeom prst="rect">
            <a:avLst/>
          </a:prstGeom>
          <a:noFill/>
          <a:ln>
            <a:noFill/>
          </a:ln>
        </p:spPr>
      </p:pic>
      <p:pic>
        <p:nvPicPr>
          <p:cNvPr id="9" name="図 8" descr="C:\Users\Fukuda Tetsuzo\Desktop\カンボジア写真\DSC004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571" y="2996952"/>
            <a:ext cx="4715453" cy="3861048"/>
          </a:xfrm>
          <a:prstGeom prst="rect">
            <a:avLst/>
          </a:prstGeom>
          <a:noFill/>
          <a:ln>
            <a:noFill/>
          </a:ln>
        </p:spPr>
      </p:pic>
      <p:sp>
        <p:nvSpPr>
          <p:cNvPr id="10" name="タイトル 1"/>
          <p:cNvSpPr txBox="1">
            <a:spLocks/>
          </p:cNvSpPr>
          <p:nvPr/>
        </p:nvSpPr>
        <p:spPr>
          <a:xfrm>
            <a:off x="4165334" y="656996"/>
            <a:ext cx="7736380" cy="704196"/>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b="1" dirty="0">
                <a:solidFill>
                  <a:srgbClr val="002060"/>
                </a:solidFill>
              </a:rPr>
              <a:t>第２回ＷＦＦの収益金</a:t>
            </a:r>
            <a:r>
              <a:rPr lang="ja-JP" altLang="en-US" sz="3600" b="1" dirty="0" smtClean="0">
                <a:solidFill>
                  <a:srgbClr val="002060"/>
                </a:solidFill>
              </a:rPr>
              <a:t>事業（カンボジア</a:t>
            </a:r>
            <a:r>
              <a:rPr lang="ja-JP" altLang="en-US" sz="3600" b="1" dirty="0">
                <a:solidFill>
                  <a:srgbClr val="002060"/>
                </a:solidFill>
              </a:rPr>
              <a:t>）</a:t>
            </a:r>
            <a:endParaRPr lang="ja-JP" altLang="en-US" sz="2000" b="1" dirty="0">
              <a:solidFill>
                <a:srgbClr val="002060"/>
              </a:solidFill>
            </a:endParaRPr>
          </a:p>
        </p:txBody>
      </p:sp>
    </p:spTree>
    <p:extLst>
      <p:ext uri="{BB962C8B-B14F-4D97-AF65-F5344CB8AC3E}">
        <p14:creationId xmlns:p14="http://schemas.microsoft.com/office/powerpoint/2010/main" val="3945233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6320551" y="449131"/>
            <a:ext cx="51995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3600" b="1" dirty="0">
                <a:solidFill>
                  <a:srgbClr val="002060"/>
                </a:solidFill>
                <a:latin typeface="Aharoni" pitchFamily="2" charset="-79"/>
                <a:cs typeface="Aharoni" pitchFamily="2" charset="-79"/>
              </a:rPr>
              <a:t>第２回ＷＦＦの収益</a:t>
            </a:r>
            <a:r>
              <a:rPr lang="ja-JP" altLang="en-US" sz="3600" b="1" dirty="0" smtClean="0">
                <a:solidFill>
                  <a:srgbClr val="002060"/>
                </a:solidFill>
                <a:latin typeface="Aharoni" pitchFamily="2" charset="-79"/>
                <a:cs typeface="Aharoni" pitchFamily="2" charset="-79"/>
              </a:rPr>
              <a:t>事業</a:t>
            </a:r>
            <a:endParaRPr lang="en-US" altLang="ja-JP" sz="3600" b="1" dirty="0" smtClean="0">
              <a:solidFill>
                <a:srgbClr val="002060"/>
              </a:solidFill>
              <a:latin typeface="Aharoni" pitchFamily="2" charset="-79"/>
              <a:cs typeface="Aharoni" pitchFamily="2" charset="-79"/>
            </a:endParaRPr>
          </a:p>
          <a:p>
            <a:r>
              <a:rPr lang="ja-JP" altLang="en-US" sz="3600" b="1" dirty="0">
                <a:solidFill>
                  <a:srgbClr val="002060"/>
                </a:solidFill>
                <a:latin typeface="Aharoni" pitchFamily="2" charset="-79"/>
                <a:cs typeface="Aharoni" pitchFamily="2" charset="-79"/>
              </a:rPr>
              <a:t>　</a:t>
            </a:r>
            <a:r>
              <a:rPr lang="ja-JP" altLang="en-US" sz="3600" b="1" dirty="0" smtClean="0">
                <a:solidFill>
                  <a:srgbClr val="002060"/>
                </a:solidFill>
                <a:latin typeface="Aharoni" pitchFamily="2" charset="-79"/>
                <a:cs typeface="Aharoni" pitchFamily="2" charset="-79"/>
              </a:rPr>
              <a:t>　（カンボジア）</a:t>
            </a:r>
            <a:r>
              <a:rPr lang="ja-JP" altLang="en-US" sz="3600" b="1" dirty="0">
                <a:solidFill>
                  <a:srgbClr val="002060"/>
                </a:solidFill>
                <a:latin typeface="Aharoni" pitchFamily="2" charset="-79"/>
                <a:cs typeface="Aharoni" pitchFamily="2" charset="-79"/>
              </a:rPr>
              <a:t>　</a:t>
            </a:r>
            <a:r>
              <a:rPr lang="ja-JP" altLang="en-US" sz="800" b="1" dirty="0">
                <a:solidFill>
                  <a:srgbClr val="002060"/>
                </a:solidFill>
                <a:latin typeface="Aharoni" pitchFamily="2" charset="-79"/>
                <a:cs typeface="Aharoni" pitchFamily="2" charset="-79"/>
              </a:rPr>
              <a:t>　</a:t>
            </a:r>
            <a:endParaRPr lang="en-US" altLang="ja-JP" sz="800" b="1" dirty="0">
              <a:solidFill>
                <a:srgbClr val="002060"/>
              </a:solidFill>
              <a:latin typeface="Aharoni" pitchFamily="2" charset="-79"/>
              <a:cs typeface="Aharoni" pitchFamily="2" charset="-79"/>
            </a:endParaRPr>
          </a:p>
        </p:txBody>
      </p:sp>
      <p:pic>
        <p:nvPicPr>
          <p:cNvPr id="6" name="図 5" descr="C:\Users\Fukuda Tetsuzo\Desktop\カンボジア写真\カンボジア農園 iPhone 写真\文房具.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7954" y="1981078"/>
            <a:ext cx="6264696" cy="4794399"/>
          </a:xfrm>
          <a:prstGeom prst="rect">
            <a:avLst/>
          </a:prstGeom>
          <a:noFill/>
          <a:ln>
            <a:noFill/>
          </a:ln>
        </p:spPr>
      </p:pic>
      <p:pic>
        <p:nvPicPr>
          <p:cNvPr id="5" name="図 4" descr="C:\Users\Fukuda Tetsuzo\Desktop\カンボジア写真\カンボジア農園 iPhone 写真\制服.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15" y="199657"/>
            <a:ext cx="5549437" cy="4532000"/>
          </a:xfrm>
          <a:prstGeom prst="rect">
            <a:avLst/>
          </a:prstGeom>
          <a:noFill/>
          <a:ln>
            <a:noFill/>
          </a:ln>
        </p:spPr>
      </p:pic>
      <p:sp>
        <p:nvSpPr>
          <p:cNvPr id="7" name="TextBox 9"/>
          <p:cNvSpPr txBox="1">
            <a:spLocks noChangeArrowheads="1"/>
          </p:cNvSpPr>
          <p:nvPr/>
        </p:nvSpPr>
        <p:spPr bwMode="auto">
          <a:xfrm>
            <a:off x="1017134" y="5157134"/>
            <a:ext cx="41802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2800" b="1" dirty="0" smtClean="0">
                <a:solidFill>
                  <a:srgbClr val="0070C0"/>
                </a:solidFill>
                <a:latin typeface="Aharoni" pitchFamily="2" charset="-79"/>
                <a:cs typeface="Aharoni" pitchFamily="2" charset="-79"/>
              </a:rPr>
              <a:t>制服＆文房具</a:t>
            </a:r>
            <a:r>
              <a:rPr lang="ja-JP" altLang="en-US" sz="2800" b="1" dirty="0">
                <a:solidFill>
                  <a:srgbClr val="0070C0"/>
                </a:solidFill>
                <a:latin typeface="Aharoni" pitchFamily="2" charset="-79"/>
                <a:cs typeface="Aharoni" pitchFamily="2" charset="-79"/>
              </a:rPr>
              <a:t>の支給　　</a:t>
            </a:r>
            <a:endParaRPr lang="en-SG" altLang="ja-JP" sz="2800" b="1" dirty="0">
              <a:solidFill>
                <a:srgbClr val="0070C0"/>
              </a:solidFill>
              <a:latin typeface="Aharoni" pitchFamily="2" charset="-79"/>
              <a:cs typeface="Aharoni" pitchFamily="2" charset="-79"/>
            </a:endParaRPr>
          </a:p>
        </p:txBody>
      </p:sp>
    </p:spTree>
    <p:extLst>
      <p:ext uri="{BB962C8B-B14F-4D97-AF65-F5344CB8AC3E}">
        <p14:creationId xmlns:p14="http://schemas.microsoft.com/office/powerpoint/2010/main" val="1798697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3" y="220250"/>
            <a:ext cx="5263182" cy="3508788"/>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295" y="2328863"/>
            <a:ext cx="6793706" cy="4529137"/>
          </a:xfrm>
          <a:prstGeom prst="rect">
            <a:avLst/>
          </a:prstGeom>
        </p:spPr>
      </p:pic>
      <p:sp>
        <p:nvSpPr>
          <p:cNvPr id="4" name="TextBox 9"/>
          <p:cNvSpPr txBox="1">
            <a:spLocks noChangeArrowheads="1"/>
          </p:cNvSpPr>
          <p:nvPr/>
        </p:nvSpPr>
        <p:spPr bwMode="auto">
          <a:xfrm>
            <a:off x="6208728" y="467615"/>
            <a:ext cx="524304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3600" b="1" dirty="0" smtClean="0">
                <a:solidFill>
                  <a:srgbClr val="002060"/>
                </a:solidFill>
                <a:latin typeface="Aharoni" pitchFamily="2" charset="-79"/>
                <a:cs typeface="Aharoni" pitchFamily="2" charset="-79"/>
              </a:rPr>
              <a:t>第３回</a:t>
            </a:r>
            <a:r>
              <a:rPr lang="ja-JP" altLang="en-US" sz="3600" b="1" dirty="0">
                <a:solidFill>
                  <a:srgbClr val="002060"/>
                </a:solidFill>
                <a:latin typeface="Aharoni" pitchFamily="2" charset="-79"/>
                <a:cs typeface="Aharoni" pitchFamily="2" charset="-79"/>
              </a:rPr>
              <a:t>ＷＦＦの収益</a:t>
            </a:r>
            <a:r>
              <a:rPr lang="ja-JP" altLang="en-US" sz="3600" b="1" dirty="0" smtClean="0">
                <a:solidFill>
                  <a:srgbClr val="002060"/>
                </a:solidFill>
                <a:latin typeface="Aharoni" pitchFamily="2" charset="-79"/>
                <a:cs typeface="Aharoni" pitchFamily="2" charset="-79"/>
              </a:rPr>
              <a:t>事業</a:t>
            </a:r>
            <a:endParaRPr lang="en-US" altLang="ja-JP" sz="3600" b="1" dirty="0" smtClean="0">
              <a:solidFill>
                <a:srgbClr val="002060"/>
              </a:solidFill>
              <a:latin typeface="Aharoni" pitchFamily="2" charset="-79"/>
              <a:cs typeface="Aharoni" pitchFamily="2" charset="-79"/>
            </a:endParaRPr>
          </a:p>
          <a:p>
            <a:r>
              <a:rPr lang="ja-JP" altLang="en-US" sz="1200" b="1" dirty="0">
                <a:solidFill>
                  <a:srgbClr val="002060"/>
                </a:solidFill>
                <a:latin typeface="Aharoni" pitchFamily="2" charset="-79"/>
                <a:cs typeface="Aharoni" pitchFamily="2" charset="-79"/>
              </a:rPr>
              <a:t>　</a:t>
            </a:r>
            <a:endParaRPr lang="en-US" altLang="ja-JP" sz="1200" b="1" dirty="0" smtClean="0">
              <a:solidFill>
                <a:srgbClr val="002060"/>
              </a:solidFill>
              <a:latin typeface="Aharoni" pitchFamily="2" charset="-79"/>
              <a:cs typeface="Aharoni" pitchFamily="2" charset="-79"/>
            </a:endParaRPr>
          </a:p>
          <a:p>
            <a:r>
              <a:rPr lang="ja-JP" altLang="en-US" sz="3600" b="1" dirty="0" smtClean="0">
                <a:solidFill>
                  <a:srgbClr val="002060"/>
                </a:solidFill>
                <a:latin typeface="Aharoni" pitchFamily="2" charset="-79"/>
                <a:cs typeface="Aharoni" pitchFamily="2" charset="-79"/>
              </a:rPr>
              <a:t>　　（ミャンマー）</a:t>
            </a:r>
            <a:r>
              <a:rPr lang="ja-JP" altLang="en-US" sz="3600" b="1" dirty="0">
                <a:solidFill>
                  <a:srgbClr val="002060"/>
                </a:solidFill>
                <a:latin typeface="Aharoni" pitchFamily="2" charset="-79"/>
                <a:cs typeface="Aharoni" pitchFamily="2" charset="-79"/>
              </a:rPr>
              <a:t>　</a:t>
            </a:r>
            <a:endParaRPr lang="en-US" altLang="ja-JP" sz="3600" b="1" dirty="0" smtClean="0">
              <a:solidFill>
                <a:srgbClr val="002060"/>
              </a:solidFill>
              <a:latin typeface="Aharoni" pitchFamily="2" charset="-79"/>
              <a:cs typeface="Aharoni" pitchFamily="2" charset="-79"/>
            </a:endParaRPr>
          </a:p>
        </p:txBody>
      </p:sp>
      <p:sp>
        <p:nvSpPr>
          <p:cNvPr id="7" name="TextBox 9"/>
          <p:cNvSpPr txBox="1">
            <a:spLocks noChangeArrowheads="1"/>
          </p:cNvSpPr>
          <p:nvPr/>
        </p:nvSpPr>
        <p:spPr bwMode="auto">
          <a:xfrm>
            <a:off x="370598" y="4346687"/>
            <a:ext cx="464457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2800" b="1" dirty="0" smtClean="0">
                <a:solidFill>
                  <a:srgbClr val="0070C0"/>
                </a:solidFill>
                <a:latin typeface="Aharoni" pitchFamily="2" charset="-79"/>
                <a:cs typeface="Aharoni" pitchFamily="2" charset="-79"/>
              </a:rPr>
              <a:t>小学校４校に貯水タンクと</a:t>
            </a:r>
            <a:endParaRPr lang="en-US" altLang="ja-JP" sz="2800" b="1" dirty="0" smtClean="0">
              <a:solidFill>
                <a:srgbClr val="0070C0"/>
              </a:solidFill>
              <a:latin typeface="Aharoni" pitchFamily="2" charset="-79"/>
              <a:cs typeface="Aharoni" pitchFamily="2" charset="-79"/>
            </a:endParaRPr>
          </a:p>
          <a:p>
            <a:r>
              <a:rPr lang="ja-JP" altLang="en-US" sz="900" b="1" dirty="0">
                <a:solidFill>
                  <a:srgbClr val="0070C0"/>
                </a:solidFill>
                <a:latin typeface="Aharoni" pitchFamily="2" charset="-79"/>
                <a:cs typeface="Aharoni" pitchFamily="2" charset="-79"/>
              </a:rPr>
              <a:t>　</a:t>
            </a:r>
            <a:r>
              <a:rPr lang="ja-JP" altLang="en-US" sz="900" b="1" dirty="0" smtClean="0">
                <a:solidFill>
                  <a:srgbClr val="0070C0"/>
                </a:solidFill>
                <a:latin typeface="Aharoni" pitchFamily="2" charset="-79"/>
                <a:cs typeface="Aharoni" pitchFamily="2" charset="-79"/>
              </a:rPr>
              <a:t>　</a:t>
            </a:r>
            <a:endParaRPr lang="en-US" altLang="ja-JP" sz="900" b="1" dirty="0" smtClean="0">
              <a:solidFill>
                <a:srgbClr val="0070C0"/>
              </a:solidFill>
              <a:latin typeface="Aharoni" pitchFamily="2" charset="-79"/>
              <a:cs typeface="Aharoni" pitchFamily="2" charset="-79"/>
            </a:endParaRPr>
          </a:p>
          <a:p>
            <a:r>
              <a:rPr lang="ja-JP" altLang="en-US" sz="2800" b="1" dirty="0" smtClean="0">
                <a:solidFill>
                  <a:srgbClr val="0070C0"/>
                </a:solidFill>
                <a:latin typeface="Aharoni" pitchFamily="2" charset="-79"/>
                <a:cs typeface="Aharoni" pitchFamily="2" charset="-79"/>
              </a:rPr>
              <a:t>トイレをそれぞれ２基寄贈</a:t>
            </a:r>
            <a:r>
              <a:rPr lang="ja-JP" altLang="en-US" sz="2800" b="1" dirty="0">
                <a:solidFill>
                  <a:srgbClr val="0070C0"/>
                </a:solidFill>
                <a:latin typeface="Aharoni" pitchFamily="2" charset="-79"/>
                <a:cs typeface="Aharoni" pitchFamily="2" charset="-79"/>
              </a:rPr>
              <a:t>　</a:t>
            </a:r>
            <a:endParaRPr lang="en-US" altLang="ja-JP" sz="2800" b="1" dirty="0" smtClean="0">
              <a:solidFill>
                <a:srgbClr val="0070C0"/>
              </a:solidFill>
              <a:latin typeface="Aharoni" pitchFamily="2" charset="-79"/>
              <a:cs typeface="Aharoni" pitchFamily="2" charset="-79"/>
            </a:endParaRPr>
          </a:p>
        </p:txBody>
      </p:sp>
    </p:spTree>
    <p:extLst>
      <p:ext uri="{BB962C8B-B14F-4D97-AF65-F5344CB8AC3E}">
        <p14:creationId xmlns:p14="http://schemas.microsoft.com/office/powerpoint/2010/main" val="1446455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74" y="157917"/>
            <a:ext cx="4601029" cy="3067352"/>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064" y="2008401"/>
            <a:ext cx="7274398" cy="4849599"/>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74" y="3585030"/>
            <a:ext cx="4582886" cy="3055257"/>
          </a:xfrm>
          <a:prstGeom prst="rect">
            <a:avLst/>
          </a:prstGeom>
        </p:spPr>
      </p:pic>
      <p:sp>
        <p:nvSpPr>
          <p:cNvPr id="6" name="TextBox 9"/>
          <p:cNvSpPr txBox="1">
            <a:spLocks noChangeArrowheads="1"/>
          </p:cNvSpPr>
          <p:nvPr/>
        </p:nvSpPr>
        <p:spPr bwMode="auto">
          <a:xfrm>
            <a:off x="4929875" y="157917"/>
            <a:ext cx="73362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3600" b="1" dirty="0" smtClean="0">
                <a:solidFill>
                  <a:srgbClr val="002060"/>
                </a:solidFill>
                <a:latin typeface="Aharoni" pitchFamily="2" charset="-79"/>
                <a:cs typeface="Aharoni" pitchFamily="2" charset="-79"/>
              </a:rPr>
              <a:t>第３回</a:t>
            </a:r>
            <a:r>
              <a:rPr lang="ja-JP" altLang="en-US" sz="3600" b="1" dirty="0">
                <a:solidFill>
                  <a:srgbClr val="002060"/>
                </a:solidFill>
                <a:latin typeface="Aharoni" pitchFamily="2" charset="-79"/>
                <a:cs typeface="Aharoni" pitchFamily="2" charset="-79"/>
              </a:rPr>
              <a:t>ＷＦＦの収益</a:t>
            </a:r>
            <a:r>
              <a:rPr lang="ja-JP" altLang="en-US" sz="3600" b="1" dirty="0" smtClean="0">
                <a:solidFill>
                  <a:srgbClr val="002060"/>
                </a:solidFill>
                <a:latin typeface="Aharoni" pitchFamily="2" charset="-79"/>
                <a:cs typeface="Aharoni" pitchFamily="2" charset="-79"/>
              </a:rPr>
              <a:t>事業（ミャンマー）</a:t>
            </a:r>
            <a:r>
              <a:rPr lang="ja-JP" altLang="en-US" sz="3600" b="1" dirty="0">
                <a:solidFill>
                  <a:srgbClr val="002060"/>
                </a:solidFill>
                <a:latin typeface="Aharoni" pitchFamily="2" charset="-79"/>
                <a:cs typeface="Aharoni" pitchFamily="2" charset="-79"/>
              </a:rPr>
              <a:t>　</a:t>
            </a:r>
            <a:endParaRPr lang="en-US" altLang="ja-JP" sz="3600" b="1" dirty="0" smtClean="0">
              <a:solidFill>
                <a:srgbClr val="002060"/>
              </a:solidFill>
              <a:latin typeface="Aharoni" pitchFamily="2" charset="-79"/>
              <a:cs typeface="Aharoni" pitchFamily="2" charset="-79"/>
            </a:endParaRPr>
          </a:p>
        </p:txBody>
      </p:sp>
      <p:sp>
        <p:nvSpPr>
          <p:cNvPr id="8" name="TextBox 9"/>
          <p:cNvSpPr txBox="1">
            <a:spLocks noChangeArrowheads="1"/>
          </p:cNvSpPr>
          <p:nvPr/>
        </p:nvSpPr>
        <p:spPr bwMode="auto">
          <a:xfrm>
            <a:off x="5381414" y="992964"/>
            <a:ext cx="64332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2800" b="1" dirty="0" smtClean="0">
                <a:solidFill>
                  <a:srgbClr val="0070C0"/>
                </a:solidFill>
                <a:latin typeface="Aharoni" pitchFamily="2" charset="-79"/>
                <a:cs typeface="Aharoni" pitchFamily="2" charset="-79"/>
              </a:rPr>
              <a:t>地域保健センター３か所に</a:t>
            </a:r>
            <a:endParaRPr lang="en-US" altLang="ja-JP" sz="2800" b="1" dirty="0" smtClean="0">
              <a:solidFill>
                <a:srgbClr val="0070C0"/>
              </a:solidFill>
              <a:latin typeface="Aharoni" pitchFamily="2" charset="-79"/>
              <a:cs typeface="Aharoni" pitchFamily="2" charset="-79"/>
            </a:endParaRPr>
          </a:p>
          <a:p>
            <a:r>
              <a:rPr lang="ja-JP" altLang="en-US" sz="2800" b="1" dirty="0" smtClean="0">
                <a:solidFill>
                  <a:srgbClr val="0070C0"/>
                </a:solidFill>
                <a:latin typeface="Aharoni" pitchFamily="2" charset="-79"/>
                <a:cs typeface="Aharoni" pitchFamily="2" charset="-79"/>
              </a:rPr>
              <a:t>貯水タンク</a:t>
            </a:r>
            <a:r>
              <a:rPr lang="ja-JP" altLang="en-US" sz="2800" b="1" dirty="0">
                <a:solidFill>
                  <a:srgbClr val="0070C0"/>
                </a:solidFill>
                <a:latin typeface="Aharoni" pitchFamily="2" charset="-79"/>
                <a:cs typeface="Aharoni" pitchFamily="2" charset="-79"/>
              </a:rPr>
              <a:t>と</a:t>
            </a:r>
            <a:r>
              <a:rPr lang="ja-JP" altLang="en-US" sz="2800" b="1" dirty="0" smtClean="0">
                <a:solidFill>
                  <a:srgbClr val="0070C0"/>
                </a:solidFill>
                <a:latin typeface="Aharoni" pitchFamily="2" charset="-79"/>
                <a:cs typeface="Aharoni" pitchFamily="2" charset="-79"/>
              </a:rPr>
              <a:t>トイレ、水浴び場を寄贈</a:t>
            </a:r>
            <a:r>
              <a:rPr lang="ja-JP" altLang="en-US" sz="2800" b="1" dirty="0">
                <a:solidFill>
                  <a:srgbClr val="0070C0"/>
                </a:solidFill>
                <a:latin typeface="Aharoni" pitchFamily="2" charset="-79"/>
                <a:cs typeface="Aharoni" pitchFamily="2" charset="-79"/>
              </a:rPr>
              <a:t>　</a:t>
            </a:r>
            <a:endParaRPr lang="en-US" altLang="ja-JP" sz="2800" b="1" dirty="0">
              <a:solidFill>
                <a:srgbClr val="0070C0"/>
              </a:solidFill>
              <a:latin typeface="Aharoni" pitchFamily="2" charset="-79"/>
              <a:cs typeface="Aharoni" pitchFamily="2" charset="-79"/>
            </a:endParaRPr>
          </a:p>
        </p:txBody>
      </p:sp>
    </p:spTree>
    <p:extLst>
      <p:ext uri="{BB962C8B-B14F-4D97-AF65-F5344CB8AC3E}">
        <p14:creationId xmlns:p14="http://schemas.microsoft.com/office/powerpoint/2010/main" val="1251822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1064029" y="295613"/>
            <a:ext cx="10658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3600" b="1" dirty="0" smtClean="0">
                <a:solidFill>
                  <a:srgbClr val="002060"/>
                </a:solidFill>
                <a:latin typeface="Aharoni" pitchFamily="2" charset="-79"/>
                <a:cs typeface="Aharoni" pitchFamily="2" charset="-79"/>
              </a:rPr>
              <a:t>第４回</a:t>
            </a:r>
            <a:r>
              <a:rPr lang="ja-JP" altLang="en-US" sz="3600" b="1" dirty="0">
                <a:solidFill>
                  <a:srgbClr val="002060"/>
                </a:solidFill>
                <a:latin typeface="Aharoni" pitchFamily="2" charset="-79"/>
                <a:cs typeface="Aharoni" pitchFamily="2" charset="-79"/>
              </a:rPr>
              <a:t>ＷＦＦの収益</a:t>
            </a:r>
            <a:r>
              <a:rPr lang="ja-JP" altLang="en-US" sz="3600" b="1" dirty="0" smtClean="0">
                <a:solidFill>
                  <a:srgbClr val="002060"/>
                </a:solidFill>
                <a:latin typeface="Aharoni" pitchFamily="2" charset="-79"/>
                <a:cs typeface="Aharoni" pitchFamily="2" charset="-79"/>
              </a:rPr>
              <a:t>事業　（インドネシア・３４１０地区）</a:t>
            </a:r>
            <a:r>
              <a:rPr lang="ja-JP" altLang="en-US" sz="3600" b="1" dirty="0">
                <a:solidFill>
                  <a:srgbClr val="002060"/>
                </a:solidFill>
                <a:latin typeface="Aharoni" pitchFamily="2" charset="-79"/>
                <a:cs typeface="Aharoni" pitchFamily="2" charset="-79"/>
              </a:rPr>
              <a:t>　　</a:t>
            </a:r>
            <a:endParaRPr lang="en-US" altLang="ja-JP" sz="3600" b="1" dirty="0">
              <a:solidFill>
                <a:srgbClr val="002060"/>
              </a:solidFill>
              <a:latin typeface="Aharoni" pitchFamily="2" charset="-79"/>
              <a:cs typeface="Aharoni" pitchFamily="2" charset="-79"/>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9818" y="2641999"/>
            <a:ext cx="4657722" cy="3493291"/>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30189" y="2641997"/>
            <a:ext cx="4657724" cy="3493294"/>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9538" y="2974182"/>
            <a:ext cx="4283075" cy="3212306"/>
          </a:xfrm>
          <a:prstGeom prst="rect">
            <a:avLst/>
          </a:prstGeom>
        </p:spPr>
      </p:pic>
      <p:sp>
        <p:nvSpPr>
          <p:cNvPr id="6" name="TextBox 9"/>
          <p:cNvSpPr txBox="1">
            <a:spLocks noChangeArrowheads="1"/>
          </p:cNvSpPr>
          <p:nvPr/>
        </p:nvSpPr>
        <p:spPr bwMode="auto">
          <a:xfrm>
            <a:off x="1887764" y="1210154"/>
            <a:ext cx="79833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ja-JP" altLang="en-US" sz="2800" b="1" dirty="0" smtClean="0">
                <a:solidFill>
                  <a:srgbClr val="0070C0"/>
                </a:solidFill>
                <a:latin typeface="Aharoni" pitchFamily="2" charset="-79"/>
                <a:cs typeface="Aharoni" pitchFamily="2" charset="-79"/>
              </a:rPr>
              <a:t>ジャカルタのスラムに住む子供たちへの教育支援</a:t>
            </a:r>
            <a:r>
              <a:rPr lang="ja-JP" altLang="en-US" sz="2800" b="1" dirty="0">
                <a:solidFill>
                  <a:srgbClr val="0070C0"/>
                </a:solidFill>
                <a:latin typeface="Aharoni" pitchFamily="2" charset="-79"/>
                <a:cs typeface="Aharoni" pitchFamily="2" charset="-79"/>
              </a:rPr>
              <a:t>　　</a:t>
            </a:r>
            <a:endParaRPr lang="en-US" altLang="ja-JP" sz="2800" b="1" dirty="0">
              <a:solidFill>
                <a:srgbClr val="0070C0"/>
              </a:solidFill>
              <a:latin typeface="Aharoni" pitchFamily="2" charset="-79"/>
              <a:cs typeface="Aharoni" pitchFamily="2" charset="-79"/>
            </a:endParaRPr>
          </a:p>
        </p:txBody>
      </p:sp>
    </p:spTree>
    <p:extLst>
      <p:ext uri="{BB962C8B-B14F-4D97-AF65-F5344CB8AC3E}">
        <p14:creationId xmlns:p14="http://schemas.microsoft.com/office/powerpoint/2010/main" val="1197415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000" y="-136573"/>
            <a:ext cx="9465425" cy="7099070"/>
          </a:xfrm>
          <a:prstGeom prst="rect">
            <a:avLst/>
          </a:prstGeom>
        </p:spPr>
      </p:pic>
      <p:sp>
        <p:nvSpPr>
          <p:cNvPr id="3" name="角丸四角形吹き出し 2"/>
          <p:cNvSpPr/>
          <p:nvPr/>
        </p:nvSpPr>
        <p:spPr>
          <a:xfrm>
            <a:off x="183706" y="1300136"/>
            <a:ext cx="2414588" cy="860511"/>
          </a:xfrm>
          <a:prstGeom prst="wedgeRoundRectCallout">
            <a:avLst>
              <a:gd name="adj1" fmla="val 159490"/>
              <a:gd name="adj2" fmla="val 97877"/>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smtClean="0">
                <a:solidFill>
                  <a:srgbClr val="002060"/>
                </a:solidFill>
              </a:rPr>
              <a:t>エバ</a:t>
            </a:r>
            <a:endParaRPr kumimoji="1" lang="en-US" altLang="ja-JP" sz="2200" b="1" dirty="0" smtClean="0">
              <a:solidFill>
                <a:srgbClr val="002060"/>
              </a:solidFill>
            </a:endParaRPr>
          </a:p>
          <a:p>
            <a:pPr algn="ctr"/>
            <a:r>
              <a:rPr kumimoji="1" lang="ja-JP" altLang="en-US" sz="2200" b="1" dirty="0" smtClean="0">
                <a:solidFill>
                  <a:srgbClr val="002060"/>
                </a:solidFill>
              </a:rPr>
              <a:t>パストガバナー</a:t>
            </a:r>
            <a:endParaRPr kumimoji="1" lang="ja-JP" altLang="en-US" sz="2200" b="1" dirty="0">
              <a:solidFill>
                <a:srgbClr val="002060"/>
              </a:solidFill>
            </a:endParaRPr>
          </a:p>
        </p:txBody>
      </p:sp>
      <p:sp>
        <p:nvSpPr>
          <p:cNvPr id="6" name="TextBox 9"/>
          <p:cNvSpPr txBox="1">
            <a:spLocks noChangeArrowheads="1"/>
          </p:cNvSpPr>
          <p:nvPr/>
        </p:nvSpPr>
        <p:spPr bwMode="auto">
          <a:xfrm>
            <a:off x="956141" y="147495"/>
            <a:ext cx="10335142" cy="646331"/>
          </a:xfrm>
          <a:prstGeom prst="rect">
            <a:avLst/>
          </a:prstGeom>
          <a:solidFill>
            <a:schemeClr val="bg1"/>
          </a:solidFill>
          <a:ln>
            <a:noFill/>
          </a:ln>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ja-JP" altLang="en-US" sz="3600" b="1" dirty="0" smtClean="0">
                <a:solidFill>
                  <a:srgbClr val="002060"/>
                </a:solidFill>
                <a:latin typeface="Aharoni" pitchFamily="2" charset="-79"/>
                <a:cs typeface="Aharoni" pitchFamily="2" charset="-79"/>
              </a:rPr>
              <a:t>第４回</a:t>
            </a:r>
            <a:r>
              <a:rPr lang="ja-JP" altLang="en-US" sz="3600" b="1" dirty="0">
                <a:solidFill>
                  <a:srgbClr val="002060"/>
                </a:solidFill>
                <a:latin typeface="Aharoni" pitchFamily="2" charset="-79"/>
                <a:cs typeface="Aharoni" pitchFamily="2" charset="-79"/>
              </a:rPr>
              <a:t>ＷＦＦの収益</a:t>
            </a:r>
            <a:r>
              <a:rPr lang="ja-JP" altLang="en-US" sz="3600" b="1" dirty="0" smtClean="0">
                <a:solidFill>
                  <a:srgbClr val="002060"/>
                </a:solidFill>
                <a:latin typeface="Aharoni" pitchFamily="2" charset="-79"/>
                <a:cs typeface="Aharoni" pitchFamily="2" charset="-79"/>
              </a:rPr>
              <a:t>事業（インドネシア・３４１０地区）</a:t>
            </a:r>
            <a:r>
              <a:rPr lang="ja-JP" altLang="en-US" sz="3600" b="1" dirty="0">
                <a:solidFill>
                  <a:srgbClr val="002060"/>
                </a:solidFill>
                <a:latin typeface="Aharoni" pitchFamily="2" charset="-79"/>
                <a:cs typeface="Aharoni" pitchFamily="2" charset="-79"/>
              </a:rPr>
              <a:t>　　</a:t>
            </a:r>
            <a:endParaRPr lang="en-US" altLang="ja-JP" sz="3600" b="1" dirty="0">
              <a:solidFill>
                <a:srgbClr val="002060"/>
              </a:solidFill>
              <a:latin typeface="Aharoni" pitchFamily="2" charset="-79"/>
              <a:cs typeface="Aharoni" pitchFamily="2" charset="-79"/>
            </a:endParaRPr>
          </a:p>
        </p:txBody>
      </p:sp>
      <p:sp>
        <p:nvSpPr>
          <p:cNvPr id="8" name="TextBox 9"/>
          <p:cNvSpPr txBox="1">
            <a:spLocks noChangeArrowheads="1"/>
          </p:cNvSpPr>
          <p:nvPr/>
        </p:nvSpPr>
        <p:spPr bwMode="auto">
          <a:xfrm>
            <a:off x="1220788" y="-425839"/>
            <a:ext cx="10335142" cy="646331"/>
          </a:xfrm>
          <a:prstGeom prst="rect">
            <a:avLst/>
          </a:prstGeom>
          <a:solidFill>
            <a:schemeClr val="bg1"/>
          </a:solidFill>
          <a:ln>
            <a:noFill/>
          </a:ln>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ja-JP" altLang="en-US" sz="3600" b="1" dirty="0">
                <a:solidFill>
                  <a:srgbClr val="002060"/>
                </a:solidFill>
                <a:latin typeface="Aharoni" pitchFamily="2" charset="-79"/>
                <a:cs typeface="Aharoni" pitchFamily="2" charset="-79"/>
              </a:rPr>
              <a:t>　　</a:t>
            </a:r>
            <a:endParaRPr lang="en-US" altLang="ja-JP" sz="3600" b="1" dirty="0">
              <a:solidFill>
                <a:srgbClr val="002060"/>
              </a:solidFill>
              <a:latin typeface="Aharoni" pitchFamily="2" charset="-79"/>
              <a:cs typeface="Aharoni" pitchFamily="2" charset="-79"/>
            </a:endParaRPr>
          </a:p>
        </p:txBody>
      </p:sp>
      <p:sp>
        <p:nvSpPr>
          <p:cNvPr id="5" name="角丸四角形吹き出し 4"/>
          <p:cNvSpPr/>
          <p:nvPr/>
        </p:nvSpPr>
        <p:spPr>
          <a:xfrm>
            <a:off x="10031207" y="960497"/>
            <a:ext cx="2105027" cy="1200150"/>
          </a:xfrm>
          <a:prstGeom prst="wedgeRoundRectCallout">
            <a:avLst>
              <a:gd name="adj1" fmla="val -179568"/>
              <a:gd name="adj2" fmla="val 32996"/>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加藤陽一</a:t>
            </a:r>
            <a:endParaRPr kumimoji="1" lang="en-US" altLang="ja-JP" b="1" dirty="0" smtClean="0">
              <a:solidFill>
                <a:srgbClr val="002060"/>
              </a:solidFill>
            </a:endParaRPr>
          </a:p>
          <a:p>
            <a:pPr algn="ctr"/>
            <a:r>
              <a:rPr kumimoji="1" lang="ja-JP" altLang="en-US" b="1" dirty="0" smtClean="0">
                <a:solidFill>
                  <a:srgbClr val="002060"/>
                </a:solidFill>
              </a:rPr>
              <a:t>ＷＦＦ実行委員長</a:t>
            </a:r>
            <a:endParaRPr kumimoji="1" lang="en-US" altLang="ja-JP" b="1" dirty="0" smtClean="0">
              <a:solidFill>
                <a:srgbClr val="002060"/>
              </a:solidFill>
            </a:endParaRPr>
          </a:p>
          <a:p>
            <a:pPr algn="ctr"/>
            <a:r>
              <a:rPr kumimoji="1" lang="en-US" altLang="ja-JP" b="1" dirty="0" smtClean="0">
                <a:solidFill>
                  <a:srgbClr val="002060"/>
                </a:solidFill>
              </a:rPr>
              <a:t>(</a:t>
            </a:r>
            <a:r>
              <a:rPr kumimoji="1" lang="ja-JP" altLang="en-US" b="1" dirty="0" smtClean="0">
                <a:solidFill>
                  <a:srgbClr val="002060"/>
                </a:solidFill>
              </a:rPr>
              <a:t>直前ガバナー）</a:t>
            </a:r>
            <a:endParaRPr kumimoji="1" lang="ja-JP" altLang="en-US" b="1" dirty="0">
              <a:solidFill>
                <a:srgbClr val="002060"/>
              </a:solidFill>
            </a:endParaRPr>
          </a:p>
        </p:txBody>
      </p:sp>
    </p:spTree>
    <p:extLst>
      <p:ext uri="{BB962C8B-B14F-4D97-AF65-F5344CB8AC3E}">
        <p14:creationId xmlns:p14="http://schemas.microsoft.com/office/powerpoint/2010/main" val="376301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6743" y="3385160"/>
            <a:ext cx="4765947" cy="954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ロータリアン　約５，０００人</a:t>
            </a:r>
            <a:r>
              <a:rPr lang="ja-JP" altLang="en-US" sz="3200" b="1" dirty="0">
                <a:solidFill>
                  <a:srgbClr val="002060"/>
                </a:solidFill>
              </a:rPr>
              <a:t>　</a:t>
            </a:r>
          </a:p>
        </p:txBody>
      </p:sp>
      <p:sp>
        <p:nvSpPr>
          <p:cNvPr id="8" name="正方形/長方形 7"/>
          <p:cNvSpPr/>
          <p:nvPr/>
        </p:nvSpPr>
        <p:spPr>
          <a:xfrm>
            <a:off x="1507343" y="-2864"/>
            <a:ext cx="8716551" cy="124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u="sng" dirty="0" smtClean="0">
                <a:solidFill>
                  <a:srgbClr val="002060"/>
                </a:solidFill>
              </a:rPr>
              <a:t>インドネシアはロータリーの発展途上</a:t>
            </a:r>
            <a:r>
              <a:rPr lang="ja-JP" altLang="en-US" sz="3200" b="1" dirty="0">
                <a:solidFill>
                  <a:srgbClr val="002060"/>
                </a:solidFill>
              </a:rPr>
              <a:t>　</a:t>
            </a:r>
          </a:p>
        </p:txBody>
      </p:sp>
      <p:sp>
        <p:nvSpPr>
          <p:cNvPr id="15" name="正方形/長方形 14"/>
          <p:cNvSpPr/>
          <p:nvPr/>
        </p:nvSpPr>
        <p:spPr>
          <a:xfrm>
            <a:off x="341323" y="5656447"/>
            <a:ext cx="6034378" cy="8449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圧倒的に少ないロータリアン</a:t>
            </a:r>
            <a:r>
              <a:rPr lang="ja-JP" altLang="en-US" sz="3200" b="1" dirty="0">
                <a:solidFill>
                  <a:srgbClr val="002060"/>
                </a:solidFill>
              </a:rPr>
              <a:t>比率　</a:t>
            </a:r>
          </a:p>
        </p:txBody>
      </p:sp>
      <p:sp>
        <p:nvSpPr>
          <p:cNvPr id="13" name="正方形/長方形 12"/>
          <p:cNvSpPr/>
          <p:nvPr/>
        </p:nvSpPr>
        <p:spPr>
          <a:xfrm>
            <a:off x="7773050" y="2352847"/>
            <a:ext cx="4901688" cy="1057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人口　 １億２千５百万人　</a:t>
            </a:r>
            <a:endParaRPr lang="en-US" altLang="ja-JP" sz="3200" b="1" dirty="0" smtClean="0">
              <a:solidFill>
                <a:srgbClr val="002060"/>
              </a:solidFill>
            </a:endParaRPr>
          </a:p>
        </p:txBody>
      </p:sp>
      <p:sp>
        <p:nvSpPr>
          <p:cNvPr id="10" name="正方形/長方形 9"/>
          <p:cNvSpPr/>
          <p:nvPr/>
        </p:nvSpPr>
        <p:spPr>
          <a:xfrm>
            <a:off x="2192556" y="1602072"/>
            <a:ext cx="2380343" cy="634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インドネシア</a:t>
            </a:r>
            <a:r>
              <a:rPr lang="ja-JP" altLang="en-US" sz="3200" b="1" dirty="0">
                <a:solidFill>
                  <a:srgbClr val="002060"/>
                </a:solidFill>
              </a:rPr>
              <a:t>　</a:t>
            </a:r>
          </a:p>
        </p:txBody>
      </p:sp>
      <p:sp>
        <p:nvSpPr>
          <p:cNvPr id="11" name="正方形/長方形 10"/>
          <p:cNvSpPr/>
          <p:nvPr/>
        </p:nvSpPr>
        <p:spPr>
          <a:xfrm>
            <a:off x="8498765" y="1376545"/>
            <a:ext cx="1618892" cy="833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日本</a:t>
            </a:r>
            <a:r>
              <a:rPr lang="ja-JP" altLang="en-US" sz="3200" b="1" dirty="0">
                <a:solidFill>
                  <a:srgbClr val="002060"/>
                </a:solidFill>
              </a:rPr>
              <a:t>　</a:t>
            </a:r>
          </a:p>
        </p:txBody>
      </p:sp>
      <p:sp>
        <p:nvSpPr>
          <p:cNvPr id="12" name="正方形/長方形 11"/>
          <p:cNvSpPr/>
          <p:nvPr/>
        </p:nvSpPr>
        <p:spPr>
          <a:xfrm>
            <a:off x="1535103" y="2346320"/>
            <a:ext cx="4011125" cy="1064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人口　２億５千万人　</a:t>
            </a:r>
            <a:endParaRPr lang="en-US" altLang="ja-JP" sz="3200" b="1" dirty="0" smtClean="0">
              <a:solidFill>
                <a:srgbClr val="002060"/>
              </a:solidFill>
            </a:endParaRPr>
          </a:p>
        </p:txBody>
      </p:sp>
      <p:sp>
        <p:nvSpPr>
          <p:cNvPr id="3" name="左右矢印 2"/>
          <p:cNvSpPr/>
          <p:nvPr/>
        </p:nvSpPr>
        <p:spPr>
          <a:xfrm>
            <a:off x="5450612" y="2719278"/>
            <a:ext cx="1172775" cy="3183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正方形/長方形 15"/>
          <p:cNvSpPr/>
          <p:nvPr/>
        </p:nvSpPr>
        <p:spPr>
          <a:xfrm>
            <a:off x="7002394" y="3422733"/>
            <a:ext cx="5226416" cy="854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ロータリアン　約８９，０００人</a:t>
            </a:r>
            <a:r>
              <a:rPr lang="ja-JP" altLang="en-US" sz="3200" b="1" dirty="0">
                <a:solidFill>
                  <a:srgbClr val="002060"/>
                </a:solidFill>
              </a:rPr>
              <a:t>　</a:t>
            </a:r>
          </a:p>
        </p:txBody>
      </p:sp>
      <p:sp>
        <p:nvSpPr>
          <p:cNvPr id="17" name="左右矢印 16"/>
          <p:cNvSpPr/>
          <p:nvPr/>
        </p:nvSpPr>
        <p:spPr>
          <a:xfrm>
            <a:off x="5464182" y="3713552"/>
            <a:ext cx="1172775" cy="3183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p:cNvSpPr/>
          <p:nvPr/>
        </p:nvSpPr>
        <p:spPr>
          <a:xfrm>
            <a:off x="602579" y="4336979"/>
            <a:ext cx="3590764" cy="954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地区の数 　２地区</a:t>
            </a:r>
            <a:r>
              <a:rPr lang="ja-JP" altLang="en-US" sz="3200" b="1" dirty="0">
                <a:solidFill>
                  <a:srgbClr val="002060"/>
                </a:solidFill>
              </a:rPr>
              <a:t>　</a:t>
            </a:r>
          </a:p>
        </p:txBody>
      </p:sp>
      <p:sp>
        <p:nvSpPr>
          <p:cNvPr id="19" name="正方形/長方形 18"/>
          <p:cNvSpPr/>
          <p:nvPr/>
        </p:nvSpPr>
        <p:spPr>
          <a:xfrm>
            <a:off x="7426053" y="4409929"/>
            <a:ext cx="4765947" cy="954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002060"/>
                </a:solidFill>
              </a:rPr>
              <a:t>地区の数　３４地区</a:t>
            </a:r>
            <a:r>
              <a:rPr lang="ja-JP" altLang="en-US" sz="3200" b="1" dirty="0">
                <a:solidFill>
                  <a:srgbClr val="002060"/>
                </a:solidFill>
              </a:rPr>
              <a:t>　</a:t>
            </a:r>
          </a:p>
        </p:txBody>
      </p:sp>
      <p:sp>
        <p:nvSpPr>
          <p:cNvPr id="20" name="左右矢印 19"/>
          <p:cNvSpPr/>
          <p:nvPr/>
        </p:nvSpPr>
        <p:spPr>
          <a:xfrm>
            <a:off x="5450611" y="4727794"/>
            <a:ext cx="1172775" cy="3183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Tree>
    <p:extLst>
      <p:ext uri="{BB962C8B-B14F-4D97-AF65-F5344CB8AC3E}">
        <p14:creationId xmlns:p14="http://schemas.microsoft.com/office/powerpoint/2010/main" val="2116312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下矢印吹き出し 3"/>
          <p:cNvSpPr/>
          <p:nvPr/>
        </p:nvSpPr>
        <p:spPr>
          <a:xfrm>
            <a:off x="2409378" y="3600968"/>
            <a:ext cx="7213084" cy="1624330"/>
          </a:xfrm>
          <a:prstGeom prst="down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8" name="正方形/長方形 7"/>
          <p:cNvSpPr/>
          <p:nvPr/>
        </p:nvSpPr>
        <p:spPr>
          <a:xfrm>
            <a:off x="1692293" y="99804"/>
            <a:ext cx="8716551" cy="124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u="sng" dirty="0" smtClean="0">
                <a:solidFill>
                  <a:srgbClr val="002060"/>
                </a:solidFill>
              </a:rPr>
              <a:t>地区同士の</a:t>
            </a:r>
            <a:r>
              <a:rPr lang="ja-JP" altLang="en-US" sz="4000" b="1" u="sng" dirty="0">
                <a:solidFill>
                  <a:srgbClr val="002060"/>
                </a:solidFill>
              </a:rPr>
              <a:t>交流</a:t>
            </a:r>
            <a:r>
              <a:rPr lang="ja-JP" altLang="en-US" sz="3200" b="1" dirty="0">
                <a:solidFill>
                  <a:srgbClr val="002060"/>
                </a:solidFill>
              </a:rPr>
              <a:t>　</a:t>
            </a:r>
          </a:p>
        </p:txBody>
      </p:sp>
      <p:sp>
        <p:nvSpPr>
          <p:cNvPr id="13" name="正方形/長方形 12"/>
          <p:cNvSpPr/>
          <p:nvPr/>
        </p:nvSpPr>
        <p:spPr>
          <a:xfrm>
            <a:off x="743741" y="5301035"/>
            <a:ext cx="10920621" cy="102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rgbClr val="002060"/>
                </a:solidFill>
              </a:rPr>
              <a:t>今後のクラブや地区での国際奉仕事業に役立てば・・・　</a:t>
            </a:r>
            <a:endParaRPr lang="en-US" altLang="ja-JP" sz="3600" b="1" dirty="0" smtClean="0">
              <a:solidFill>
                <a:srgbClr val="002060"/>
              </a:solidFill>
            </a:endParaRPr>
          </a:p>
        </p:txBody>
      </p:sp>
      <p:sp>
        <p:nvSpPr>
          <p:cNvPr id="10" name="正方形/長方形 9"/>
          <p:cNvSpPr/>
          <p:nvPr/>
        </p:nvSpPr>
        <p:spPr>
          <a:xfrm>
            <a:off x="2409378" y="1559787"/>
            <a:ext cx="2404919" cy="607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rgbClr val="002060"/>
                </a:solidFill>
              </a:rPr>
              <a:t>３４１０</a:t>
            </a:r>
            <a:r>
              <a:rPr lang="ja-JP" altLang="en-US" sz="3200" b="1" dirty="0" smtClean="0">
                <a:solidFill>
                  <a:srgbClr val="002060"/>
                </a:solidFill>
              </a:rPr>
              <a:t>地区</a:t>
            </a:r>
            <a:r>
              <a:rPr lang="ja-JP" altLang="en-US" sz="3200" b="1" dirty="0">
                <a:solidFill>
                  <a:srgbClr val="002060"/>
                </a:solidFill>
              </a:rPr>
              <a:t>　</a:t>
            </a:r>
          </a:p>
        </p:txBody>
      </p:sp>
      <p:sp>
        <p:nvSpPr>
          <p:cNvPr id="11" name="正方形/長方形 10"/>
          <p:cNvSpPr/>
          <p:nvPr/>
        </p:nvSpPr>
        <p:spPr>
          <a:xfrm>
            <a:off x="7214138" y="1444288"/>
            <a:ext cx="2401464" cy="804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rgbClr val="002060"/>
                </a:solidFill>
              </a:rPr>
              <a:t>２７６０地区</a:t>
            </a:r>
            <a:r>
              <a:rPr lang="ja-JP" altLang="en-US" sz="3600" b="1" dirty="0">
                <a:solidFill>
                  <a:srgbClr val="002060"/>
                </a:solidFill>
              </a:rPr>
              <a:t>　</a:t>
            </a:r>
          </a:p>
        </p:txBody>
      </p:sp>
      <p:sp>
        <p:nvSpPr>
          <p:cNvPr id="12" name="正方形/長方形 11"/>
          <p:cNvSpPr/>
          <p:nvPr/>
        </p:nvSpPr>
        <p:spPr>
          <a:xfrm>
            <a:off x="2752391" y="3501218"/>
            <a:ext cx="6903322" cy="1145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chemeClr val="bg1"/>
                </a:solidFill>
              </a:rPr>
              <a:t>国際奉仕事業を通じた人的交流　</a:t>
            </a:r>
            <a:endParaRPr lang="en-US" altLang="ja-JP" sz="3600" b="1" dirty="0" smtClean="0">
              <a:solidFill>
                <a:schemeClr val="bg1"/>
              </a:solidFill>
            </a:endParaRPr>
          </a:p>
        </p:txBody>
      </p:sp>
      <p:sp>
        <p:nvSpPr>
          <p:cNvPr id="9" name="左右矢印 8"/>
          <p:cNvSpPr/>
          <p:nvPr/>
        </p:nvSpPr>
        <p:spPr>
          <a:xfrm>
            <a:off x="5256008" y="1704507"/>
            <a:ext cx="1172775" cy="3183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4" name="正方形/長方形 13"/>
          <p:cNvSpPr/>
          <p:nvPr/>
        </p:nvSpPr>
        <p:spPr>
          <a:xfrm>
            <a:off x="2358850" y="2168850"/>
            <a:ext cx="2849169" cy="607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b="1" dirty="0" smtClean="0">
                <a:solidFill>
                  <a:srgbClr val="002060"/>
                </a:solidFill>
              </a:rPr>
              <a:t>[</a:t>
            </a:r>
            <a:r>
              <a:rPr lang="ja-JP" altLang="en-US" sz="3200" b="1" dirty="0" smtClean="0">
                <a:solidFill>
                  <a:srgbClr val="002060"/>
                </a:solidFill>
              </a:rPr>
              <a:t>インドネシア</a:t>
            </a:r>
            <a:r>
              <a:rPr lang="en-US" altLang="ja-JP" sz="3200" b="1" dirty="0" smtClean="0">
                <a:solidFill>
                  <a:srgbClr val="002060"/>
                </a:solidFill>
              </a:rPr>
              <a:t>]</a:t>
            </a:r>
            <a:r>
              <a:rPr lang="ja-JP" altLang="en-US" sz="3200" b="1" dirty="0">
                <a:solidFill>
                  <a:srgbClr val="002060"/>
                </a:solidFill>
              </a:rPr>
              <a:t>　</a:t>
            </a:r>
          </a:p>
        </p:txBody>
      </p:sp>
      <p:sp>
        <p:nvSpPr>
          <p:cNvPr id="15" name="正方形/長方形 14"/>
          <p:cNvSpPr/>
          <p:nvPr/>
        </p:nvSpPr>
        <p:spPr>
          <a:xfrm>
            <a:off x="7250794" y="2168851"/>
            <a:ext cx="2404919" cy="607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600" b="1" dirty="0" smtClean="0">
                <a:solidFill>
                  <a:srgbClr val="002060"/>
                </a:solidFill>
              </a:rPr>
              <a:t>[</a:t>
            </a:r>
            <a:r>
              <a:rPr lang="ja-JP" altLang="en-US" sz="3400" b="1" dirty="0" smtClean="0">
                <a:solidFill>
                  <a:srgbClr val="002060"/>
                </a:solidFill>
              </a:rPr>
              <a:t>愛知県</a:t>
            </a:r>
            <a:r>
              <a:rPr lang="en-US" altLang="ja-JP" sz="3600" b="1" dirty="0" smtClean="0">
                <a:solidFill>
                  <a:srgbClr val="002060"/>
                </a:solidFill>
              </a:rPr>
              <a:t>]</a:t>
            </a:r>
            <a:r>
              <a:rPr lang="ja-JP" altLang="en-US" sz="3200" b="1" dirty="0">
                <a:solidFill>
                  <a:srgbClr val="002060"/>
                </a:solidFill>
              </a:rPr>
              <a:t>　</a:t>
            </a:r>
          </a:p>
        </p:txBody>
      </p:sp>
    </p:spTree>
    <p:extLst>
      <p:ext uri="{BB962C8B-B14F-4D97-AF65-F5344CB8AC3E}">
        <p14:creationId xmlns:p14="http://schemas.microsoft.com/office/powerpoint/2010/main" val="2872402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ukuda Tetsuzo\Desktop\地区広報委員会資料\第３回WFF写真抜粋\DSC002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7" y="-508000"/>
            <a:ext cx="12649197" cy="843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15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20071" y="5137998"/>
            <a:ext cx="9088661" cy="152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FF0000"/>
              </a:solidFill>
            </a:endParaRPr>
          </a:p>
        </p:txBody>
      </p:sp>
      <p:sp>
        <p:nvSpPr>
          <p:cNvPr id="2" name="正方形/長方形 1"/>
          <p:cNvSpPr/>
          <p:nvPr/>
        </p:nvSpPr>
        <p:spPr>
          <a:xfrm>
            <a:off x="1877836" y="2388785"/>
            <a:ext cx="8830896" cy="954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smtClean="0">
                <a:solidFill>
                  <a:srgbClr val="0070C0"/>
                </a:solidFill>
              </a:rPr>
              <a:t>ロータリー</a:t>
            </a:r>
            <a:r>
              <a:rPr lang="ja-JP" altLang="en-US" sz="4000" b="1" dirty="0">
                <a:solidFill>
                  <a:srgbClr val="0070C0"/>
                </a:solidFill>
              </a:rPr>
              <a:t>の認知度＆公共イメージ向上　</a:t>
            </a:r>
          </a:p>
        </p:txBody>
      </p:sp>
      <p:sp>
        <p:nvSpPr>
          <p:cNvPr id="8" name="正方形/長方形 7"/>
          <p:cNvSpPr/>
          <p:nvPr/>
        </p:nvSpPr>
        <p:spPr>
          <a:xfrm>
            <a:off x="2415904" y="290425"/>
            <a:ext cx="6333987" cy="1216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u="sng" dirty="0">
                <a:solidFill>
                  <a:srgbClr val="002060"/>
                </a:solidFill>
              </a:rPr>
              <a:t>ＷＦＦ</a:t>
            </a:r>
            <a:r>
              <a:rPr lang="ja-JP" altLang="en-US" sz="4000" b="1" u="sng" dirty="0" smtClean="0">
                <a:solidFill>
                  <a:srgbClr val="002060"/>
                </a:solidFill>
              </a:rPr>
              <a:t>のもう一つの目的</a:t>
            </a:r>
            <a:r>
              <a:rPr lang="ja-JP" altLang="en-US" sz="4000" b="1" dirty="0">
                <a:solidFill>
                  <a:srgbClr val="002060"/>
                </a:solidFill>
              </a:rPr>
              <a:t>　</a:t>
            </a:r>
          </a:p>
        </p:txBody>
      </p:sp>
      <p:sp>
        <p:nvSpPr>
          <p:cNvPr id="9" name="ストライプ矢印 8"/>
          <p:cNvSpPr/>
          <p:nvPr/>
        </p:nvSpPr>
        <p:spPr>
          <a:xfrm rot="5400000">
            <a:off x="5068436" y="1627586"/>
            <a:ext cx="823658" cy="604267"/>
          </a:xfrm>
          <a:prstGeom prst="strip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FF0000"/>
              </a:solidFill>
            </a:endParaRPr>
          </a:p>
        </p:txBody>
      </p:sp>
      <p:sp>
        <p:nvSpPr>
          <p:cNvPr id="15" name="正方形/長方形 14"/>
          <p:cNvSpPr/>
          <p:nvPr/>
        </p:nvSpPr>
        <p:spPr>
          <a:xfrm>
            <a:off x="1877836" y="4632179"/>
            <a:ext cx="9097352" cy="203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rgbClr val="FF0000"/>
                </a:solidFill>
              </a:rPr>
              <a:t>①　６万人を超える入場者</a:t>
            </a:r>
            <a:endParaRPr lang="en-US" altLang="ja-JP" sz="3600" b="1" dirty="0" smtClean="0">
              <a:solidFill>
                <a:srgbClr val="FF0000"/>
              </a:solidFill>
            </a:endParaRPr>
          </a:p>
          <a:p>
            <a:r>
              <a:rPr lang="ja-JP" altLang="en-US" sz="1400" b="1" dirty="0">
                <a:solidFill>
                  <a:srgbClr val="FF0000"/>
                </a:solidFill>
              </a:rPr>
              <a:t>　</a:t>
            </a:r>
            <a:r>
              <a:rPr lang="ja-JP" altLang="en-US" sz="1400" b="1" dirty="0" smtClean="0">
                <a:solidFill>
                  <a:srgbClr val="FF0000"/>
                </a:solidFill>
              </a:rPr>
              <a:t>　</a:t>
            </a:r>
            <a:endParaRPr lang="en-US" altLang="ja-JP" sz="1400" b="1" dirty="0" smtClean="0">
              <a:solidFill>
                <a:srgbClr val="FF0000"/>
              </a:solidFill>
            </a:endParaRPr>
          </a:p>
          <a:p>
            <a:r>
              <a:rPr lang="ja-JP" altLang="en-US" sz="1000" b="1" dirty="0">
                <a:solidFill>
                  <a:srgbClr val="FF0000"/>
                </a:solidFill>
              </a:rPr>
              <a:t>　</a:t>
            </a:r>
            <a:r>
              <a:rPr lang="ja-JP" altLang="en-US" sz="1000" b="1" dirty="0" smtClean="0">
                <a:solidFill>
                  <a:srgbClr val="FF0000"/>
                </a:solidFill>
              </a:rPr>
              <a:t>　　　　</a:t>
            </a:r>
            <a:endParaRPr lang="en-US" altLang="ja-JP" sz="1000" b="1" dirty="0" smtClean="0">
              <a:solidFill>
                <a:srgbClr val="FF0000"/>
              </a:solidFill>
            </a:endParaRPr>
          </a:p>
          <a:p>
            <a:r>
              <a:rPr lang="ja-JP" altLang="en-US" sz="3600" b="1" dirty="0" smtClean="0">
                <a:solidFill>
                  <a:srgbClr val="FF0000"/>
                </a:solidFill>
              </a:rPr>
              <a:t>②</a:t>
            </a:r>
            <a:r>
              <a:rPr lang="ja-JP" altLang="en-US" sz="3600" b="1" dirty="0">
                <a:solidFill>
                  <a:srgbClr val="FF0000"/>
                </a:solidFill>
              </a:rPr>
              <a:t>　</a:t>
            </a:r>
            <a:r>
              <a:rPr lang="ja-JP" altLang="en-US" sz="3600" b="1" dirty="0" smtClean="0">
                <a:solidFill>
                  <a:srgbClr val="FF0000"/>
                </a:solidFill>
              </a:rPr>
              <a:t>テレビ・ラジオ・新聞などマスコミでの報道</a:t>
            </a:r>
            <a:r>
              <a:rPr lang="ja-JP" altLang="en-US" sz="3600" b="1" dirty="0">
                <a:solidFill>
                  <a:srgbClr val="FF0000"/>
                </a:solidFill>
              </a:rPr>
              <a:t>　</a:t>
            </a:r>
          </a:p>
        </p:txBody>
      </p:sp>
      <p:sp>
        <p:nvSpPr>
          <p:cNvPr id="13" name="正方形/長方形 12"/>
          <p:cNvSpPr/>
          <p:nvPr/>
        </p:nvSpPr>
        <p:spPr>
          <a:xfrm>
            <a:off x="2385148" y="3758818"/>
            <a:ext cx="6732787" cy="1150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rgbClr val="FF0000"/>
                </a:solidFill>
              </a:rPr>
              <a:t>＜地元</a:t>
            </a:r>
            <a:r>
              <a:rPr lang="ja-JP" altLang="en-US" sz="3600" b="1" dirty="0">
                <a:solidFill>
                  <a:srgbClr val="FF0000"/>
                </a:solidFill>
              </a:rPr>
              <a:t>コミュニティとの</a:t>
            </a:r>
            <a:r>
              <a:rPr lang="ja-JP" altLang="en-US" sz="3600" b="1" dirty="0" smtClean="0">
                <a:solidFill>
                  <a:srgbClr val="FF0000"/>
                </a:solidFill>
              </a:rPr>
              <a:t>接点</a:t>
            </a:r>
            <a:r>
              <a:rPr lang="ja-JP" altLang="en-US" sz="3600" b="1" dirty="0">
                <a:solidFill>
                  <a:srgbClr val="FF0000"/>
                </a:solidFill>
              </a:rPr>
              <a:t>＞</a:t>
            </a:r>
            <a:endParaRPr lang="en-US" altLang="ja-JP" sz="3600" b="1" dirty="0" smtClean="0">
              <a:solidFill>
                <a:srgbClr val="FF0000"/>
              </a:solidFill>
            </a:endParaRPr>
          </a:p>
        </p:txBody>
      </p:sp>
    </p:spTree>
    <p:extLst>
      <p:ext uri="{BB962C8B-B14F-4D97-AF65-F5344CB8AC3E}">
        <p14:creationId xmlns:p14="http://schemas.microsoft.com/office/powerpoint/2010/main" val="232785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1" y="-254662"/>
            <a:ext cx="12177409" cy="8118273"/>
          </a:xfrm>
          <a:prstGeom prst="rect">
            <a:avLst/>
          </a:prstGeom>
        </p:spPr>
      </p:pic>
    </p:spTree>
    <p:extLst>
      <p:ext uri="{BB962C8B-B14F-4D97-AF65-F5344CB8AC3E}">
        <p14:creationId xmlns:p14="http://schemas.microsoft.com/office/powerpoint/2010/main" val="2141114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3990347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b="17583"/>
          <a:stretch/>
        </p:blipFill>
        <p:spPr>
          <a:xfrm>
            <a:off x="-94901" y="0"/>
            <a:ext cx="12481518" cy="6858000"/>
          </a:xfrm>
          <a:prstGeom prst="rect">
            <a:avLst/>
          </a:prstGeom>
        </p:spPr>
      </p:pic>
    </p:spTree>
    <p:extLst>
      <p:ext uri="{BB962C8B-B14F-4D97-AF65-F5344CB8AC3E}">
        <p14:creationId xmlns:p14="http://schemas.microsoft.com/office/powerpoint/2010/main" val="4155784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824" y="-771357"/>
            <a:ext cx="15553728" cy="11121006"/>
          </a:xfrm>
          <a:prstGeom prst="rect">
            <a:avLst/>
          </a:prstGeom>
        </p:spPr>
      </p:pic>
    </p:spTree>
    <p:extLst>
      <p:ext uri="{BB962C8B-B14F-4D97-AF65-F5344CB8AC3E}">
        <p14:creationId xmlns:p14="http://schemas.microsoft.com/office/powerpoint/2010/main" val="2906680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027222" y="4921381"/>
            <a:ext cx="10417591" cy="110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p:cNvSpPr/>
          <p:nvPr/>
        </p:nvSpPr>
        <p:spPr>
          <a:xfrm>
            <a:off x="1905638" y="3107435"/>
            <a:ext cx="8660761" cy="1225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rgbClr val="002060"/>
                </a:solidFill>
              </a:rPr>
              <a:t>②　ロータリーの認知度＆公共イメージ向上　</a:t>
            </a:r>
          </a:p>
        </p:txBody>
      </p:sp>
      <p:sp>
        <p:nvSpPr>
          <p:cNvPr id="6" name="正方形/長方形 5"/>
          <p:cNvSpPr/>
          <p:nvPr/>
        </p:nvSpPr>
        <p:spPr>
          <a:xfrm>
            <a:off x="1393929" y="5129842"/>
            <a:ext cx="9788361" cy="668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400" dirty="0" smtClean="0">
                <a:solidFill>
                  <a:srgbClr val="002060"/>
                </a:solidFill>
              </a:rPr>
              <a:t>２７６０地区ロータリーファミリーのお祭り</a:t>
            </a:r>
            <a:r>
              <a:rPr lang="ja-JP" altLang="en-US" sz="3200" dirty="0">
                <a:solidFill>
                  <a:srgbClr val="002060"/>
                </a:solidFill>
              </a:rPr>
              <a:t>　</a:t>
            </a:r>
          </a:p>
        </p:txBody>
      </p:sp>
      <p:sp>
        <p:nvSpPr>
          <p:cNvPr id="7" name="正方形/長方形 6"/>
          <p:cNvSpPr/>
          <p:nvPr/>
        </p:nvSpPr>
        <p:spPr>
          <a:xfrm>
            <a:off x="1895925" y="1859338"/>
            <a:ext cx="7744781" cy="854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rgbClr val="002060"/>
                </a:solidFill>
              </a:rPr>
              <a:t>①　収益金による人道的奉仕活動　　</a:t>
            </a:r>
          </a:p>
        </p:txBody>
      </p:sp>
      <p:sp>
        <p:nvSpPr>
          <p:cNvPr id="8" name="正方形/長方形 7"/>
          <p:cNvSpPr/>
          <p:nvPr/>
        </p:nvSpPr>
        <p:spPr>
          <a:xfrm>
            <a:off x="2539043" y="307316"/>
            <a:ext cx="6333987" cy="1216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u="sng" dirty="0">
                <a:solidFill>
                  <a:srgbClr val="002060"/>
                </a:solidFill>
              </a:rPr>
              <a:t>ＷＦＦ</a:t>
            </a:r>
            <a:r>
              <a:rPr lang="ja-JP" altLang="en-US" sz="4000" b="1" u="sng" dirty="0" smtClean="0">
                <a:solidFill>
                  <a:srgbClr val="002060"/>
                </a:solidFill>
              </a:rPr>
              <a:t>の</a:t>
            </a:r>
            <a:r>
              <a:rPr lang="ja-JP" altLang="en-US" sz="4000" b="1" u="sng" dirty="0">
                <a:solidFill>
                  <a:srgbClr val="002060"/>
                </a:solidFill>
              </a:rPr>
              <a:t>２</a:t>
            </a:r>
            <a:r>
              <a:rPr lang="ja-JP" altLang="en-US" sz="4000" b="1" u="sng" dirty="0" smtClean="0">
                <a:solidFill>
                  <a:srgbClr val="002060"/>
                </a:solidFill>
              </a:rPr>
              <a:t>つの目的</a:t>
            </a:r>
            <a:r>
              <a:rPr lang="ja-JP" altLang="en-US" sz="3200" b="1" u="sng" dirty="0">
                <a:solidFill>
                  <a:srgbClr val="002060"/>
                </a:solidFill>
              </a:rPr>
              <a:t>　</a:t>
            </a:r>
          </a:p>
        </p:txBody>
      </p:sp>
    </p:spTree>
    <p:extLst>
      <p:ext uri="{BB962C8B-B14F-4D97-AF65-F5344CB8AC3E}">
        <p14:creationId xmlns:p14="http://schemas.microsoft.com/office/powerpoint/2010/main" val="21701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09641" y="3490866"/>
            <a:ext cx="7920880"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002060"/>
                </a:solidFill>
              </a:rPr>
              <a:t>皆様の</a:t>
            </a:r>
            <a:r>
              <a:rPr lang="ja-JP" altLang="en-US" sz="3600" dirty="0" smtClean="0">
                <a:solidFill>
                  <a:srgbClr val="002060"/>
                </a:solidFill>
              </a:rPr>
              <a:t>ご協力、ご来場</a:t>
            </a:r>
            <a:r>
              <a:rPr lang="ja-JP" altLang="en-US" sz="3600" dirty="0">
                <a:solidFill>
                  <a:srgbClr val="002060"/>
                </a:solidFill>
              </a:rPr>
              <a:t>をお願いします。</a:t>
            </a:r>
            <a:endParaRPr lang="en-US" altLang="ja-JP" sz="3600" dirty="0">
              <a:solidFill>
                <a:srgbClr val="002060"/>
              </a:solidFill>
            </a:endParaRPr>
          </a:p>
        </p:txBody>
      </p:sp>
      <p:sp>
        <p:nvSpPr>
          <p:cNvPr id="5" name="正方形/長方形 4"/>
          <p:cNvSpPr/>
          <p:nvPr/>
        </p:nvSpPr>
        <p:spPr>
          <a:xfrm>
            <a:off x="2779056" y="1916832"/>
            <a:ext cx="6809951"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rgbClr val="002060"/>
                </a:solidFill>
              </a:rPr>
              <a:t>ＷＦＦはまだ４回目・・・</a:t>
            </a:r>
          </a:p>
        </p:txBody>
      </p:sp>
      <p:pic>
        <p:nvPicPr>
          <p:cNvPr id="1026" name="Picture 2" descr="TRF100_lock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32" y="382276"/>
            <a:ext cx="3861817" cy="91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1851833" y="5194945"/>
            <a:ext cx="9036496"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FF0000"/>
                </a:solidFill>
              </a:rPr>
              <a:t>第４回は１０月２２日＆２３日に開催します。</a:t>
            </a:r>
          </a:p>
        </p:txBody>
      </p:sp>
    </p:spTree>
    <p:extLst>
      <p:ext uri="{BB962C8B-B14F-4D97-AF65-F5344CB8AC3E}">
        <p14:creationId xmlns:p14="http://schemas.microsoft.com/office/powerpoint/2010/main" val="18276815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779056" y="5489848"/>
            <a:ext cx="5904656"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b="1" dirty="0">
                <a:solidFill>
                  <a:srgbClr val="002060"/>
                </a:solidFill>
              </a:rPr>
              <a:t>ＷＦＦ実行委員会</a:t>
            </a:r>
            <a:endParaRPr lang="en-US" altLang="ja-JP" sz="3400" b="1" dirty="0">
              <a:solidFill>
                <a:srgbClr val="002060"/>
              </a:solidFill>
            </a:endParaRPr>
          </a:p>
          <a:p>
            <a:pPr algn="ctr"/>
            <a:r>
              <a:rPr lang="ja-JP" altLang="en-US" sz="3400" b="1" dirty="0">
                <a:solidFill>
                  <a:srgbClr val="002060"/>
                </a:solidFill>
              </a:rPr>
              <a:t>　　　　</a:t>
            </a:r>
            <a:endParaRPr lang="en-US" altLang="ja-JP" sz="3400" b="1" dirty="0">
              <a:solidFill>
                <a:srgbClr val="002060"/>
              </a:solidFill>
            </a:endParaRPr>
          </a:p>
        </p:txBody>
      </p:sp>
      <p:sp>
        <p:nvSpPr>
          <p:cNvPr id="5" name="正方形/長方形 4"/>
          <p:cNvSpPr/>
          <p:nvPr/>
        </p:nvSpPr>
        <p:spPr>
          <a:xfrm>
            <a:off x="2779056" y="2694261"/>
            <a:ext cx="6809951"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2060"/>
                </a:solidFill>
              </a:rPr>
              <a:t>ご清聴ありがとうございました。</a:t>
            </a:r>
          </a:p>
        </p:txBody>
      </p:sp>
      <p:pic>
        <p:nvPicPr>
          <p:cNvPr id="1026" name="Picture 2" descr="TRF100_lock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33" y="355764"/>
            <a:ext cx="3861817" cy="91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307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ukuda Tetsuzo\Desktop\地区広報委員会資料\第３回WFF写真抜粋\IMG_06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629"/>
            <a:ext cx="12228601" cy="815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42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Fukuda Tetsuzo\Desktop\地区広報委員会資料\第３回WFF写真抜粋\IMG_11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13543"/>
            <a:ext cx="12257317" cy="817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010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D:\第３回WFF写真　（尾本さん）\IMG_04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03597"/>
            <a:ext cx="12199967" cy="813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90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第３回WFF写真　（尾本さん）\IMG_06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16" r="8656" b="11651"/>
          <a:stretch/>
        </p:blipFill>
        <p:spPr bwMode="auto">
          <a:xfrm>
            <a:off x="0" y="-1103086"/>
            <a:ext cx="12192000" cy="897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939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398658" y="5349462"/>
            <a:ext cx="9283856" cy="978767"/>
          </a:xfrm>
          <a:prstGeom prst="rect">
            <a:avLst/>
          </a:prstGeom>
          <a:ln>
            <a:noFill/>
          </a:ln>
        </p:spPr>
        <p:txBody>
          <a:bodyPr>
            <a:noAutofit/>
          </a:bodyPr>
          <a:lstStyle>
            <a:lvl1pPr algn="l" defTabSz="914400" rtl="0" eaLnBrk="1" latinLnBrk="0" hangingPunct="1">
              <a:spcBef>
                <a:spcPct val="0"/>
              </a:spcBef>
              <a:buNone/>
              <a:defRPr kumimoji="1"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b="1" dirty="0" smtClean="0">
                <a:solidFill>
                  <a:srgbClr val="002060"/>
                </a:solidFill>
                <a:effectLst/>
                <a:latin typeface="HGPｺﾞｼｯｸE" panose="020B0900000000000000" pitchFamily="50" charset="-128"/>
                <a:ea typeface="HGPｺﾞｼｯｸE" panose="020B0900000000000000" pitchFamily="50" charset="-128"/>
              </a:rPr>
              <a:t>ＷＦＦは国際奉仕活動のために生まれた</a:t>
            </a:r>
            <a:r>
              <a:rPr lang="ja-JP" altLang="en-US" sz="4000" b="1" dirty="0">
                <a:solidFill>
                  <a:srgbClr val="002060"/>
                </a:solidFill>
                <a:effectLst/>
                <a:latin typeface="HGPｺﾞｼｯｸE" panose="020B0900000000000000" pitchFamily="50" charset="-128"/>
                <a:ea typeface="HGPｺﾞｼｯｸE" panose="020B0900000000000000" pitchFamily="50" charset="-128"/>
              </a:rPr>
              <a:t>　　</a:t>
            </a:r>
            <a:endParaRPr lang="en-US" altLang="ja-JP" sz="4000" b="1" dirty="0">
              <a:solidFill>
                <a:srgbClr val="002060"/>
              </a:solidFill>
              <a:effectLst/>
              <a:latin typeface="HGPｺﾞｼｯｸE" panose="020B0900000000000000" pitchFamily="50" charset="-128"/>
              <a:ea typeface="HGPｺﾞｼｯｸE" panose="020B0900000000000000" pitchFamily="50" charset="-128"/>
            </a:endParaRPr>
          </a:p>
          <a:p>
            <a:r>
              <a:rPr lang="ja-JP" altLang="en-US" sz="4000" b="1" dirty="0">
                <a:solidFill>
                  <a:srgbClr val="002060"/>
                </a:solidFill>
                <a:effectLst/>
                <a:latin typeface="HGPｺﾞｼｯｸE" panose="020B0900000000000000" pitchFamily="50" charset="-128"/>
                <a:ea typeface="HGPｺﾞｼｯｸE" panose="020B0900000000000000" pitchFamily="50" charset="-128"/>
              </a:rPr>
              <a:t>　　　　　　</a:t>
            </a:r>
          </a:p>
        </p:txBody>
      </p:sp>
      <p:sp>
        <p:nvSpPr>
          <p:cNvPr id="4" name="角丸四角形 3"/>
          <p:cNvSpPr/>
          <p:nvPr/>
        </p:nvSpPr>
        <p:spPr>
          <a:xfrm>
            <a:off x="2399400" y="542491"/>
            <a:ext cx="1227525" cy="4064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rgbClr val="002060"/>
                </a:solidFill>
                <a:latin typeface="HGPｺﾞｼｯｸE" panose="020B0900000000000000" pitchFamily="50" charset="-128"/>
                <a:ea typeface="HGPｺﾞｼｯｸE" panose="020B0900000000000000" pitchFamily="50" charset="-128"/>
              </a:rPr>
              <a:t>国際奉仕</a:t>
            </a:r>
            <a:endParaRPr lang="en-US" altLang="ja-JP" sz="4400" b="1" dirty="0">
              <a:solidFill>
                <a:srgbClr val="002060"/>
              </a:solidFill>
              <a:latin typeface="HGPｺﾞｼｯｸE" panose="020B0900000000000000" pitchFamily="50" charset="-128"/>
              <a:ea typeface="HGPｺﾞｼｯｸE" panose="020B0900000000000000" pitchFamily="50" charset="-128"/>
            </a:endParaRPr>
          </a:p>
          <a:p>
            <a:pPr algn="ctr"/>
            <a:endParaRPr kumimoji="1" lang="ja-JP" altLang="en-US" dirty="0"/>
          </a:p>
        </p:txBody>
      </p:sp>
      <p:sp>
        <p:nvSpPr>
          <p:cNvPr id="10" name="角丸四角形 9"/>
          <p:cNvSpPr/>
          <p:nvPr/>
        </p:nvSpPr>
        <p:spPr>
          <a:xfrm>
            <a:off x="7821754" y="542491"/>
            <a:ext cx="1227525" cy="406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smtClean="0">
                <a:solidFill>
                  <a:srgbClr val="002060"/>
                </a:solidFill>
                <a:latin typeface="HGPｺﾞｼｯｸE" panose="020B0900000000000000" pitchFamily="50" charset="-128"/>
                <a:ea typeface="HGPｺﾞｼｯｸE" panose="020B0900000000000000" pitchFamily="50" charset="-128"/>
              </a:rPr>
              <a:t>Ｗ</a:t>
            </a:r>
            <a:endParaRPr lang="en-US" altLang="ja-JP" sz="4400" b="1" dirty="0" smtClean="0">
              <a:solidFill>
                <a:srgbClr val="002060"/>
              </a:solidFill>
              <a:latin typeface="HGPｺﾞｼｯｸE" panose="020B0900000000000000" pitchFamily="50" charset="-128"/>
              <a:ea typeface="HGPｺﾞｼｯｸE" panose="020B0900000000000000" pitchFamily="50" charset="-128"/>
            </a:endParaRPr>
          </a:p>
          <a:p>
            <a:pPr algn="ctr"/>
            <a:r>
              <a:rPr lang="ja-JP" altLang="en-US" sz="4400" b="1" dirty="0" smtClean="0">
                <a:solidFill>
                  <a:srgbClr val="002060"/>
                </a:solidFill>
                <a:latin typeface="HGPｺﾞｼｯｸE" panose="020B0900000000000000" pitchFamily="50" charset="-128"/>
                <a:ea typeface="HGPｺﾞｼｯｸE" panose="020B0900000000000000" pitchFamily="50" charset="-128"/>
              </a:rPr>
              <a:t>Ｆ</a:t>
            </a:r>
            <a:endParaRPr lang="en-US" altLang="ja-JP" sz="4400" b="1" dirty="0" smtClean="0">
              <a:solidFill>
                <a:srgbClr val="002060"/>
              </a:solidFill>
              <a:latin typeface="HGPｺﾞｼｯｸE" panose="020B0900000000000000" pitchFamily="50" charset="-128"/>
              <a:ea typeface="HGPｺﾞｼｯｸE" panose="020B0900000000000000" pitchFamily="50" charset="-128"/>
            </a:endParaRPr>
          </a:p>
          <a:p>
            <a:pPr algn="ctr"/>
            <a:r>
              <a:rPr lang="ja-JP" altLang="en-US" sz="4400" b="1" dirty="0" smtClean="0">
                <a:solidFill>
                  <a:srgbClr val="002060"/>
                </a:solidFill>
                <a:latin typeface="HGPｺﾞｼｯｸE" panose="020B0900000000000000" pitchFamily="50" charset="-128"/>
                <a:ea typeface="HGPｺﾞｼｯｸE" panose="020B0900000000000000" pitchFamily="50" charset="-128"/>
              </a:rPr>
              <a:t>Ｆ</a:t>
            </a:r>
            <a:endParaRPr kumimoji="1" lang="ja-JP" altLang="en-US" dirty="0"/>
          </a:p>
        </p:txBody>
      </p:sp>
      <p:sp>
        <p:nvSpPr>
          <p:cNvPr id="6" name="左右矢印 5"/>
          <p:cNvSpPr/>
          <p:nvPr/>
        </p:nvSpPr>
        <p:spPr>
          <a:xfrm>
            <a:off x="5116263" y="2332175"/>
            <a:ext cx="1216152" cy="484632"/>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08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81439" y="319789"/>
            <a:ext cx="4432860" cy="78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u="sng" dirty="0">
                <a:solidFill>
                  <a:srgbClr val="002060"/>
                </a:solidFill>
              </a:rPr>
              <a:t>ＷＦＦ</a:t>
            </a:r>
            <a:r>
              <a:rPr lang="ja-JP" altLang="en-US" sz="4000" u="sng" dirty="0" smtClean="0">
                <a:solidFill>
                  <a:srgbClr val="002060"/>
                </a:solidFill>
              </a:rPr>
              <a:t>の誕生の経緯</a:t>
            </a:r>
            <a:r>
              <a:rPr lang="ja-JP" altLang="en-US" sz="3200" dirty="0">
                <a:solidFill>
                  <a:srgbClr val="002060"/>
                </a:solidFill>
              </a:rPr>
              <a:t>　</a:t>
            </a:r>
          </a:p>
        </p:txBody>
      </p:sp>
      <p:sp>
        <p:nvSpPr>
          <p:cNvPr id="3" name="正方形/長方形 2"/>
          <p:cNvSpPr/>
          <p:nvPr/>
        </p:nvSpPr>
        <p:spPr>
          <a:xfrm>
            <a:off x="822955" y="2803823"/>
            <a:ext cx="10498188" cy="677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③</a:t>
            </a:r>
            <a:r>
              <a:rPr lang="ja-JP" altLang="en-US" sz="2800" b="1" dirty="0">
                <a:solidFill>
                  <a:srgbClr val="002060"/>
                </a:solidFill>
              </a:rPr>
              <a:t>　</a:t>
            </a:r>
            <a:r>
              <a:rPr lang="ja-JP" altLang="en-US" sz="2800" b="1" dirty="0" smtClean="0">
                <a:solidFill>
                  <a:srgbClr val="002060"/>
                </a:solidFill>
              </a:rPr>
              <a:t>財団の地区補助金も利用（</a:t>
            </a:r>
            <a:r>
              <a:rPr lang="en-US" altLang="ja-JP" sz="2800" b="1" dirty="0" smtClean="0">
                <a:solidFill>
                  <a:srgbClr val="002060"/>
                </a:solidFill>
              </a:rPr>
              <a:t>70</a:t>
            </a:r>
            <a:r>
              <a:rPr lang="ja-JP" altLang="en-US" sz="2800" b="1" dirty="0">
                <a:solidFill>
                  <a:srgbClr val="002060"/>
                </a:solidFill>
              </a:rPr>
              <a:t>万</a:t>
            </a:r>
            <a:r>
              <a:rPr lang="ja-JP" altLang="en-US" sz="2800" b="1" dirty="0" smtClean="0">
                <a:solidFill>
                  <a:srgbClr val="002060"/>
                </a:solidFill>
              </a:rPr>
              <a:t>円）　</a:t>
            </a:r>
            <a:r>
              <a:rPr lang="ja-JP" altLang="en-US" sz="2800" b="1" dirty="0">
                <a:solidFill>
                  <a:srgbClr val="002060"/>
                </a:solidFill>
              </a:rPr>
              <a:t>　　</a:t>
            </a:r>
          </a:p>
        </p:txBody>
      </p:sp>
      <p:sp>
        <p:nvSpPr>
          <p:cNvPr id="6" name="正方形/長方形 5"/>
          <p:cNvSpPr/>
          <p:nvPr/>
        </p:nvSpPr>
        <p:spPr>
          <a:xfrm>
            <a:off x="822955" y="2184219"/>
            <a:ext cx="9769526" cy="55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2060"/>
                </a:solidFill>
              </a:rPr>
              <a:t>②　</a:t>
            </a:r>
            <a:r>
              <a:rPr lang="ja-JP" altLang="en-US" sz="2800" b="1" dirty="0" smtClean="0">
                <a:solidFill>
                  <a:srgbClr val="002060"/>
                </a:solidFill>
              </a:rPr>
              <a:t>活動資金がクラブ資金（</a:t>
            </a:r>
            <a:r>
              <a:rPr lang="en-US" altLang="ja-JP" sz="2800" b="1" dirty="0" smtClean="0">
                <a:solidFill>
                  <a:srgbClr val="002060"/>
                </a:solidFill>
              </a:rPr>
              <a:t>100</a:t>
            </a:r>
            <a:r>
              <a:rPr lang="ja-JP" altLang="en-US" sz="2800" b="1" dirty="0">
                <a:solidFill>
                  <a:srgbClr val="002060"/>
                </a:solidFill>
              </a:rPr>
              <a:t>万</a:t>
            </a:r>
            <a:r>
              <a:rPr lang="ja-JP" altLang="en-US" sz="2800" b="1" dirty="0" smtClean="0">
                <a:solidFill>
                  <a:srgbClr val="002060"/>
                </a:solidFill>
              </a:rPr>
              <a:t>円</a:t>
            </a:r>
            <a:r>
              <a:rPr lang="ja-JP" altLang="en-US" sz="2800" b="1" dirty="0">
                <a:solidFill>
                  <a:srgbClr val="002060"/>
                </a:solidFill>
              </a:rPr>
              <a:t>）</a:t>
            </a:r>
            <a:r>
              <a:rPr lang="ja-JP" altLang="en-US" sz="2800" b="1" dirty="0" smtClean="0">
                <a:solidFill>
                  <a:srgbClr val="002060"/>
                </a:solidFill>
              </a:rPr>
              <a:t>だけでは足りない</a:t>
            </a:r>
            <a:r>
              <a:rPr lang="ja-JP" altLang="en-US" sz="2800" b="1" dirty="0">
                <a:solidFill>
                  <a:srgbClr val="002060"/>
                </a:solidFill>
              </a:rPr>
              <a:t>　　</a:t>
            </a:r>
          </a:p>
        </p:txBody>
      </p:sp>
      <p:sp>
        <p:nvSpPr>
          <p:cNvPr id="7" name="正方形/長方形 6"/>
          <p:cNvSpPr/>
          <p:nvPr/>
        </p:nvSpPr>
        <p:spPr>
          <a:xfrm>
            <a:off x="822955" y="1460281"/>
            <a:ext cx="9569501" cy="617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①</a:t>
            </a:r>
            <a:r>
              <a:rPr lang="ja-JP" altLang="en-US" sz="2800" b="1" dirty="0">
                <a:solidFill>
                  <a:srgbClr val="002060"/>
                </a:solidFill>
              </a:rPr>
              <a:t>　</a:t>
            </a:r>
            <a:r>
              <a:rPr lang="ja-JP" altLang="en-US" sz="2800" b="1" dirty="0" smtClean="0">
                <a:solidFill>
                  <a:srgbClr val="002060"/>
                </a:solidFill>
              </a:rPr>
              <a:t>あるクラブが国際奉仕事業を計画　</a:t>
            </a:r>
            <a:r>
              <a:rPr lang="ja-JP" altLang="en-US" sz="2800" b="1" dirty="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7</a:t>
            </a:r>
            <a:r>
              <a:rPr lang="ja-JP" altLang="en-US" sz="2800" b="1" dirty="0" smtClean="0">
                <a:solidFill>
                  <a:srgbClr val="002060"/>
                </a:solidFill>
              </a:rPr>
              <a:t>月）</a:t>
            </a:r>
            <a:r>
              <a:rPr lang="ja-JP" altLang="en-US" sz="2800" b="1" dirty="0">
                <a:solidFill>
                  <a:srgbClr val="002060"/>
                </a:solidFill>
              </a:rPr>
              <a:t>　　</a:t>
            </a:r>
          </a:p>
        </p:txBody>
      </p:sp>
      <p:sp>
        <p:nvSpPr>
          <p:cNvPr id="8" name="正方形/長方形 7"/>
          <p:cNvSpPr/>
          <p:nvPr/>
        </p:nvSpPr>
        <p:spPr>
          <a:xfrm>
            <a:off x="822955" y="3481499"/>
            <a:ext cx="11984088" cy="62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④　ファンドレイジング（資金集め）を検討　</a:t>
            </a:r>
            <a:r>
              <a:rPr lang="ja-JP" altLang="en-US" sz="2800" b="1" dirty="0">
                <a:solidFill>
                  <a:srgbClr val="002060"/>
                </a:solidFill>
              </a:rPr>
              <a:t>　</a:t>
            </a:r>
            <a:r>
              <a:rPr lang="ja-JP" altLang="en-US" sz="2800" b="1" dirty="0" smtClean="0">
                <a:solidFill>
                  <a:srgbClr val="002060"/>
                </a:solidFill>
              </a:rPr>
              <a:t>（</a:t>
            </a:r>
            <a:r>
              <a:rPr lang="en-US" altLang="ja-JP" sz="2800" b="1" dirty="0" smtClean="0">
                <a:solidFill>
                  <a:srgbClr val="002060"/>
                </a:solidFill>
              </a:rPr>
              <a:t>2012</a:t>
            </a:r>
            <a:r>
              <a:rPr lang="ja-JP" altLang="en-US" sz="2800" b="1" dirty="0" smtClean="0">
                <a:solidFill>
                  <a:srgbClr val="002060"/>
                </a:solidFill>
              </a:rPr>
              <a:t>年</a:t>
            </a:r>
            <a:r>
              <a:rPr lang="en-US" altLang="ja-JP" sz="2800" b="1" dirty="0" smtClean="0">
                <a:solidFill>
                  <a:srgbClr val="002060"/>
                </a:solidFill>
              </a:rPr>
              <a:t>8</a:t>
            </a:r>
            <a:r>
              <a:rPr lang="ja-JP" altLang="en-US" sz="2800" b="1" dirty="0" smtClean="0">
                <a:solidFill>
                  <a:srgbClr val="002060"/>
                </a:solidFill>
              </a:rPr>
              <a:t>月</a:t>
            </a:r>
            <a:r>
              <a:rPr lang="ja-JP" altLang="en-US" sz="2800" b="1" dirty="0">
                <a:solidFill>
                  <a:srgbClr val="002060"/>
                </a:solidFill>
              </a:rPr>
              <a:t>）</a:t>
            </a:r>
            <a:r>
              <a:rPr lang="ja-JP" altLang="en-US" sz="2800" b="1" dirty="0" smtClean="0">
                <a:solidFill>
                  <a:srgbClr val="002060"/>
                </a:solidFill>
              </a:rPr>
              <a:t>　</a:t>
            </a:r>
            <a:r>
              <a:rPr lang="ja-JP" altLang="en-US" sz="2800" b="1" dirty="0">
                <a:solidFill>
                  <a:srgbClr val="002060"/>
                </a:solidFill>
              </a:rPr>
              <a:t>　　</a:t>
            </a:r>
          </a:p>
        </p:txBody>
      </p:sp>
      <p:sp>
        <p:nvSpPr>
          <p:cNvPr id="13" name="正方形/長方形 12"/>
          <p:cNvSpPr/>
          <p:nvPr/>
        </p:nvSpPr>
        <p:spPr>
          <a:xfrm>
            <a:off x="7176131" y="2901703"/>
            <a:ext cx="3416350" cy="49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　まだ足りない</a:t>
            </a:r>
            <a:endParaRPr lang="ja-JP" altLang="en-US" sz="2800" b="1" dirty="0">
              <a:solidFill>
                <a:srgbClr val="002060"/>
              </a:solidFill>
            </a:endParaRPr>
          </a:p>
        </p:txBody>
      </p:sp>
      <p:sp>
        <p:nvSpPr>
          <p:cNvPr id="12" name="正方形/長方形 11"/>
          <p:cNvSpPr/>
          <p:nvPr/>
        </p:nvSpPr>
        <p:spPr>
          <a:xfrm>
            <a:off x="2732048" y="5367527"/>
            <a:ext cx="5950813" cy="62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rgbClr val="002060"/>
                </a:solidFill>
              </a:rPr>
              <a:t>バザー、パーティ、ゴルフコンペ  ・・・</a:t>
            </a:r>
            <a:endParaRPr lang="ja-JP" altLang="en-US" sz="2800" b="1" dirty="0">
              <a:solidFill>
                <a:srgbClr val="002060"/>
              </a:solidFill>
            </a:endParaRPr>
          </a:p>
        </p:txBody>
      </p:sp>
      <p:sp>
        <p:nvSpPr>
          <p:cNvPr id="4" name="下矢印 3"/>
          <p:cNvSpPr/>
          <p:nvPr/>
        </p:nvSpPr>
        <p:spPr>
          <a:xfrm>
            <a:off x="5001036" y="4289368"/>
            <a:ext cx="484632" cy="845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379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3" grpId="0"/>
      <p:bldP spid="12" grpId="0"/>
      <p:bldP spid="4"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1685</Words>
  <Application>Microsoft Office PowerPoint</Application>
  <PresentationFormat>ワイド画面</PresentationFormat>
  <Paragraphs>178</Paragraphs>
  <Slides>37</Slides>
  <Notes>14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37</vt:i4>
      </vt:variant>
    </vt:vector>
  </HeadingPairs>
  <TitlesOfParts>
    <vt:vector size="45" baseType="lpstr">
      <vt:lpstr>HGPｺﾞｼｯｸE</vt:lpstr>
      <vt:lpstr>ＭＳ Ｐゴシック</vt:lpstr>
      <vt:lpstr>Aharoni</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カナダ・エトビコＲＣ（7070地区）のリブフェスタ 　 　 4日間で20万人入場。25万ドルを集める。</vt:lpstr>
      <vt:lpstr>北米からステーキ専門店が参加</vt:lpstr>
      <vt:lpstr>移動遊園地も併設</vt:lpstr>
      <vt:lpstr>ラジオ局のライブ放送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第１回ＷＦＦの収益金事業（カンボジア） 　　 簡易水道施設　３１５世帯（約１，５００人）に清潔な水を供給。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therma107</dc:creator>
  <cp:lastModifiedBy>服部良男</cp:lastModifiedBy>
  <cp:revision>42</cp:revision>
  <dcterms:created xsi:type="dcterms:W3CDTF">2016-07-25T23:47:47Z</dcterms:created>
  <dcterms:modified xsi:type="dcterms:W3CDTF">2016-08-06T01:43:47Z</dcterms:modified>
</cp:coreProperties>
</file>