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4"/>
  </p:notesMasterIdLst>
  <p:handoutMasterIdLst>
    <p:handoutMasterId r:id="rId65"/>
  </p:handoutMasterIdLst>
  <p:sldIdLst>
    <p:sldId id="491" r:id="rId6"/>
    <p:sldId id="361" r:id="rId7"/>
    <p:sldId id="402" r:id="rId8"/>
    <p:sldId id="541" r:id="rId9"/>
    <p:sldId id="542" r:id="rId10"/>
    <p:sldId id="405" r:id="rId11"/>
    <p:sldId id="448" r:id="rId12"/>
    <p:sldId id="538" r:id="rId13"/>
    <p:sldId id="539" r:id="rId14"/>
    <p:sldId id="528" r:id="rId15"/>
    <p:sldId id="529" r:id="rId16"/>
    <p:sldId id="411" r:id="rId17"/>
    <p:sldId id="535" r:id="rId18"/>
    <p:sldId id="519" r:id="rId19"/>
    <p:sldId id="520" r:id="rId20"/>
    <p:sldId id="495" r:id="rId21"/>
    <p:sldId id="505" r:id="rId22"/>
    <p:sldId id="506" r:id="rId23"/>
    <p:sldId id="530" r:id="rId24"/>
    <p:sldId id="531" r:id="rId25"/>
    <p:sldId id="532" r:id="rId26"/>
    <p:sldId id="439" r:id="rId27"/>
    <p:sldId id="449" r:id="rId28"/>
    <p:sldId id="450" r:id="rId29"/>
    <p:sldId id="451" r:id="rId30"/>
    <p:sldId id="452" r:id="rId31"/>
    <p:sldId id="362" r:id="rId32"/>
    <p:sldId id="457" r:id="rId33"/>
    <p:sldId id="509" r:id="rId34"/>
    <p:sldId id="499" r:id="rId35"/>
    <p:sldId id="508" r:id="rId36"/>
    <p:sldId id="500" r:id="rId37"/>
    <p:sldId id="534" r:id="rId38"/>
    <p:sldId id="510" r:id="rId39"/>
    <p:sldId id="511" r:id="rId40"/>
    <p:sldId id="513" r:id="rId41"/>
    <p:sldId id="461" r:id="rId42"/>
    <p:sldId id="521" r:id="rId43"/>
    <p:sldId id="522" r:id="rId44"/>
    <p:sldId id="523" r:id="rId45"/>
    <p:sldId id="420" r:id="rId46"/>
    <p:sldId id="465" r:id="rId47"/>
    <p:sldId id="524" r:id="rId48"/>
    <p:sldId id="525" r:id="rId49"/>
    <p:sldId id="376" r:id="rId50"/>
    <p:sldId id="507" r:id="rId51"/>
    <p:sldId id="501" r:id="rId52"/>
    <p:sldId id="515" r:id="rId53"/>
    <p:sldId id="526" r:id="rId54"/>
    <p:sldId id="527" r:id="rId55"/>
    <p:sldId id="404" r:id="rId56"/>
    <p:sldId id="537" r:id="rId57"/>
    <p:sldId id="517" r:id="rId58"/>
    <p:sldId id="518" r:id="rId59"/>
    <p:sldId id="503" r:id="rId60"/>
    <p:sldId id="504" r:id="rId61"/>
    <p:sldId id="389" r:id="rId62"/>
    <p:sldId id="492" r:id="rId6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84" autoAdjust="0"/>
    <p:restoredTop sz="94660"/>
  </p:normalViewPr>
  <p:slideViewPr>
    <p:cSldViewPr>
      <p:cViewPr varScale="1">
        <p:scale>
          <a:sx n="50" d="100"/>
          <a:sy n="50" d="100"/>
        </p:scale>
        <p:origin x="-312" y="-72"/>
      </p:cViewPr>
      <p:guideLst>
        <p:guide orient="horz" pos="2160"/>
        <p:guide pos="2880"/>
      </p:guideLst>
    </p:cSldViewPr>
  </p:slideViewPr>
  <p:outlineViewPr>
    <p:cViewPr>
      <p:scale>
        <a:sx n="75" d="100"/>
        <a:sy n="75" d="100"/>
      </p:scale>
      <p:origin x="784" y="1629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t>
        <a:bodyPr/>
        <a:lstStyle/>
        <a:p>
          <a:endParaRPr kumimoji="1" lang="ja-JP" altLang="en-US"/>
        </a:p>
      </dgm:t>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t>
        <a:bodyPr/>
        <a:lstStyle/>
        <a:p>
          <a:endParaRPr kumimoji="1" lang="ja-JP" altLang="en-US"/>
        </a:p>
      </dgm:t>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t>
        <a:bodyPr/>
        <a:lstStyle/>
        <a:p>
          <a:endParaRPr kumimoji="1" lang="ja-JP" altLang="en-US"/>
        </a:p>
      </dgm:t>
    </dgm:pt>
    <dgm:pt modelId="{D53E10BC-2A2B-4D15-BC80-1A915CCF1F88}" type="pres">
      <dgm:prSet presAssocID="{E0A98542-2EAE-413C-8310-046B291D9FA6}" presName="connectorText" presStyleLbl="sibTrans2D1" presStyleIdx="0" presStyleCnt="3"/>
      <dgm:spPr/>
      <dgm:t>
        <a:bodyPr/>
        <a:lstStyle/>
        <a:p>
          <a:endParaRPr kumimoji="1" lang="ja-JP" altLang="en-US"/>
        </a:p>
      </dgm:t>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t>
        <a:bodyPr/>
        <a:lstStyle/>
        <a:p>
          <a:endParaRPr kumimoji="1" lang="ja-JP" altLang="en-US"/>
        </a:p>
      </dgm:t>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t>
        <a:bodyPr/>
        <a:lstStyle/>
        <a:p>
          <a:endParaRPr kumimoji="1" lang="ja-JP" altLang="en-US"/>
        </a:p>
      </dgm:t>
    </dgm:pt>
    <dgm:pt modelId="{B7C1FDE4-8D44-4E25-8921-0F32516A8A75}" type="pres">
      <dgm:prSet presAssocID="{39F6C3B4-20D3-4AAE-AC53-BD5197D75096}" presName="connectorText" presStyleLbl="sibTrans2D1" presStyleIdx="1" presStyleCnt="3"/>
      <dgm:spPr/>
      <dgm:t>
        <a:bodyPr/>
        <a:lstStyle/>
        <a:p>
          <a:endParaRPr kumimoji="1" lang="ja-JP" altLang="en-US"/>
        </a:p>
      </dgm:t>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t>
        <a:bodyPr/>
        <a:lstStyle/>
        <a:p>
          <a:endParaRPr kumimoji="1" lang="ja-JP" altLang="en-US"/>
        </a:p>
      </dgm:t>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t>
        <a:bodyPr/>
        <a:lstStyle/>
        <a:p>
          <a:endParaRPr kumimoji="1" lang="ja-JP" altLang="en-US"/>
        </a:p>
      </dgm:t>
    </dgm:pt>
    <dgm:pt modelId="{842A8A55-1A3E-4260-B6C5-9A52D9463AF5}" type="pres">
      <dgm:prSet presAssocID="{F358B536-F09F-4270-BD85-8FAEF3120077}" presName="connectorText" presStyleLbl="sibTrans2D1" presStyleIdx="2" presStyleCnt="3"/>
      <dgm:spPr/>
      <dgm:t>
        <a:bodyPr/>
        <a:lstStyle/>
        <a:p>
          <a:endParaRPr kumimoji="1" lang="ja-JP" altLang="en-US"/>
        </a:p>
      </dgm:t>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t>
        <a:bodyPr/>
        <a:lstStyle/>
        <a:p>
          <a:endParaRPr kumimoji="1" lang="ja-JP" altLang="en-US"/>
        </a:p>
      </dgm:t>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t>
        <a:bodyPr/>
        <a:lstStyle/>
        <a:p>
          <a:endParaRPr kumimoji="1" lang="ja-JP" altLang="en-US"/>
        </a:p>
      </dgm:t>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t>
        <a:bodyPr/>
        <a:lstStyle/>
        <a:p>
          <a:endParaRPr kumimoji="1" lang="ja-JP" altLang="en-US"/>
        </a:p>
      </dgm:t>
    </dgm:pt>
    <dgm:pt modelId="{D53E10BC-2A2B-4D15-BC80-1A915CCF1F88}" type="pres">
      <dgm:prSet presAssocID="{E0A98542-2EAE-413C-8310-046B291D9FA6}" presName="connectorText" presStyleLbl="sibTrans2D1" presStyleIdx="0" presStyleCnt="3"/>
      <dgm:spPr/>
      <dgm:t>
        <a:bodyPr/>
        <a:lstStyle/>
        <a:p>
          <a:endParaRPr kumimoji="1" lang="ja-JP" altLang="en-US"/>
        </a:p>
      </dgm:t>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t>
        <a:bodyPr/>
        <a:lstStyle/>
        <a:p>
          <a:endParaRPr kumimoji="1" lang="ja-JP" altLang="en-US"/>
        </a:p>
      </dgm:t>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t>
        <a:bodyPr/>
        <a:lstStyle/>
        <a:p>
          <a:endParaRPr kumimoji="1" lang="ja-JP" altLang="en-US"/>
        </a:p>
      </dgm:t>
    </dgm:pt>
    <dgm:pt modelId="{B7C1FDE4-8D44-4E25-8921-0F32516A8A75}" type="pres">
      <dgm:prSet presAssocID="{39F6C3B4-20D3-4AAE-AC53-BD5197D75096}" presName="connectorText" presStyleLbl="sibTrans2D1" presStyleIdx="1" presStyleCnt="3"/>
      <dgm:spPr/>
      <dgm:t>
        <a:bodyPr/>
        <a:lstStyle/>
        <a:p>
          <a:endParaRPr kumimoji="1" lang="ja-JP" altLang="en-US"/>
        </a:p>
      </dgm:t>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t>
        <a:bodyPr/>
        <a:lstStyle/>
        <a:p>
          <a:endParaRPr kumimoji="1" lang="ja-JP" altLang="en-US"/>
        </a:p>
      </dgm:t>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t>
        <a:bodyPr/>
        <a:lstStyle/>
        <a:p>
          <a:endParaRPr kumimoji="1" lang="ja-JP" altLang="en-US"/>
        </a:p>
      </dgm:t>
    </dgm:pt>
    <dgm:pt modelId="{842A8A55-1A3E-4260-B6C5-9A52D9463AF5}" type="pres">
      <dgm:prSet presAssocID="{F358B536-F09F-4270-BD85-8FAEF3120077}" presName="connectorText" presStyleLbl="sibTrans2D1" presStyleIdx="2" presStyleCnt="3"/>
      <dgm:spPr/>
      <dgm:t>
        <a:bodyPr/>
        <a:lstStyle/>
        <a:p>
          <a:endParaRPr kumimoji="1" lang="ja-JP" altLang="en-US"/>
        </a:p>
      </dgm:t>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t>
        <a:bodyPr/>
        <a:lstStyle/>
        <a:p>
          <a:endParaRPr kumimoji="1" lang="ja-JP" altLang="en-US"/>
        </a:p>
      </dgm:t>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t>
        <a:bodyPr/>
        <a:lstStyle/>
        <a:p>
          <a:endParaRPr kumimoji="1" lang="ja-JP" altLang="en-US"/>
        </a:p>
      </dgm:t>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t>
        <a:bodyPr/>
        <a:lstStyle/>
        <a:p>
          <a:endParaRPr kumimoji="1" lang="ja-JP" altLang="en-US"/>
        </a:p>
      </dgm:t>
    </dgm:pt>
    <dgm:pt modelId="{D53E10BC-2A2B-4D15-BC80-1A915CCF1F88}" type="pres">
      <dgm:prSet presAssocID="{E0A98542-2EAE-413C-8310-046B291D9FA6}" presName="connectorText" presStyleLbl="sibTrans2D1" presStyleIdx="0" presStyleCnt="3"/>
      <dgm:spPr/>
      <dgm:t>
        <a:bodyPr/>
        <a:lstStyle/>
        <a:p>
          <a:endParaRPr kumimoji="1" lang="ja-JP" altLang="en-US"/>
        </a:p>
      </dgm:t>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t>
        <a:bodyPr/>
        <a:lstStyle/>
        <a:p>
          <a:endParaRPr kumimoji="1" lang="ja-JP" altLang="en-US"/>
        </a:p>
      </dgm:t>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t>
        <a:bodyPr/>
        <a:lstStyle/>
        <a:p>
          <a:endParaRPr kumimoji="1" lang="ja-JP" altLang="en-US"/>
        </a:p>
      </dgm:t>
    </dgm:pt>
    <dgm:pt modelId="{B7C1FDE4-8D44-4E25-8921-0F32516A8A75}" type="pres">
      <dgm:prSet presAssocID="{39F6C3B4-20D3-4AAE-AC53-BD5197D75096}" presName="connectorText" presStyleLbl="sibTrans2D1" presStyleIdx="1" presStyleCnt="3"/>
      <dgm:spPr/>
      <dgm:t>
        <a:bodyPr/>
        <a:lstStyle/>
        <a:p>
          <a:endParaRPr kumimoji="1" lang="ja-JP" altLang="en-US"/>
        </a:p>
      </dgm:t>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t>
        <a:bodyPr/>
        <a:lstStyle/>
        <a:p>
          <a:endParaRPr kumimoji="1" lang="ja-JP" altLang="en-US"/>
        </a:p>
      </dgm:t>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t>
        <a:bodyPr/>
        <a:lstStyle/>
        <a:p>
          <a:endParaRPr kumimoji="1" lang="ja-JP" altLang="en-US"/>
        </a:p>
      </dgm:t>
    </dgm:pt>
    <dgm:pt modelId="{842A8A55-1A3E-4260-B6C5-9A52D9463AF5}" type="pres">
      <dgm:prSet presAssocID="{F358B536-F09F-4270-BD85-8FAEF3120077}" presName="connectorText" presStyleLbl="sibTrans2D1" presStyleIdx="2" presStyleCnt="3"/>
      <dgm:spPr/>
      <dgm:t>
        <a:bodyPr/>
        <a:lstStyle/>
        <a:p>
          <a:endParaRPr kumimoji="1" lang="ja-JP" altLang="en-US"/>
        </a:p>
      </dgm:t>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a:t>人道的奉仕の</a:t>
          </a:r>
          <a:endParaRPr kumimoji="1" lang="en-US" altLang="ja-JP" sz="1800" b="1" kern="1200" dirty="0"/>
        </a:p>
        <a:p>
          <a:pPr lvl="0" algn="ctr" defTabSz="800100">
            <a:lnSpc>
              <a:spcPct val="90000"/>
            </a:lnSpc>
            <a:spcBef>
              <a:spcPct val="0"/>
            </a:spcBef>
            <a:spcAft>
              <a:spcPct val="35000"/>
            </a:spcAft>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extLst>
      <p:ext uri="{BB962C8B-B14F-4D97-AF65-F5344CB8AC3E}">
        <p14:creationId xmlns:p14="http://schemas.microsoft.com/office/powerpoint/2010/main" val="1709384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extLst>
      <p:ext uri="{BB962C8B-B14F-4D97-AF65-F5344CB8AC3E}">
        <p14:creationId xmlns:p14="http://schemas.microsoft.com/office/powerpoint/2010/main" val="918830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27</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4</a:t>
            </a:fld>
            <a:endParaRPr lang="en-US" altLang="ja-JP" sz="1200"/>
          </a:p>
        </p:txBody>
      </p:sp>
    </p:spTree>
    <p:extLst>
      <p:ext uri="{BB962C8B-B14F-4D97-AF65-F5344CB8AC3E}">
        <p14:creationId xmlns:p14="http://schemas.microsoft.com/office/powerpoint/2010/main" val="142381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5</a:t>
            </a:fld>
            <a:endParaRPr lang="en-US" altLang="ja-JP" sz="1200"/>
          </a:p>
        </p:txBody>
      </p:sp>
    </p:spTree>
    <p:extLst>
      <p:ext uri="{BB962C8B-B14F-4D97-AF65-F5344CB8AC3E}">
        <p14:creationId xmlns:p14="http://schemas.microsoft.com/office/powerpoint/2010/main" val="243735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12</a:t>
            </a:fld>
            <a:endParaRPr lang="en-US" altLang="ja-JP"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13</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14</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15</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16</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2017/6/1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2017/6/1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2017/6/1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2017/6/1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2017/6/1</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2017/6/1</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2017/6/1</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2017/6/1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2017/6/1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2017/6/1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2017/6/1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2017/6/1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2017/6/1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2017/6/1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2017/6/1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2017/6/1</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2017/6/1</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2017/6/1</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2017/6/1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2017/6/1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2017/6/1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2017/6/1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2017/6/1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2017/6/1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r>
              <a:rPr lang="en-US" altLang="ja-JP" sz="2400"/>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381000" y="3505201"/>
            <a:ext cx="784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名古屋宮の杜</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2017</a:t>
            </a:r>
            <a:r>
              <a:rPr lang="ja-JP" altLang="en-US" sz="2000" dirty="0">
                <a:solidFill>
                  <a:srgbClr val="01B4E7"/>
                </a:solidFill>
                <a:latin typeface="Georgia" panose="02040502050405020303" pitchFamily="18" charset="0"/>
              </a:rPr>
              <a:t>年６月１日</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国際ロータリー　統計　</a:t>
            </a:r>
            <a:r>
              <a:rPr kumimoji="1" lang="en-US" altLang="ja-JP" dirty="0">
                <a:latin typeface="Arial Narrow" panose="020B0606020202030204" pitchFamily="34" charset="0"/>
              </a:rPr>
              <a:t>2016</a:t>
            </a:r>
            <a:r>
              <a:rPr kumimoji="1" lang="ja-JP" altLang="en-US" dirty="0">
                <a:latin typeface="Arial Narrow" panose="020B0606020202030204" pitchFamily="34" charset="0"/>
              </a:rPr>
              <a:t>年</a:t>
            </a:r>
            <a:r>
              <a:rPr kumimoji="1" lang="en-US" altLang="ja-JP" dirty="0">
                <a:latin typeface="Arial Narrow" panose="020B0606020202030204" pitchFamily="34" charset="0"/>
              </a:rPr>
              <a:t>11</a:t>
            </a:r>
            <a:r>
              <a:rPr kumimoji="1" lang="ja-JP" altLang="en-US" dirty="0">
                <a:latin typeface="Arial Narrow" panose="020B0606020202030204" pitchFamily="34" charset="0"/>
              </a:rPr>
              <a:t>月</a:t>
            </a:r>
            <a:r>
              <a:rPr kumimoji="1" lang="en-US" altLang="ja-JP" dirty="0">
                <a:latin typeface="Arial Narrow" panose="020B0606020202030204" pitchFamily="34" charset="0"/>
              </a:rPr>
              <a:t>30</a:t>
            </a:r>
            <a:r>
              <a:rPr kumimoji="1" lang="ja-JP" altLang="en-US" dirty="0">
                <a:latin typeface="Arial Narrow" panose="020B0606020202030204" pitchFamily="34" charset="0"/>
              </a:rPr>
              <a:t>日現在</a:t>
            </a:r>
          </a:p>
        </p:txBody>
      </p:sp>
      <p:sp>
        <p:nvSpPr>
          <p:cNvPr id="2" name="コンテンツ プレースホルダー 1"/>
          <p:cNvSpPr>
            <a:spLocks noGrp="1"/>
          </p:cNvSpPr>
          <p:nvPr>
            <p:ph idx="1"/>
          </p:nvPr>
        </p:nvSpPr>
        <p:spPr/>
        <p:txBody>
          <a:bodyPr/>
          <a:lstStyle/>
          <a:p>
            <a:r>
              <a:rPr kumimoji="1" lang="ja-JP" altLang="en-US" sz="2400" dirty="0"/>
              <a:t>全世界のロータリアン数　　</a:t>
            </a:r>
            <a:r>
              <a:rPr kumimoji="1" lang="en-US" altLang="ja-JP" sz="2400" dirty="0"/>
              <a:t>1,227,217</a:t>
            </a:r>
            <a:r>
              <a:rPr kumimoji="1" lang="ja-JP" altLang="en-US" sz="2400" dirty="0"/>
              <a:t>人</a:t>
            </a:r>
            <a:endParaRPr kumimoji="1" lang="en-US" altLang="ja-JP" sz="2400" dirty="0"/>
          </a:p>
          <a:p>
            <a:r>
              <a:rPr kumimoji="1" lang="ja-JP" altLang="en-US" sz="2400" dirty="0"/>
              <a:t>クラブ数　　　　　　　　　　　　　　</a:t>
            </a:r>
            <a:r>
              <a:rPr kumimoji="1" lang="en-US" altLang="ja-JP" sz="2400" dirty="0"/>
              <a:t>35,253</a:t>
            </a:r>
            <a:r>
              <a:rPr kumimoji="1" lang="ja-JP" altLang="en-US" sz="2400" dirty="0"/>
              <a:t>クラブ</a:t>
            </a:r>
            <a:endParaRPr kumimoji="1" lang="en-US" altLang="ja-JP" sz="2400" dirty="0"/>
          </a:p>
          <a:p>
            <a:r>
              <a:rPr kumimoji="1" lang="ja-JP" altLang="en-US" sz="2400" dirty="0"/>
              <a:t>地区数　　　　　　　　　　　　　　　　　</a:t>
            </a:r>
            <a:r>
              <a:rPr kumimoji="1" lang="en-US" altLang="ja-JP" sz="2400" dirty="0"/>
              <a:t>534</a:t>
            </a:r>
            <a:r>
              <a:rPr kumimoji="1" lang="ja-JP" altLang="en-US" sz="2400" dirty="0"/>
              <a:t>地区</a:t>
            </a:r>
            <a:endParaRPr kumimoji="1" lang="en-US" altLang="ja-JP" sz="2400" dirty="0"/>
          </a:p>
          <a:p>
            <a:r>
              <a:rPr kumimoji="1" lang="ja-JP" altLang="en-US" sz="2400" dirty="0"/>
              <a:t>国と地域　　　　　　　　　　　　　　　　</a:t>
            </a:r>
            <a:r>
              <a:rPr kumimoji="1" lang="en-US" altLang="ja-JP" sz="2400" dirty="0"/>
              <a:t>200</a:t>
            </a:r>
            <a:r>
              <a:rPr kumimoji="1" lang="ja-JP" altLang="en-US" sz="2400" dirty="0"/>
              <a:t>以上</a:t>
            </a:r>
            <a:endParaRPr kumimoji="1" lang="en-US" altLang="ja-JP" sz="2400" dirty="0"/>
          </a:p>
          <a:p>
            <a:r>
              <a:rPr kumimoji="1" lang="ja-JP" altLang="en-US" sz="2400" dirty="0"/>
              <a:t>ローターアクト会員数　　　　　</a:t>
            </a:r>
            <a:r>
              <a:rPr kumimoji="1" lang="en-US" altLang="ja-JP" sz="2400" dirty="0"/>
              <a:t>226,389</a:t>
            </a:r>
            <a:r>
              <a:rPr kumimoji="1" lang="ja-JP" altLang="en-US" sz="2400" dirty="0"/>
              <a:t>人</a:t>
            </a:r>
            <a:endParaRPr kumimoji="1" lang="en-US" altLang="ja-JP" sz="2400" dirty="0"/>
          </a:p>
          <a:p>
            <a:r>
              <a:rPr kumimoji="1" lang="ja-JP" altLang="en-US" sz="2400" dirty="0"/>
              <a:t>クラブ数　　　　　　　　　　　　　　　</a:t>
            </a:r>
            <a:r>
              <a:rPr kumimoji="1" lang="en-US" altLang="ja-JP" sz="2400" dirty="0"/>
              <a:t>9,843</a:t>
            </a:r>
            <a:r>
              <a:rPr kumimoji="1" lang="ja-JP" altLang="en-US" sz="2400" dirty="0"/>
              <a:t>クラブ</a:t>
            </a:r>
            <a:endParaRPr kumimoji="1" lang="en-US" altLang="ja-JP" sz="2400" dirty="0"/>
          </a:p>
          <a:p>
            <a:r>
              <a:rPr kumimoji="1" lang="ja-JP" altLang="en-US" sz="2400" dirty="0"/>
              <a:t>国と地域　　　　　　　　　　　　　　　　</a:t>
            </a:r>
            <a:r>
              <a:rPr kumimoji="1" lang="en-US" altLang="ja-JP" sz="2400" dirty="0"/>
              <a:t>160</a:t>
            </a:r>
            <a:r>
              <a:rPr kumimoji="1" lang="ja-JP" altLang="en-US" sz="2400" dirty="0"/>
              <a:t>以上</a:t>
            </a:r>
            <a:endParaRPr kumimoji="1" lang="en-US" altLang="ja-JP" sz="2400" dirty="0"/>
          </a:p>
          <a:p>
            <a:r>
              <a:rPr kumimoji="1" lang="ja-JP" altLang="en-US" sz="2400" dirty="0"/>
              <a:t>インターアクト会員数　　　　　</a:t>
            </a:r>
            <a:r>
              <a:rPr kumimoji="1" lang="en-US" altLang="ja-JP" sz="2400" dirty="0"/>
              <a:t>483,230</a:t>
            </a:r>
            <a:r>
              <a:rPr kumimoji="1" lang="ja-JP" altLang="en-US" sz="2400" dirty="0"/>
              <a:t>人</a:t>
            </a:r>
            <a:endParaRPr kumimoji="1" lang="en-US" altLang="ja-JP" sz="2400" dirty="0"/>
          </a:p>
          <a:p>
            <a:r>
              <a:rPr kumimoji="1" lang="ja-JP" altLang="en-US" sz="2400" dirty="0"/>
              <a:t>クラブ数　　　　　　　　　　　　　　　</a:t>
            </a:r>
            <a:r>
              <a:rPr kumimoji="1" lang="en-US" altLang="ja-JP" sz="2400" dirty="0"/>
              <a:t>21,010</a:t>
            </a:r>
            <a:r>
              <a:rPr kumimoji="1" lang="ja-JP" altLang="en-US" sz="2400" dirty="0"/>
              <a:t>クラブ</a:t>
            </a:r>
            <a:endParaRPr kumimoji="1" lang="en-US" altLang="ja-JP" sz="2400" dirty="0"/>
          </a:p>
          <a:p>
            <a:r>
              <a:rPr kumimoji="1" lang="ja-JP" altLang="en-US" sz="2400" dirty="0"/>
              <a:t>国と地域　　　　　　　　　　　　　　　　</a:t>
            </a:r>
            <a:r>
              <a:rPr kumimoji="1" lang="en-US" altLang="ja-JP" sz="2400" dirty="0"/>
              <a:t>150</a:t>
            </a:r>
            <a:r>
              <a:rPr kumimoji="1" lang="ja-JP" altLang="en-US" sz="2400" dirty="0"/>
              <a:t>以上</a:t>
            </a:r>
            <a:r>
              <a:rPr kumimoji="1" lang="ja-JP" altLang="en-US" dirty="0"/>
              <a:t>　　　　　　　　　　　　　　　　</a:t>
            </a:r>
            <a:endParaRPr kumimoji="1" lang="en-US" altLang="ja-JP" dirty="0"/>
          </a:p>
          <a:p>
            <a:endParaRPr kumimoji="1" lang="ja-JP" altLang="en-US" dirty="0"/>
          </a:p>
        </p:txBody>
      </p:sp>
    </p:spTree>
    <p:extLst>
      <p:ext uri="{BB962C8B-B14F-4D97-AF65-F5344CB8AC3E}">
        <p14:creationId xmlns:p14="http://schemas.microsoft.com/office/powerpoint/2010/main" val="2339011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2017.5.30</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名古屋宮の杜</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MR6</a:t>
            </a:r>
            <a:r>
              <a:rPr kumimoji="1" lang="ja-JP" altLang="en-US" dirty="0">
                <a:latin typeface="Georgia" panose="02040502050405020303" pitchFamily="18" charset="0"/>
              </a:rPr>
              <a:t>人  会員</a:t>
            </a:r>
            <a:r>
              <a:rPr kumimoji="1" lang="ja-JP" altLang="en-US" dirty="0" smtClean="0">
                <a:latin typeface="Georgia" panose="02040502050405020303" pitchFamily="18" charset="0"/>
              </a:rPr>
              <a:t>数</a:t>
            </a:r>
            <a:r>
              <a:rPr kumimoji="1" lang="en-US" altLang="ja-JP" dirty="0">
                <a:latin typeface="Georgia" panose="02040502050405020303" pitchFamily="18" charset="0"/>
              </a:rPr>
              <a:t>43</a:t>
            </a:r>
            <a:r>
              <a:rPr kumimoji="1" lang="ja-JP" altLang="en-US" dirty="0" smtClean="0">
                <a:latin typeface="Georgia" panose="02040502050405020303" pitchFamily="18" charset="0"/>
              </a:rPr>
              <a:t>人 </a:t>
            </a:r>
            <a:r>
              <a:rPr kumimoji="1" lang="en-US" altLang="ja-JP" dirty="0" smtClean="0">
                <a:latin typeface="Georgia" panose="02040502050405020303" pitchFamily="18" charset="0"/>
              </a:rPr>
              <a:t>13.9</a:t>
            </a:r>
            <a:r>
              <a:rPr kumimoji="1" lang="ja-JP" altLang="en-US" dirty="0" smtClean="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国際ロータリー　統計　</a:t>
            </a:r>
            <a:r>
              <a:rPr kumimoji="1" lang="en-US" altLang="ja-JP" dirty="0">
                <a:latin typeface="Arial Narrow" panose="020B0606020202030204" pitchFamily="34" charset="0"/>
              </a:rPr>
              <a:t>2016</a:t>
            </a:r>
            <a:r>
              <a:rPr kumimoji="1" lang="ja-JP" altLang="en-US" dirty="0">
                <a:latin typeface="Arial Narrow" panose="020B0606020202030204" pitchFamily="34" charset="0"/>
              </a:rPr>
              <a:t>年</a:t>
            </a:r>
            <a:r>
              <a:rPr kumimoji="1" lang="en-US" altLang="ja-JP" dirty="0">
                <a:latin typeface="Arial Narrow" panose="020B0606020202030204" pitchFamily="34" charset="0"/>
              </a:rPr>
              <a:t>11</a:t>
            </a:r>
            <a:r>
              <a:rPr kumimoji="1" lang="ja-JP" altLang="en-US" dirty="0">
                <a:latin typeface="Arial Narrow" panose="020B0606020202030204" pitchFamily="34" charset="0"/>
              </a:rPr>
              <a:t>月</a:t>
            </a:r>
            <a:r>
              <a:rPr kumimoji="1" lang="en-US" altLang="ja-JP" dirty="0">
                <a:latin typeface="Arial Narrow" panose="020B0606020202030204" pitchFamily="34" charset="0"/>
              </a:rPr>
              <a:t>30</a:t>
            </a:r>
            <a:r>
              <a:rPr kumimoji="1" lang="ja-JP" altLang="en-US" dirty="0">
                <a:latin typeface="Arial Narrow" panose="020B0606020202030204" pitchFamily="34" charset="0"/>
              </a:rPr>
              <a:t>日現在</a:t>
            </a:r>
          </a:p>
        </p:txBody>
      </p:sp>
      <p:sp>
        <p:nvSpPr>
          <p:cNvPr id="2" name="コンテンツ プレースホルダー 1"/>
          <p:cNvSpPr>
            <a:spLocks noGrp="1"/>
          </p:cNvSpPr>
          <p:nvPr>
            <p:ph idx="1"/>
          </p:nvPr>
        </p:nvSpPr>
        <p:spPr/>
        <p:txBody>
          <a:bodyPr/>
          <a:lstStyle/>
          <a:p>
            <a:r>
              <a:rPr kumimoji="1" lang="ja-JP" altLang="en-US" dirty="0"/>
              <a:t>ゾーン数　　　　　　　　　　　３４</a:t>
            </a:r>
            <a:endParaRPr kumimoji="1" lang="en-US" altLang="ja-JP" dirty="0"/>
          </a:p>
          <a:p>
            <a:r>
              <a:rPr kumimoji="1" lang="ja-JP" altLang="en-US" dirty="0"/>
              <a:t>日本には、　１，２，３ゾーン</a:t>
            </a:r>
            <a:endParaRPr kumimoji="1" lang="en-US" altLang="ja-JP" dirty="0"/>
          </a:p>
          <a:p>
            <a:r>
              <a:rPr kumimoji="1" lang="ja-JP" altLang="en-US" dirty="0"/>
              <a:t>国際ロータリー第</a:t>
            </a:r>
            <a:r>
              <a:rPr kumimoji="1" lang="en-US" altLang="ja-JP" dirty="0"/>
              <a:t>2760</a:t>
            </a:r>
            <a:r>
              <a:rPr kumimoji="1" lang="ja-JP" altLang="en-US" dirty="0"/>
              <a:t>地区　　は　第２ゾーン</a:t>
            </a:r>
            <a:endParaRPr kumimoji="1" lang="en-US" altLang="ja-JP" dirty="0"/>
          </a:p>
          <a:p>
            <a:r>
              <a:rPr kumimoji="1" lang="ja-JP" altLang="en-US" dirty="0"/>
              <a:t>日本のロータリアン数　　　　</a:t>
            </a:r>
            <a:r>
              <a:rPr kumimoji="1" lang="en-US" altLang="ja-JP" dirty="0"/>
              <a:t>89,968</a:t>
            </a:r>
            <a:r>
              <a:rPr kumimoji="1" lang="ja-JP" altLang="en-US" dirty="0"/>
              <a:t>人</a:t>
            </a:r>
            <a:endParaRPr kumimoji="1" lang="en-US" altLang="ja-JP" dirty="0"/>
          </a:p>
          <a:p>
            <a:r>
              <a:rPr kumimoji="1" lang="en-US" altLang="ja-JP" dirty="0"/>
              <a:t>2760</a:t>
            </a:r>
            <a:r>
              <a:rPr kumimoji="1" lang="ja-JP" altLang="en-US" dirty="0"/>
              <a:t>地区　の人数　　　　　　　</a:t>
            </a:r>
            <a:r>
              <a:rPr kumimoji="1" lang="en-US" altLang="ja-JP" dirty="0"/>
              <a:t>4</a:t>
            </a:r>
            <a:r>
              <a:rPr kumimoji="1" lang="ja-JP" altLang="en-US" dirty="0" err="1"/>
              <a:t>、</a:t>
            </a:r>
            <a:r>
              <a:rPr kumimoji="1" lang="en-US" altLang="ja-JP" dirty="0"/>
              <a:t>861</a:t>
            </a:r>
            <a:r>
              <a:rPr kumimoji="1" lang="ja-JP" altLang="en-US" dirty="0"/>
              <a:t>人（第</a:t>
            </a:r>
            <a:r>
              <a:rPr kumimoji="1" lang="en-US" altLang="ja-JP" dirty="0"/>
              <a:t>2</a:t>
            </a:r>
            <a:r>
              <a:rPr kumimoji="1" lang="ja-JP" altLang="en-US" dirty="0"/>
              <a:t>位）</a:t>
            </a:r>
            <a:endParaRPr kumimoji="1" lang="en-US" altLang="ja-JP" dirty="0"/>
          </a:p>
          <a:p>
            <a:r>
              <a:rPr kumimoji="1" lang="ja-JP" altLang="en-US" dirty="0"/>
              <a:t>国際ロータリーの理事数　　　</a:t>
            </a:r>
            <a:r>
              <a:rPr kumimoji="1" lang="en-US" altLang="ja-JP" dirty="0"/>
              <a:t>17</a:t>
            </a:r>
            <a:r>
              <a:rPr kumimoji="1" lang="ja-JP" altLang="en-US" dirty="0"/>
              <a:t>人　</a:t>
            </a:r>
            <a:r>
              <a:rPr kumimoji="1" lang="en-US" altLang="ja-JP" dirty="0"/>
              <a:t>2</a:t>
            </a:r>
            <a:r>
              <a:rPr kumimoji="1" lang="ja-JP" altLang="en-US" dirty="0"/>
              <a:t>年任期</a:t>
            </a:r>
            <a:endParaRPr kumimoji="1" lang="en-US" altLang="ja-JP" dirty="0"/>
          </a:p>
          <a:p>
            <a:r>
              <a:rPr kumimoji="1" lang="ja-JP" altLang="en-US" dirty="0"/>
              <a:t>斎藤直美　理事　（豊田</a:t>
            </a:r>
            <a:r>
              <a:rPr kumimoji="1" lang="en-US" altLang="ja-JP" dirty="0"/>
              <a:t>RC)</a:t>
            </a:r>
            <a:r>
              <a:rPr kumimoji="1" lang="ja-JP" altLang="en-US" dirty="0"/>
              <a:t>はこの地区初めての理事</a:t>
            </a:r>
            <a:endParaRPr kumimoji="1" lang="en-US" altLang="ja-JP" dirty="0"/>
          </a:p>
          <a:p>
            <a:pPr marL="0" indent="0">
              <a:buNone/>
            </a:pPr>
            <a:r>
              <a:rPr kumimoji="1" lang="ja-JP" altLang="en-US" dirty="0"/>
              <a:t>　　　　　　　　　　　　　　　　</a:t>
            </a:r>
            <a:endParaRPr kumimoji="1" lang="en-US" altLang="ja-JP" dirty="0"/>
          </a:p>
          <a:p>
            <a:endParaRPr kumimoji="1" lang="ja-JP" altLang="en-US" dirty="0"/>
          </a:p>
        </p:txBody>
      </p:sp>
    </p:spTree>
    <p:extLst>
      <p:ext uri="{BB962C8B-B14F-4D97-AF65-F5344CB8AC3E}">
        <p14:creationId xmlns:p14="http://schemas.microsoft.com/office/powerpoint/2010/main" val="30404139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人道的奉仕活動の</a:t>
            </a:r>
            <a:r>
              <a:rPr kumimoji="1" lang="en-US" altLang="ja-JP" dirty="0">
                <a:latin typeface="Arial Narrow" panose="020B0606020202030204" pitchFamily="34" charset="0"/>
              </a:rPr>
              <a:t>6</a:t>
            </a:r>
            <a:r>
              <a:rPr kumimoji="1" lang="ja-JP" altLang="en-US" dirty="0" err="1">
                <a:latin typeface="Arial Narrow" panose="020B0606020202030204" pitchFamily="34" charset="0"/>
              </a:rPr>
              <a:t>つの</a:t>
            </a:r>
            <a:r>
              <a:rPr kumimoji="1" lang="ja-JP" altLang="en-US" dirty="0">
                <a:latin typeface="Arial Narrow" panose="020B0606020202030204" pitchFamily="34" charset="0"/>
              </a:rPr>
              <a:t>重点分野と月間</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平和と紛争予防／紛争解決　　    </a:t>
            </a:r>
            <a:r>
              <a:rPr lang="en-US" altLang="ja-JP" dirty="0"/>
              <a:t>(</a:t>
            </a:r>
            <a:r>
              <a:rPr lang="ja-JP" altLang="en-US" dirty="0"/>
              <a:t>　</a:t>
            </a:r>
            <a:r>
              <a:rPr lang="en-US" altLang="ja-JP" dirty="0"/>
              <a:t>2</a:t>
            </a:r>
            <a:r>
              <a:rPr lang="ja-JP" altLang="en-US" dirty="0"/>
              <a:t>月）</a:t>
            </a:r>
          </a:p>
          <a:p>
            <a:r>
              <a:rPr lang="ja-JP" altLang="en-US" dirty="0"/>
              <a:t>疾病予防と治療　　　　　　　　　　　（</a:t>
            </a:r>
            <a:r>
              <a:rPr lang="en-US" altLang="ja-JP" dirty="0"/>
              <a:t>12</a:t>
            </a:r>
            <a:r>
              <a:rPr lang="ja-JP" altLang="en-US" dirty="0"/>
              <a:t>月）</a:t>
            </a:r>
          </a:p>
          <a:p>
            <a:r>
              <a:rPr lang="ja-JP" altLang="en-US" dirty="0"/>
              <a:t>水と衛生　　　　　　　　　　　　　　　   （</a:t>
            </a:r>
            <a:r>
              <a:rPr lang="en-US" altLang="ja-JP" dirty="0"/>
              <a:t>3</a:t>
            </a:r>
            <a:r>
              <a:rPr lang="ja-JP" altLang="en-US" dirty="0"/>
              <a:t>月）</a:t>
            </a:r>
          </a:p>
          <a:p>
            <a:r>
              <a:rPr lang="ja-JP" altLang="en-US" dirty="0"/>
              <a:t>母子の健康　　　　　　　　　　　　　　 （</a:t>
            </a:r>
            <a:r>
              <a:rPr lang="en-US" altLang="ja-JP" dirty="0"/>
              <a:t>4</a:t>
            </a:r>
            <a:r>
              <a:rPr lang="ja-JP" altLang="en-US" dirty="0"/>
              <a:t>月）</a:t>
            </a:r>
          </a:p>
          <a:p>
            <a:r>
              <a:rPr lang="ja-JP" altLang="en-US" dirty="0"/>
              <a:t>基本的教育と識字率向上　　　　　  （</a:t>
            </a:r>
            <a:r>
              <a:rPr lang="en-US" altLang="ja-JP" dirty="0"/>
              <a:t>9</a:t>
            </a:r>
            <a:r>
              <a:rPr lang="ja-JP" altLang="en-US" dirty="0"/>
              <a:t>月）</a:t>
            </a:r>
          </a:p>
          <a:p>
            <a:r>
              <a:rPr lang="ja-JP" altLang="en-US" dirty="0"/>
              <a:t>経済と地域社会の発展　　　　　　  （</a:t>
            </a:r>
            <a:r>
              <a:rPr lang="en-US" altLang="ja-JP" dirty="0"/>
              <a:t>10</a:t>
            </a:r>
            <a:r>
              <a:rPr lang="ja-JP" altLang="en-US" dirty="0"/>
              <a:t>月）</a:t>
            </a: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162885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a:t>名古屋宮の杜</a:t>
            </a:r>
            <a:r>
              <a:rPr lang="en-US" altLang="ja-JP" sz="2400"/>
              <a:t>RC</a:t>
            </a:r>
            <a:r>
              <a:rPr lang="ja-JP" altLang="en-US" sz="2400" dirty="0"/>
              <a:t>　の皆さま、</a:t>
            </a:r>
            <a:r>
              <a:rPr lang="en-US" altLang="ja-JP" sz="2400" dirty="0"/>
              <a:t/>
            </a:r>
            <a:br>
              <a:rPr lang="en-US" altLang="ja-JP" sz="2400" dirty="0"/>
            </a:br>
            <a:r>
              <a:rPr lang="ja-JP" altLang="en-US" sz="2400" dirty="0"/>
              <a:t>笑顔で楽しく、価値ある人道的奉仕活動を一緒にしましょう</a:t>
            </a:r>
            <a:r>
              <a:rPr lang="en-US" altLang="ja-JP" sz="2400" dirty="0"/>
              <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2918826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70018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23531</TotalTime>
  <Words>435</Words>
  <Application>Microsoft Office PowerPoint</Application>
  <PresentationFormat>画面に合わせる (4:3)</PresentationFormat>
  <Paragraphs>361</Paragraphs>
  <Slides>58</Slides>
  <Notes>10</Notes>
  <HiddenSlides>0</HiddenSlides>
  <MMClips>0</MMClips>
  <ScaleCrop>false</ScaleCrop>
  <HeadingPairs>
    <vt:vector size="4" baseType="variant">
      <vt:variant>
        <vt:lpstr>テーマ</vt:lpstr>
      </vt:variant>
      <vt:variant>
        <vt:i4>5</vt:i4>
      </vt:variant>
      <vt:variant>
        <vt:lpstr>スライド タイトル</vt:lpstr>
      </vt:variant>
      <vt:variant>
        <vt:i4>58</vt:i4>
      </vt:variant>
    </vt:vector>
  </HeadingPairs>
  <TitlesOfParts>
    <vt:vector size="63" baseType="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国際ロータリー　統計　2016年11月30日現在</vt:lpstr>
      <vt:lpstr>国際ロータリー　統計　2016年11月30日現在</vt:lpstr>
      <vt:lpstr>ジョン・ジャーム会長</vt:lpstr>
      <vt:lpstr>RI会長　テーマ</vt:lpstr>
      <vt:lpstr>RI会長　テーマ</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人道的奉仕活動の6つの重点分野と月間</vt:lpstr>
      <vt:lpstr>戦略計画（第２７６０地区）2016-17 </vt:lpstr>
      <vt:lpstr>戦略計画（第２７６０地区）2016-17 </vt:lpstr>
      <vt:lpstr>クラブの活性化は</vt:lpstr>
      <vt:lpstr>地区　ホーム　ページ</vt:lpstr>
      <vt:lpstr>FACE BOOK  https://www.facebook.com/RID2760governor/</vt:lpstr>
      <vt:lpstr>名古屋宮の杜RC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HONDA User-ID</cp:lastModifiedBy>
  <cp:revision>881</cp:revision>
  <cp:lastPrinted>2013-04-11T19:55:04Z</cp:lastPrinted>
  <dcterms:created xsi:type="dcterms:W3CDTF">2010-04-16T20:11:30Z</dcterms:created>
  <dcterms:modified xsi:type="dcterms:W3CDTF">2017-06-01T02:54:00Z</dcterms:modified>
</cp:coreProperties>
</file>