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52"/>
  </p:notesMasterIdLst>
  <p:handoutMasterIdLst>
    <p:handoutMasterId r:id="rId53"/>
  </p:handoutMasterIdLst>
  <p:sldIdLst>
    <p:sldId id="491" r:id="rId6"/>
    <p:sldId id="361" r:id="rId7"/>
    <p:sldId id="402" r:id="rId8"/>
    <p:sldId id="405" r:id="rId9"/>
    <p:sldId id="448" r:id="rId10"/>
    <p:sldId id="411" r:id="rId11"/>
    <p:sldId id="519" r:id="rId12"/>
    <p:sldId id="520" r:id="rId13"/>
    <p:sldId id="495" r:id="rId14"/>
    <p:sldId id="505" r:id="rId15"/>
    <p:sldId id="506" r:id="rId16"/>
    <p:sldId id="439" r:id="rId17"/>
    <p:sldId id="449" r:id="rId18"/>
    <p:sldId id="450" r:id="rId19"/>
    <p:sldId id="451" r:id="rId20"/>
    <p:sldId id="452" r:id="rId21"/>
    <p:sldId id="362" r:id="rId22"/>
    <p:sldId id="457" r:id="rId23"/>
    <p:sldId id="509" r:id="rId24"/>
    <p:sldId id="499" r:id="rId25"/>
    <p:sldId id="508" r:id="rId26"/>
    <p:sldId id="500" r:id="rId27"/>
    <p:sldId id="510" r:id="rId28"/>
    <p:sldId id="511" r:id="rId29"/>
    <p:sldId id="513" r:id="rId30"/>
    <p:sldId id="461" r:id="rId31"/>
    <p:sldId id="521" r:id="rId32"/>
    <p:sldId id="522" r:id="rId33"/>
    <p:sldId id="523" r:id="rId34"/>
    <p:sldId id="420" r:id="rId35"/>
    <p:sldId id="465" r:id="rId36"/>
    <p:sldId id="376" r:id="rId37"/>
    <p:sldId id="507" r:id="rId38"/>
    <p:sldId id="501" r:id="rId39"/>
    <p:sldId id="502" r:id="rId40"/>
    <p:sldId id="514" r:id="rId41"/>
    <p:sldId id="516" r:id="rId42"/>
    <p:sldId id="515" r:id="rId43"/>
    <p:sldId id="421" r:id="rId44"/>
    <p:sldId id="404" r:id="rId45"/>
    <p:sldId id="517" r:id="rId46"/>
    <p:sldId id="518" r:id="rId47"/>
    <p:sldId id="503" r:id="rId48"/>
    <p:sldId id="504" r:id="rId49"/>
    <p:sldId id="389" r:id="rId50"/>
    <p:sldId id="492" r:id="rId5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101" d="100"/>
          <a:sy n="101" d="100"/>
        </p:scale>
        <p:origin x="63" y="123"/>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A9A2861-7D65-4F8B-8FE4-A368380A4BC2}" type="presOf" srcId="{39F6C3B4-20D3-4AAE-AC53-BD5197D75096}" destId="{B7C1FDE4-8D44-4E25-8921-0F32516A8A75}" srcOrd="1" destOrd="0" presId="urn:microsoft.com/office/officeart/2005/8/layout/cycle7"/>
    <dgm:cxn modelId="{0CD49D0F-0F8B-438E-A5F2-5E099828A1D3}" type="presOf" srcId="{F358B536-F09F-4270-BD85-8FAEF3120077}" destId="{842A8A55-1A3E-4260-B6C5-9A52D9463AF5}" srcOrd="1" destOrd="0" presId="urn:microsoft.com/office/officeart/2005/8/layout/cycle7"/>
    <dgm:cxn modelId="{B437B5FB-2612-4F74-9E3C-E1B442CC36F5}" srcId="{E6ED14C9-2A31-41C1-ADF1-54766F87AEC0}" destId="{71642081-D9BA-4862-BCB9-F1EF20B32678}" srcOrd="0" destOrd="0" parTransId="{E7CE736B-AEE9-4904-8DD2-28DB52103A8A}" sibTransId="{E0A98542-2EAE-413C-8310-046B291D9FA6}"/>
    <dgm:cxn modelId="{D8E20556-ED15-43F1-ABB1-3432E65C6774}" type="presOf" srcId="{F358B536-F09F-4270-BD85-8FAEF3120077}" destId="{80696EE4-98FD-41B6-9F0F-D2E26ACCB4EB}"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2AD7B7EB-0C95-481B-8FF0-9B2C62E3E693}" type="presOf" srcId="{39F6C3B4-20D3-4AAE-AC53-BD5197D75096}" destId="{A5A6CA42-FC22-47D0-BC6A-66D8552B5C7F}" srcOrd="0" destOrd="0" presId="urn:microsoft.com/office/officeart/2005/8/layout/cycle7"/>
    <dgm:cxn modelId="{B05C348D-AAB0-4763-91EB-77AEADF10B29}" type="presOf" srcId="{71642081-D9BA-4862-BCB9-F1EF20B32678}" destId="{94F3CB96-1C5B-4AD0-A1C6-D168D1D36DC0}"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DC020936-F495-456C-8CFE-C9749D42D750}" type="presOf" srcId="{E0A98542-2EAE-413C-8310-046B291D9FA6}" destId="{D53E10BC-2A2B-4D15-BC80-1A915CCF1F88}" srcOrd="1" destOrd="0" presId="urn:microsoft.com/office/officeart/2005/8/layout/cycle7"/>
    <dgm:cxn modelId="{FC0AA3C6-5FCF-46F9-B959-ADC0DCD47F27}" type="presOf" srcId="{E0A98542-2EAE-413C-8310-046B291D9FA6}" destId="{B903E3F2-CF0F-4CCD-94F4-1DF4CDC47037}"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kumimoji="1" lang="ja-JP" altLang="en-US" sz="55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kumimoji="1" lang="ja-JP" altLang="en-US" sz="55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kumimoji="1" lang="ja-JP" altLang="en-US" sz="55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kumimoji="1" lang="ja-JP" altLang="en-US" sz="55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kumimoji="1" lang="ja-JP" altLang="en-US" sz="55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kumimoji="1" lang="ja-JP" altLang="en-US" sz="55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6</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7</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9</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17</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pPr>
            <a:r>
              <a:rPr kumimoji="1" lang="ja-JP" altLang="en-US">
                <a:latin typeface="Georgia" panose="02040502050405020303" pitchFamily="18" charset="0"/>
              </a:rPr>
              <a:t>強味、価値、＝　ブランド　の認識</a:t>
            </a:r>
            <a:endParaRPr kumimoji="1" lang="en-US" altLang="ja-JP">
              <a:latin typeface="Georgia" panose="02040502050405020303" pitchFamily="18" charset="0"/>
            </a:endParaRPr>
          </a:p>
          <a:p>
            <a:pPr marL="514350" indent="-514350">
              <a:buFont typeface="Calibri" panose="020F0502020204030204" pitchFamily="34" charset="0"/>
              <a:buAutoNum type="arabicPeriod"/>
            </a:pPr>
            <a:endParaRPr kumimoji="1" lang="en-US" altLang="ja-JP">
              <a:latin typeface="Georgia" panose="02040502050405020303" pitchFamily="18" charset="0"/>
            </a:endParaRPr>
          </a:p>
          <a:p>
            <a:pPr marL="514350" indent="-514350">
              <a:buFont typeface="Calibri" panose="020F0502020204030204" pitchFamily="34" charset="0"/>
              <a:buAutoNum type="arabicPeriod"/>
            </a:pPr>
            <a:r>
              <a:rPr kumimoji="1" lang="ja-JP" altLang="en-US">
                <a:latin typeface="Georgia" panose="02040502050405020303" pitchFamily="18" charset="0"/>
              </a:rPr>
              <a:t>ブランドの共有</a:t>
            </a:r>
            <a:endParaRPr kumimoji="1" lang="en-US" altLang="ja-JP">
              <a:latin typeface="Georgia" panose="02040502050405020303" pitchFamily="18" charset="0"/>
            </a:endParaRPr>
          </a:p>
          <a:p>
            <a:pPr marL="514350" indent="-514350">
              <a:buFont typeface="Calibri" panose="020F0502020204030204" pitchFamily="34" charset="0"/>
              <a:buAutoNum type="arabicPeriod"/>
            </a:pPr>
            <a:endParaRPr kumimoji="1" lang="en-US" altLang="ja-JP">
              <a:latin typeface="Georgia" panose="02040502050405020303" pitchFamily="18" charset="0"/>
            </a:endParaRPr>
          </a:p>
          <a:p>
            <a:pPr marL="514350" indent="-514350">
              <a:buFont typeface="Calibri" panose="020F0502020204030204" pitchFamily="34" charset="0"/>
              <a:buAutoNum type="arabicPeriod"/>
            </a:pPr>
            <a:r>
              <a:rPr kumimoji="1" lang="ja-JP" altLang="en-US">
                <a:latin typeface="Georgia" panose="02040502050405020303" pitchFamily="18" charset="0"/>
              </a:rPr>
              <a:t>ブランドを使った、商品、サービスの開発</a:t>
            </a:r>
            <a:endParaRPr kumimoji="1" lang="en-US" altLang="ja-JP">
              <a:latin typeface="Georgia" panose="02040502050405020303" pitchFamily="18" charset="0"/>
            </a:endParaRPr>
          </a:p>
          <a:p>
            <a:pPr marL="514350" indent="-514350">
              <a:buFont typeface="Calibri" panose="020F0502020204030204" pitchFamily="34" charset="0"/>
              <a:buAutoNum type="arabicPeriod"/>
            </a:pPr>
            <a:endParaRPr kumimoji="1" lang="en-US" altLang="ja-JP">
              <a:latin typeface="Georgia" panose="02040502050405020303" pitchFamily="18" charset="0"/>
            </a:endParaRPr>
          </a:p>
          <a:p>
            <a:pPr marL="514350" indent="-514350">
              <a:buFont typeface="Calibri" panose="020F0502020204030204" pitchFamily="34" charset="0"/>
              <a:buAutoNum type="arabicPeriod"/>
            </a:pPr>
            <a:r>
              <a:rPr kumimoji="1" lang="ja-JP" altLang="en-US">
                <a:latin typeface="Georgia" panose="02040502050405020303" pitchFamily="18" charset="0"/>
              </a:rPr>
              <a:t>ブランドマーケティング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a:t>
            </a:r>
            <a:endParaRPr kumimoji="1" lang="en-US" altLang="ja-JP" dirty="0">
              <a:latin typeface="Georgia" panose="02040502050405020303" pitchFamily="18" charset="0"/>
            </a:endParaRPr>
          </a:p>
          <a:p>
            <a:pPr lvl="2">
              <a:defRPr/>
            </a:pPr>
            <a:endParaRPr kumimoji="1" lang="ja-JP" altLang="en-US" dirty="0">
              <a:latin typeface="Georgia" panose="02040502050405020303" pitchFamily="18" charset="0"/>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a:latin typeface="Arial Narrow" panose="020B0606020202030204" pitchFamily="34" charset="0"/>
              </a:rPr>
              <a:t>ロータリアンの奉仕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Service</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a:latin typeface="Georgia" panose="02040502050405020303" pitchFamily="18" charset="0"/>
              </a:rPr>
              <a:t>奉仕とは定義するものでなく、笑顔でない人を笑顔にする言動、行動</a:t>
            </a:r>
            <a:endParaRPr kumimoji="1" lang="en-US" altLang="ja-JP">
              <a:latin typeface="Georgia" panose="02040502050405020303" pitchFamily="18" charset="0"/>
            </a:endParaRPr>
          </a:p>
          <a:p>
            <a:r>
              <a:rPr kumimoji="1" lang="ja-JP" altLang="en-US">
                <a:latin typeface="Georgia" panose="02040502050405020303" pitchFamily="18" charset="0"/>
              </a:rPr>
              <a:t>人を笑顔にするには、ロータリアンは、</a:t>
            </a:r>
            <a:endParaRPr kumimoji="1" lang="en-US" altLang="ja-JP">
              <a:latin typeface="Georgia" panose="02040502050405020303" pitchFamily="18" charset="0"/>
            </a:endParaRPr>
          </a:p>
          <a:p>
            <a:pPr lvl="1"/>
            <a:r>
              <a:rPr kumimoji="1" lang="en-US" altLang="ja-JP">
                <a:latin typeface="Georgia" panose="02040502050405020303" pitchFamily="18" charset="0"/>
              </a:rPr>
              <a:t>Integrity(</a:t>
            </a:r>
            <a:r>
              <a:rPr kumimoji="1" lang="ja-JP" altLang="en-US">
                <a:latin typeface="Georgia" panose="02040502050405020303" pitchFamily="18" charset="0"/>
              </a:rPr>
              <a:t>高潔性）を持ち</a:t>
            </a:r>
            <a:endParaRPr kumimoji="1" lang="en-US" altLang="ja-JP">
              <a:latin typeface="Georgia" panose="02040502050405020303" pitchFamily="18" charset="0"/>
            </a:endParaRPr>
          </a:p>
          <a:p>
            <a:pPr lvl="1"/>
            <a:r>
              <a:rPr kumimoji="1" lang="en-US" altLang="ja-JP">
                <a:latin typeface="Georgia" panose="02040502050405020303" pitchFamily="18" charset="0"/>
              </a:rPr>
              <a:t>Diversity(</a:t>
            </a:r>
            <a:r>
              <a:rPr kumimoji="1" lang="ja-JP" altLang="en-US">
                <a:latin typeface="Georgia" panose="02040502050405020303" pitchFamily="18" charset="0"/>
              </a:rPr>
              <a:t>多様性）を受けいけられる寛容さを持ち</a:t>
            </a:r>
            <a:endParaRPr kumimoji="1" lang="en-US" altLang="ja-JP">
              <a:latin typeface="Georgia" panose="02040502050405020303" pitchFamily="18" charset="0"/>
            </a:endParaRPr>
          </a:p>
          <a:p>
            <a:pPr lvl="1"/>
            <a:r>
              <a:rPr kumimoji="1" lang="en-US" altLang="ja-JP">
                <a:latin typeface="Georgia" panose="02040502050405020303" pitchFamily="18" charset="0"/>
              </a:rPr>
              <a:t>Leadership</a:t>
            </a:r>
            <a:r>
              <a:rPr kumimoji="1" lang="ja-JP" altLang="en-US">
                <a:latin typeface="Georgia" panose="02040502050405020303" pitchFamily="18" charset="0"/>
              </a:rPr>
              <a:t>　（問題を分析し、企画しアクションを起こす）</a:t>
            </a:r>
          </a:p>
          <a:p>
            <a:r>
              <a:rPr kumimoji="1" lang="ja-JP" altLang="en-US">
                <a:latin typeface="Georgia" panose="02040502050405020303" pitchFamily="18" charset="0"/>
              </a:rPr>
              <a:t>そのためには、我々が笑顔でなくてはいけないそれが　</a:t>
            </a:r>
            <a:r>
              <a:rPr kumimoji="1" lang="en-US" altLang="ja-JP">
                <a:latin typeface="Georgia" panose="02040502050405020303" pitchFamily="18" charset="0"/>
              </a:rPr>
              <a:t>Fellowship</a:t>
            </a:r>
            <a:r>
              <a:rPr kumimoji="1" lang="ja-JP" altLang="en-US">
                <a:latin typeface="Georgia" panose="02040502050405020303" pitchFamily="18" charset="0"/>
              </a:rPr>
              <a:t>　親睦。</a:t>
            </a:r>
            <a:endParaRPr kumimoji="1" lang="en-US" altLang="ja-JP">
              <a:latin typeface="Georgia" panose="02040502050405020303"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381000" y="35814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田原パシフィック</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田原</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渥美</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年９月５日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受けた人がその言行に　感謝して、笑顔なるコト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　　　</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人が人に　価値を　与える　言動・行動</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受けた人がその言行に　感謝して、笑顔なるコト</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endParaRPr kumimoji="1" lang="ja-JP" altLang="en-US" dirty="0">
              <a:latin typeface="Georgia" panose="02040502050405020303" pitchFamily="18" charset="0"/>
            </a:endParaRP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会費と　寄付による資金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r>
              <a:rPr kumimoji="1" lang="ja-JP" altLang="en-US" dirty="0">
                <a:latin typeface="Georgia" panose="02040502050405020303" pitchFamily="18" charset="0"/>
              </a:rPr>
              <a:t>田原パシフィック　 １人　　　 　４８人　　　 </a:t>
            </a:r>
            <a:r>
              <a:rPr kumimoji="1" lang="en-US" altLang="ja-JP" dirty="0">
                <a:latin typeface="Georgia" panose="02040502050405020303" pitchFamily="18" charset="0"/>
              </a:rPr>
              <a:t>2.1</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田原　　　　　</a:t>
            </a:r>
            <a:r>
              <a:rPr kumimoji="1" lang="en-US" altLang="ja-JP" dirty="0">
                <a:latin typeface="Georgia" panose="02040502050405020303" pitchFamily="18" charset="0"/>
              </a:rPr>
              <a:t>	 </a:t>
            </a:r>
            <a:r>
              <a:rPr kumimoji="1" lang="ja-JP" altLang="en-US" dirty="0">
                <a:latin typeface="Georgia" panose="02040502050405020303" pitchFamily="18" charset="0"/>
              </a:rPr>
              <a:t>　　９人　　　　 ４３人　　　</a:t>
            </a:r>
            <a:r>
              <a:rPr kumimoji="1" lang="en-US" altLang="ja-JP" dirty="0">
                <a:latin typeface="Georgia" panose="02040502050405020303" pitchFamily="18" charset="0"/>
              </a:rPr>
              <a:t>20.9</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渥美　　　　　　　　　０人　　　　 ３６人　　　　</a:t>
            </a:r>
            <a:r>
              <a:rPr kumimoji="1" lang="en-US" altLang="ja-JP" dirty="0">
                <a:latin typeface="Georgia" panose="02040502050405020303" pitchFamily="18" charset="0"/>
              </a:rPr>
              <a:t>0</a:t>
            </a:r>
            <a:r>
              <a:rPr kumimoji="1" lang="ja-JP" altLang="en-US" dirty="0">
                <a:latin typeface="Georgia" panose="02040502050405020303"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１．各クラブの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２．</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951506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３．ソーシャルメディアを利用して、ロータリーのブランドや人道的奉仕活動を地域の人びとに伝える担当・責任者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511059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ソーシャルメディアを利用して、ロータリーのブランドや人道的奉仕活動を地域の人びとに伝える担当・責任者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3779501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ソーシャルメディア</a:t>
            </a:r>
          </a:p>
        </p:txBody>
      </p:sp>
      <p:sp>
        <p:nvSpPr>
          <p:cNvPr id="92163"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kumimoji="1" lang="ja-JP" altLang="en-US" dirty="0">
                <a:solidFill>
                  <a:srgbClr val="FF0000"/>
                </a:solidFill>
                <a:latin typeface="Georgia" panose="02040502050405020303" pitchFamily="18" charset="0"/>
              </a:rPr>
              <a:t>公共イメージ向上</a:t>
            </a:r>
            <a:r>
              <a:rPr kumimoji="1" lang="ja-JP" altLang="en-US" dirty="0">
                <a:latin typeface="Georgia" panose="02040502050405020303" pitchFamily="18" charset="0"/>
              </a:rPr>
              <a:t>のため</a:t>
            </a:r>
            <a:endParaRPr kumimoji="1" lang="en-US" altLang="ja-JP" dirty="0">
              <a:latin typeface="Georgia" panose="02040502050405020303" pitchFamily="18" charset="0"/>
            </a:endParaRPr>
          </a:p>
          <a:p>
            <a:pPr lvl="1">
              <a:defRPr/>
            </a:pPr>
            <a:r>
              <a:rPr kumimoji="1" lang="ja-JP" altLang="en-US" sz="2800" dirty="0">
                <a:latin typeface="Georgia" panose="02040502050405020303" pitchFamily="18" charset="0"/>
              </a:rPr>
              <a:t>ソーシャルメディア</a:t>
            </a:r>
            <a:r>
              <a:rPr kumimoji="1" lang="en-US" altLang="ja-JP" sz="2800" dirty="0">
                <a:latin typeface="Georgia" panose="02040502050405020303" pitchFamily="18" charset="0"/>
              </a:rPr>
              <a:t>Face</a:t>
            </a:r>
            <a:r>
              <a:rPr kumimoji="1" lang="ja-JP" altLang="en-US" sz="2800" dirty="0">
                <a:latin typeface="Georgia" panose="02040502050405020303" pitchFamily="18" charset="0"/>
              </a:rPr>
              <a:t>　</a:t>
            </a:r>
            <a:r>
              <a:rPr kumimoji="1" lang="en-US" altLang="ja-JP" sz="2800" dirty="0">
                <a:latin typeface="Georgia" panose="02040502050405020303" pitchFamily="18" charset="0"/>
              </a:rPr>
              <a:t>Book</a:t>
            </a:r>
            <a:r>
              <a:rPr kumimoji="1" lang="ja-JP" altLang="en-US" sz="2800" dirty="0">
                <a:latin typeface="Georgia" panose="02040502050405020303" pitchFamily="18" charset="0"/>
              </a:rPr>
              <a:t>等を立ち上げ、奉仕活動や人の笑顔をロータリアンで共有し、地域の人びとにロータリーのブランドを知ってもらう。</a:t>
            </a:r>
            <a:endParaRPr kumimoji="1" lang="en-US" altLang="ja-JP" sz="2800" dirty="0">
              <a:latin typeface="Georgia" panose="02040502050405020303" pitchFamily="18" charset="0"/>
            </a:endParaRPr>
          </a:p>
          <a:p>
            <a:pPr lvl="1">
              <a:defRPr/>
            </a:pPr>
            <a:r>
              <a:rPr kumimoji="1" lang="ja-JP" altLang="en-US" dirty="0">
                <a:latin typeface="Georgia" panose="02040502050405020303" pitchFamily="18" charset="0"/>
              </a:rPr>
              <a:t>地域の困った人びとがロータリーが地域の困ったことを一緒に汗を流しながら、解決し、地域を良くするコトをしている組織だと知ってもらう。</a:t>
            </a:r>
            <a:endParaRPr kumimoji="1" lang="en-US" altLang="ja-JP" dirty="0">
              <a:latin typeface="Georgia" panose="02040502050405020303" pitchFamily="18" charset="0"/>
            </a:endParaRPr>
          </a:p>
          <a:p>
            <a:pPr marL="457200" lvl="1" indent="0">
              <a:buFont typeface="Arial" panose="020B0604020202020204" pitchFamily="34" charset="0"/>
              <a:buNone/>
              <a:defRPr/>
            </a:pPr>
            <a:r>
              <a:rPr kumimoji="1" lang="ja-JP" altLang="en-US" dirty="0">
                <a:latin typeface="Georgia" panose="02040502050405020303" pitchFamily="18" charset="0"/>
              </a:rPr>
              <a:t>　　　　</a:t>
            </a:r>
            <a:r>
              <a:rPr kumimoji="1" lang="ja-JP" altLang="en-US" i="1" u="sng" dirty="0">
                <a:latin typeface="Georgia" panose="02040502050405020303" pitchFamily="18" charset="0"/>
              </a:rPr>
              <a:t>ロータリーは今</a:t>
            </a:r>
            <a:r>
              <a:rPr kumimoji="1" lang="ja-JP" altLang="en-US" i="1" u="sng">
                <a:latin typeface="Georgia" panose="02040502050405020303" pitchFamily="18" charset="0"/>
              </a:rPr>
              <a:t>まで、積極的に公共イメージを向に</a:t>
            </a:r>
            <a:r>
              <a:rPr kumimoji="1" lang="ja-JP" altLang="en-US" i="1" u="sng" dirty="0">
                <a:latin typeface="Georgia" panose="02040502050405020303" pitchFamily="18" charset="0"/>
              </a:rPr>
              <a:t>してこなかった</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奉仕の参加するボランティアの人数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田原パシフィック</a:t>
            </a:r>
            <a:r>
              <a:rPr lang="en-US" altLang="ja-JP" sz="2400" dirty="0"/>
              <a:t>RC,</a:t>
            </a:r>
            <a:r>
              <a:rPr lang="ja-JP" altLang="en-US" sz="2400" dirty="0"/>
              <a:t>田原</a:t>
            </a:r>
            <a:r>
              <a:rPr lang="en-US" altLang="ja-JP" sz="2400" dirty="0"/>
              <a:t>RC,</a:t>
            </a:r>
            <a:r>
              <a:rPr lang="ja-JP" altLang="en-US" sz="2400" dirty="0"/>
              <a:t>渥美</a:t>
            </a:r>
            <a:r>
              <a:rPr lang="en-US" altLang="ja-JP" sz="2400" dirty="0"/>
              <a:t>RC</a:t>
            </a:r>
            <a:r>
              <a:rPr lang="ja-JP" altLang="en-US" sz="2400" dirty="0"/>
              <a:t>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a:latin typeface="Georgia" panose="02040502050405020303" pitchFamily="18" charset="0"/>
            </a:endParaRPr>
          </a:p>
          <a:p>
            <a:pPr marL="0" indent="0" algn="ctr">
              <a:buFont typeface="Arial" panose="020B0604020202020204" pitchFamily="34" charset="0"/>
              <a:buNone/>
            </a:pPr>
            <a:r>
              <a:rPr kumimoji="1" lang="en-US" altLang="ja-JP" sz="3200" b="1">
                <a:latin typeface="Georgia" panose="02040502050405020303" pitchFamily="18" charset="0"/>
              </a:rPr>
              <a:t>Rotary</a:t>
            </a:r>
            <a:r>
              <a:rPr kumimoji="1" lang="ja-JP" altLang="en-US" sz="3200" b="1">
                <a:latin typeface="Georgia" panose="02040502050405020303" pitchFamily="18" charset="0"/>
              </a:rPr>
              <a:t>　</a:t>
            </a:r>
            <a:r>
              <a:rPr kumimoji="1" lang="en-US" altLang="ja-JP" sz="3200" b="1">
                <a:latin typeface="Georgia" panose="02040502050405020303" pitchFamily="18" charset="0"/>
              </a:rPr>
              <a:t>Serving</a:t>
            </a:r>
            <a:r>
              <a:rPr kumimoji="1" lang="ja-JP" altLang="en-US" sz="3200" b="1">
                <a:latin typeface="Georgia" panose="02040502050405020303" pitchFamily="18" charset="0"/>
              </a:rPr>
              <a:t>　</a:t>
            </a:r>
            <a:r>
              <a:rPr kumimoji="1" lang="en-US" altLang="ja-JP" sz="3200" b="1">
                <a:latin typeface="Georgia" panose="02040502050405020303" pitchFamily="18" charset="0"/>
              </a:rPr>
              <a:t>Humanity</a:t>
            </a:r>
          </a:p>
          <a:p>
            <a:pPr marL="0" indent="0" algn="ctr">
              <a:buFont typeface="Arial" panose="020B0604020202020204" pitchFamily="34" charset="0"/>
              <a:buNone/>
            </a:pPr>
            <a:r>
              <a:rPr kumimoji="1" lang="ja-JP" altLang="en-US">
                <a:latin typeface="Georgia" panose="02040502050405020303" pitchFamily="18" charset="0"/>
              </a:rPr>
              <a:t>　　</a:t>
            </a:r>
            <a:r>
              <a:rPr kumimoji="1" lang="ja-JP" altLang="en-US" b="1">
                <a:latin typeface="Georgia" panose="02040502050405020303" pitchFamily="18" charset="0"/>
              </a:rPr>
              <a:t>人類に奉仕するロータリー</a:t>
            </a:r>
            <a:endParaRPr kumimoji="1" lang="en-US" altLang="ja-JP" b="1">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ロータリー財団　</a:t>
            </a:r>
            <a:r>
              <a:rPr kumimoji="1" lang="en-US" altLang="ja-JP">
                <a:latin typeface="Georgia" panose="02040502050405020303" pitchFamily="18" charset="0"/>
              </a:rPr>
              <a:t>100</a:t>
            </a:r>
            <a:r>
              <a:rPr kumimoji="1" lang="ja-JP" altLang="en-US">
                <a:latin typeface="Georgia" panose="02040502050405020303" pitchFamily="18" charset="0"/>
              </a:rPr>
              <a:t>周年を祝いましょう。</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ポリオを撲滅しましょう。</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クラブで１００周年を祝って事業しよう！</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a:t>
            </a:r>
            <a:r>
              <a:rPr kumimoji="1" lang="en-US" altLang="ja-JP">
                <a:latin typeface="Georgia" panose="02040502050405020303" pitchFamily="18" charset="0"/>
              </a:rPr>
              <a:t>	</a:t>
            </a:r>
            <a:r>
              <a:rPr kumimoji="1" lang="ja-JP" altLang="en-US">
                <a:latin typeface="Georgia" panose="02040502050405020303" pitchFamily="18" charset="0"/>
              </a:rPr>
              <a:t>最後はアトランタで行こう！</a:t>
            </a:r>
            <a:endParaRPr kumimoji="1" lang="en-US" altLang="ja-JP">
              <a:latin typeface="Georgia" panose="0204050205040502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ロータリアンは、困っている人がいたら、背を向けず、自分のできることをする、それが奉仕で、その結果人が笑顔になること、仲間のロータリアンとその奉仕の輪を広げること　それが　ロータリー</a:t>
            </a:r>
            <a:endParaRPr kumimoji="1" lang="en-US" altLang="ja-JP">
              <a:latin typeface="Georgia" panose="02040502050405020303" pitchFamily="18" charset="0"/>
            </a:endParaRPr>
          </a:p>
        </p:txBody>
      </p:sp>
    </p:spTree>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23114</TotalTime>
  <Words>382</Words>
  <Application>Microsoft Office PowerPoint</Application>
  <PresentationFormat>画面に合わせる (4:3)</PresentationFormat>
  <Paragraphs>284</Paragraphs>
  <Slides>46</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46</vt:i4>
      </vt:variant>
    </vt:vector>
  </HeadingPairs>
  <TitlesOfParts>
    <vt:vector size="59"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ROTARY　SERVING　HUMANITY</vt:lpstr>
      <vt:lpstr>ROTARY　SERVING　HUMANITY</vt:lpstr>
      <vt:lpstr>ROTARY　SERVING　HUMANITY</vt:lpstr>
      <vt:lpstr>ROTARY　SERVING　HUMANITY</vt:lpstr>
      <vt:lpstr>RID　2760　会員数推移</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vt:lpstr>
      <vt:lpstr>SERVICE　とは</vt:lpstr>
      <vt:lpstr>SERVICE　とは</vt:lpstr>
      <vt:lpstr>SERVICE　とは</vt:lpstr>
      <vt:lpstr>SERVICE　とは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My　Rotarian　（マイ　ロータリアン）</vt:lpstr>
      <vt:lpstr>ソーシャルメディア</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田原パシフィックRC,田原RC,渥美RCの皆さま、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820</cp:revision>
  <cp:lastPrinted>2013-04-11T19:55:04Z</cp:lastPrinted>
  <dcterms:created xsi:type="dcterms:W3CDTF">2010-04-16T20:11:30Z</dcterms:created>
  <dcterms:modified xsi:type="dcterms:W3CDTF">2016-09-06T05:25:28Z</dcterms:modified>
</cp:coreProperties>
</file>