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 id="2147484919" r:id="rId4"/>
    <p:sldMasterId id="2147484931" r:id="rId5"/>
  </p:sldMasterIdLst>
  <p:notesMasterIdLst>
    <p:notesMasterId r:id="rId60"/>
  </p:notesMasterIdLst>
  <p:handoutMasterIdLst>
    <p:handoutMasterId r:id="rId61"/>
  </p:handoutMasterIdLst>
  <p:sldIdLst>
    <p:sldId id="491" r:id="rId6"/>
    <p:sldId id="361" r:id="rId7"/>
    <p:sldId id="402" r:id="rId8"/>
    <p:sldId id="405" r:id="rId9"/>
    <p:sldId id="448" r:id="rId10"/>
    <p:sldId id="528" r:id="rId11"/>
    <p:sldId id="529" r:id="rId12"/>
    <p:sldId id="411" r:id="rId13"/>
    <p:sldId id="535" r:id="rId14"/>
    <p:sldId id="519" r:id="rId15"/>
    <p:sldId id="520" r:id="rId16"/>
    <p:sldId id="495" r:id="rId17"/>
    <p:sldId id="505" r:id="rId18"/>
    <p:sldId id="506" r:id="rId19"/>
    <p:sldId id="530" r:id="rId20"/>
    <p:sldId id="531" r:id="rId21"/>
    <p:sldId id="532" r:id="rId22"/>
    <p:sldId id="439" r:id="rId23"/>
    <p:sldId id="449" r:id="rId24"/>
    <p:sldId id="450" r:id="rId25"/>
    <p:sldId id="451" r:id="rId26"/>
    <p:sldId id="452" r:id="rId27"/>
    <p:sldId id="362" r:id="rId28"/>
    <p:sldId id="457" r:id="rId29"/>
    <p:sldId id="509" r:id="rId30"/>
    <p:sldId id="499" r:id="rId31"/>
    <p:sldId id="508" r:id="rId32"/>
    <p:sldId id="500" r:id="rId33"/>
    <p:sldId id="534" r:id="rId34"/>
    <p:sldId id="510" r:id="rId35"/>
    <p:sldId id="511" r:id="rId36"/>
    <p:sldId id="513" r:id="rId37"/>
    <p:sldId id="461" r:id="rId38"/>
    <p:sldId id="521" r:id="rId39"/>
    <p:sldId id="522" r:id="rId40"/>
    <p:sldId id="523" r:id="rId41"/>
    <p:sldId id="420" r:id="rId42"/>
    <p:sldId id="465" r:id="rId43"/>
    <p:sldId id="524" r:id="rId44"/>
    <p:sldId id="525" r:id="rId45"/>
    <p:sldId id="376" r:id="rId46"/>
    <p:sldId id="507" r:id="rId47"/>
    <p:sldId id="501" r:id="rId48"/>
    <p:sldId id="515" r:id="rId49"/>
    <p:sldId id="526" r:id="rId50"/>
    <p:sldId id="527" r:id="rId51"/>
    <p:sldId id="404" r:id="rId52"/>
    <p:sldId id="517" r:id="rId53"/>
    <p:sldId id="518" r:id="rId54"/>
    <p:sldId id="503" r:id="rId55"/>
    <p:sldId id="504" r:id="rId56"/>
    <p:sldId id="389" r:id="rId57"/>
    <p:sldId id="533" r:id="rId58"/>
    <p:sldId id="492" r:id="rId59"/>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5pPr>
    <a:lvl6pPr marL="2286000" algn="l" defTabSz="914400" rtl="0" eaLnBrk="1" latinLnBrk="0" hangingPunct="1">
      <a:defRPr sz="2400" kern="1200">
        <a:solidFill>
          <a:schemeClr val="tx1"/>
        </a:solidFill>
        <a:latin typeface="Arial" panose="020B0604020202020204" pitchFamily="34" charset="0"/>
        <a:ea typeface="+mn-ea"/>
        <a:cs typeface="ヒラギノ角ゴ Pro W3" charset="0"/>
      </a:defRPr>
    </a:lvl6pPr>
    <a:lvl7pPr marL="2743200" algn="l" defTabSz="914400" rtl="0" eaLnBrk="1" latinLnBrk="0" hangingPunct="1">
      <a:defRPr sz="2400" kern="1200">
        <a:solidFill>
          <a:schemeClr val="tx1"/>
        </a:solidFill>
        <a:latin typeface="Arial" panose="020B0604020202020204" pitchFamily="34" charset="0"/>
        <a:ea typeface="+mn-ea"/>
        <a:cs typeface="ヒラギノ角ゴ Pro W3" charset="0"/>
      </a:defRPr>
    </a:lvl7pPr>
    <a:lvl8pPr marL="3200400" algn="l" defTabSz="914400" rtl="0" eaLnBrk="1" latinLnBrk="0" hangingPunct="1">
      <a:defRPr sz="2400" kern="1200">
        <a:solidFill>
          <a:schemeClr val="tx1"/>
        </a:solidFill>
        <a:latin typeface="Arial" panose="020B0604020202020204" pitchFamily="34" charset="0"/>
        <a:ea typeface="+mn-ea"/>
        <a:cs typeface="ヒラギノ角ゴ Pro W3" charset="0"/>
      </a:defRPr>
    </a:lvl8pPr>
    <a:lvl9pPr marL="3657600" algn="l" defTabSz="914400" rtl="0" eaLnBrk="1" latinLnBrk="0" hangingPunct="1">
      <a:defRPr sz="2400" kern="1200">
        <a:solidFill>
          <a:schemeClr val="tx1"/>
        </a:solidFill>
        <a:latin typeface="Arial" panose="020B0604020202020204" pitchFamily="34" charset="0"/>
        <a:ea typeface="+mn-ea"/>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4E7"/>
    <a:srgbClr val="58585A"/>
    <a:srgbClr val="005DAA"/>
    <a:srgbClr val="FF7600"/>
    <a:srgbClr val="D91B5C"/>
    <a:srgbClr val="872175"/>
    <a:srgbClr val="009999"/>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537" autoAdjust="0"/>
    <p:restoredTop sz="94660"/>
  </p:normalViewPr>
  <p:slideViewPr>
    <p:cSldViewPr>
      <p:cViewPr varScale="1">
        <p:scale>
          <a:sx n="71" d="100"/>
          <a:sy n="71" d="100"/>
        </p:scale>
        <p:origin x="162" y="51"/>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59" d="100"/>
          <a:sy n="159" d="100"/>
        </p:scale>
        <p:origin x="-648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handoutMaster" Target="handoutMasters/handout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000" b="1" dirty="0"/>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0A98542-2EAE-413C-8310-046B291D9FA6}" type="sibTrans" cxnId="{B437B5FB-2612-4F74-9E3C-E1B442CC36F5}">
      <dgm:prSet/>
      <dgm:spPr/>
      <dgm:t>
        <a:bodyPr/>
        <a:lstStyle/>
        <a:p>
          <a:endParaRPr kumimoji="1" lang="ja-JP" altLang="en-US"/>
        </a:p>
      </dgm:t>
    </dgm:pt>
    <dgm:pt modelId="{E7CE736B-AEE9-4904-8DD2-28DB52103A8A}" type="parTrans" cxnId="{B437B5FB-2612-4F74-9E3C-E1B442CC36F5}">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pPr/>
      <dgm:t>
        <a:bodyPr/>
        <a:lstStyle/>
        <a:p>
          <a:r>
            <a:rPr kumimoji="1" lang="ja-JP" altLang="en-US" sz="2400" dirty="0"/>
            <a:t>クラ</a:t>
          </a:r>
          <a:r>
            <a:rPr kumimoji="1" lang="ja-JP" altLang="en-US" sz="2400" b="1" dirty="0"/>
            <a:t>ブの</a:t>
          </a:r>
          <a:r>
            <a:rPr kumimoji="1" lang="ja-JP" altLang="en-US" sz="2400" dirty="0"/>
            <a:t>サポートと奉仕活動強化</a:t>
          </a:r>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kumimoji="1" lang="ja-JP" altLang="en-US" sz="2000" b="1" kern="1200" dirty="0"/>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クラ</a:t>
          </a:r>
          <a:r>
            <a:rPr kumimoji="1" lang="ja-JP" altLang="en-US" sz="2400" b="1" kern="1200" dirty="0"/>
            <a:t>ブの</a:t>
          </a:r>
          <a:r>
            <a:rPr kumimoji="1" lang="ja-JP" altLang="en-US" sz="2400" kern="1200" dirty="0"/>
            <a:t>サポートと奉仕活動強化</a:t>
          </a:r>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ADF773A-D9E6-4A61-94AD-80E43C8CC14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419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3E53D9E-1F9B-4AFB-8298-F412059D087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DC4E3BE7-329D-4921-8909-20D254F821FC}" type="slidenum">
              <a:rPr lang="en-US" altLang="ja-JP" smtClean="0"/>
              <a:pPr>
                <a:spcBef>
                  <a:spcPct val="0"/>
                </a:spcBef>
              </a:pPr>
              <a:t>2</a:t>
            </a:fld>
            <a:endParaRPr lang="en-US" altLang="ja-JP"/>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ゴシック" panose="020B0600070205080204" pitchFamily="50" charset="-128"/>
              <a:cs typeface="ヒラギノ角ゴ Pro W3"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ln/>
        </p:spPr>
      </p:sp>
      <p:sp>
        <p:nvSpPr>
          <p:cNvPr id="481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a:latin typeface="Arial" panose="020B0604020202020204" pitchFamily="34" charset="0"/>
                <a:ea typeface="ＭＳ Ｐゴシック" panose="020B0600070205080204" pitchFamily="50" charset="-128"/>
                <a:cs typeface="ヒラギノ角ゴ Pro W3" charset="0"/>
              </a:rPr>
              <a:t>ロータリ歴</a:t>
            </a:r>
            <a:r>
              <a:rPr kumimoji="1" lang="en-US" altLang="ja-JP">
                <a:latin typeface="Arial" panose="020B0604020202020204" pitchFamily="34" charset="0"/>
                <a:ea typeface="ＭＳ Ｐゴシック" panose="020B0600070205080204" pitchFamily="50" charset="-128"/>
                <a:cs typeface="ヒラギノ角ゴ Pro W3" charset="0"/>
              </a:rPr>
              <a:t>40</a:t>
            </a:r>
            <a:r>
              <a:rPr kumimoji="1" lang="ja-JP" altLang="en-US">
                <a:latin typeface="Arial" panose="020B0604020202020204" pitchFamily="34" charset="0"/>
                <a:ea typeface="ＭＳ Ｐゴシック" panose="020B0600070205080204" pitchFamily="50" charset="-128"/>
                <a:cs typeface="ヒラギノ角ゴ Pro W3" charset="0"/>
              </a:rPr>
              <a:t>年　</a:t>
            </a:r>
            <a:r>
              <a:rPr kumimoji="1" lang="en-US" altLang="ja-JP">
                <a:latin typeface="Arial" panose="020B0604020202020204" pitchFamily="34" charset="0"/>
                <a:ea typeface="ＭＳ Ｐゴシック" panose="020B0600070205080204" pitchFamily="50" charset="-128"/>
                <a:cs typeface="ヒラギノ角ゴ Pro W3" charset="0"/>
              </a:rPr>
              <a:t>Polio</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Plus</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International</a:t>
            </a:r>
            <a:r>
              <a:rPr kumimoji="1" lang="ja-JP" altLang="en-US">
                <a:latin typeface="Arial" panose="020B0604020202020204" pitchFamily="34" charset="0"/>
                <a:ea typeface="ＭＳ Ｐゴシック" panose="020B0600070205080204" pitchFamily="50" charset="-128"/>
                <a:cs typeface="ヒラギノ角ゴ Pro W3" charset="0"/>
              </a:rPr>
              <a:t>　会長</a:t>
            </a:r>
            <a:endParaRPr kumimoji="1" lang="en-US" altLang="ja-JP">
              <a:latin typeface="Arial" panose="020B0604020202020204" pitchFamily="34" charset="0"/>
              <a:ea typeface="ＭＳ Ｐゴシック" panose="020B0600070205080204" pitchFamily="50" charset="-128"/>
              <a:cs typeface="ヒラギノ角ゴ Pro W3" charset="0"/>
            </a:endParaRPr>
          </a:p>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481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C1F37ECE-356C-4176-B5C4-336D82366414}" type="slidenum">
              <a:rPr lang="en-US" altLang="ja-JP" sz="1200" smtClean="0"/>
              <a:pPr/>
              <a:t>3</a:t>
            </a:fld>
            <a:endParaRPr lang="en-US" altLang="ja-JP"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8</a:t>
            </a:fld>
            <a:endParaRPr lang="en-US" altLang="ja-JP"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9</a:t>
            </a:fld>
            <a:endParaRPr lang="en-US" altLang="ja-JP" sz="1200"/>
          </a:p>
        </p:txBody>
      </p:sp>
    </p:spTree>
    <p:extLst>
      <p:ext uri="{BB962C8B-B14F-4D97-AF65-F5344CB8AC3E}">
        <p14:creationId xmlns:p14="http://schemas.microsoft.com/office/powerpoint/2010/main" val="2075143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10</a:t>
            </a:fld>
            <a:endParaRPr lang="en-US" altLang="ja-JP" sz="1200"/>
          </a:p>
        </p:txBody>
      </p:sp>
    </p:spTree>
    <p:extLst>
      <p:ext uri="{BB962C8B-B14F-4D97-AF65-F5344CB8AC3E}">
        <p14:creationId xmlns:p14="http://schemas.microsoft.com/office/powerpoint/2010/main" val="1104888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11</a:t>
            </a:fld>
            <a:endParaRPr lang="en-US" altLang="ja-JP" sz="1200"/>
          </a:p>
        </p:txBody>
      </p:sp>
    </p:spTree>
    <p:extLst>
      <p:ext uri="{BB962C8B-B14F-4D97-AF65-F5344CB8AC3E}">
        <p14:creationId xmlns:p14="http://schemas.microsoft.com/office/powerpoint/2010/main" val="3799340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a:ln/>
        </p:spPr>
      </p:sp>
      <p:sp>
        <p:nvSpPr>
          <p:cNvPr id="542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427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0DDE3A81-5A6A-41E2-A189-4A524FAF9144}" type="slidenum">
              <a:rPr lang="en-US" altLang="ja-JP" sz="1200" smtClean="0"/>
              <a:pPr/>
              <a:t>12</a:t>
            </a:fld>
            <a:endParaRPr lang="en-US" altLang="ja-JP"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ea typeface="ＭＳ Ｐゴシック" panose="020B0600070205080204" pitchFamily="50" charset="-128"/>
              <a:cs typeface="ヒラギノ角ゴ Pro W3"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0FD884AA-787D-4127-864D-CC6746A02F93}" type="slidenum">
              <a:rPr lang="en-US" altLang="ja-JP" smtClean="0"/>
              <a:pPr>
                <a:spcBef>
                  <a:spcPct val="0"/>
                </a:spcBef>
              </a:pPr>
              <a:t>23</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7729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962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9401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10908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359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181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1258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50484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770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9571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27733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37939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1361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43464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79444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242955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97885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852260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09644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496469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88D06A1-61F8-4DE9-83B4-F5680E811DD9}" type="datetimeFigureOut">
              <a:rPr lang="ja-JP" altLang="en-US"/>
              <a:pPr>
                <a:defRPr/>
              </a:pPr>
              <a:t>2016/9/26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EDCACD-4C07-4FDD-8A8B-A3F56E38F500}" type="slidenum">
              <a:rPr lang="ja-JP" altLang="en-US"/>
              <a:pPr>
                <a:defRPr/>
              </a:pPr>
              <a:t>‹#›</a:t>
            </a:fld>
            <a:endParaRPr lang="ja-JP" altLang="en-US"/>
          </a:p>
        </p:txBody>
      </p:sp>
    </p:spTree>
    <p:extLst>
      <p:ext uri="{BB962C8B-B14F-4D97-AF65-F5344CB8AC3E}">
        <p14:creationId xmlns:p14="http://schemas.microsoft.com/office/powerpoint/2010/main" val="1132745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F590674-A7E3-46A0-B45B-5981FE6677B6}" type="datetimeFigureOut">
              <a:rPr lang="ja-JP" altLang="en-US"/>
              <a:pPr>
                <a:defRPr/>
              </a:pPr>
              <a:t>2016/9/26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FCCD78C-08A6-4601-B8D5-FA4ECBB36E8C}" type="slidenum">
              <a:rPr lang="ja-JP" altLang="en-US"/>
              <a:pPr>
                <a:defRPr/>
              </a:pPr>
              <a:t>‹#›</a:t>
            </a:fld>
            <a:endParaRPr lang="ja-JP" altLang="en-US"/>
          </a:p>
        </p:txBody>
      </p:sp>
    </p:spTree>
    <p:extLst>
      <p:ext uri="{BB962C8B-B14F-4D97-AF65-F5344CB8AC3E}">
        <p14:creationId xmlns:p14="http://schemas.microsoft.com/office/powerpoint/2010/main" val="190238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7968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BFF97E-60F7-47C4-AE2A-C5A0E30015C3}" type="datetimeFigureOut">
              <a:rPr lang="ja-JP" altLang="en-US"/>
              <a:pPr>
                <a:defRPr/>
              </a:pPr>
              <a:t>2016/9/26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5636BD3-6A9F-4C97-A54B-53F16310A28B}" type="slidenum">
              <a:rPr lang="ja-JP" altLang="en-US"/>
              <a:pPr>
                <a:defRPr/>
              </a:pPr>
              <a:t>‹#›</a:t>
            </a:fld>
            <a:endParaRPr lang="ja-JP" altLang="en-US"/>
          </a:p>
        </p:txBody>
      </p:sp>
    </p:spTree>
    <p:extLst>
      <p:ext uri="{BB962C8B-B14F-4D97-AF65-F5344CB8AC3E}">
        <p14:creationId xmlns:p14="http://schemas.microsoft.com/office/powerpoint/2010/main" val="3226653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0620A11-B18C-4D7D-9641-F044B0401B72}" type="datetimeFigureOut">
              <a:rPr lang="ja-JP" altLang="en-US"/>
              <a:pPr>
                <a:defRPr/>
              </a:pPr>
              <a:t>2016/9/26</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D38232-8B02-43F6-83AD-74B695C21148}" type="slidenum">
              <a:rPr lang="ja-JP" altLang="en-US"/>
              <a:pPr>
                <a:defRPr/>
              </a:pPr>
              <a:t>‹#›</a:t>
            </a:fld>
            <a:endParaRPr lang="ja-JP" altLang="en-US"/>
          </a:p>
        </p:txBody>
      </p:sp>
    </p:spTree>
    <p:extLst>
      <p:ext uri="{BB962C8B-B14F-4D97-AF65-F5344CB8AC3E}">
        <p14:creationId xmlns:p14="http://schemas.microsoft.com/office/powerpoint/2010/main" val="4139337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401053-B953-442B-A6E9-0392AC8AD195}" type="datetimeFigureOut">
              <a:rPr lang="ja-JP" altLang="en-US"/>
              <a:pPr>
                <a:defRPr/>
              </a:pPr>
              <a:t>2016/9/26</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9C27DA6-5CBE-422D-95C3-1BDB504DBE17}" type="slidenum">
              <a:rPr lang="ja-JP" altLang="en-US"/>
              <a:pPr>
                <a:defRPr/>
              </a:pPr>
              <a:t>‹#›</a:t>
            </a:fld>
            <a:endParaRPr lang="ja-JP" altLang="en-US"/>
          </a:p>
        </p:txBody>
      </p:sp>
    </p:spTree>
    <p:extLst>
      <p:ext uri="{BB962C8B-B14F-4D97-AF65-F5344CB8AC3E}">
        <p14:creationId xmlns:p14="http://schemas.microsoft.com/office/powerpoint/2010/main" val="3209926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5A4089B-A478-4547-B58F-BB4AFA92194D}" type="datetimeFigureOut">
              <a:rPr lang="ja-JP" altLang="en-US"/>
              <a:pPr>
                <a:defRPr/>
              </a:pPr>
              <a:t>2016/9/26</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DE00275-9BBD-4744-9B0B-D7A71DC18A26}" type="slidenum">
              <a:rPr lang="ja-JP" altLang="en-US"/>
              <a:pPr>
                <a:defRPr/>
              </a:pPr>
              <a:t>‹#›</a:t>
            </a:fld>
            <a:endParaRPr lang="ja-JP" altLang="en-US"/>
          </a:p>
        </p:txBody>
      </p:sp>
    </p:spTree>
    <p:extLst>
      <p:ext uri="{BB962C8B-B14F-4D97-AF65-F5344CB8AC3E}">
        <p14:creationId xmlns:p14="http://schemas.microsoft.com/office/powerpoint/2010/main" val="2389904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42C051A-0BF7-4D9D-8ADD-8E337B5252B0}" type="datetimeFigureOut">
              <a:rPr lang="ja-JP" altLang="en-US"/>
              <a:pPr>
                <a:defRPr/>
              </a:pPr>
              <a:t>2016/9/26</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2F6581E-8FFF-4EA7-A504-747D1BD74E48}" type="slidenum">
              <a:rPr lang="ja-JP" altLang="en-US"/>
              <a:pPr>
                <a:defRPr/>
              </a:pPr>
              <a:t>‹#›</a:t>
            </a:fld>
            <a:endParaRPr lang="ja-JP" altLang="en-US"/>
          </a:p>
        </p:txBody>
      </p:sp>
    </p:spTree>
    <p:extLst>
      <p:ext uri="{BB962C8B-B14F-4D97-AF65-F5344CB8AC3E}">
        <p14:creationId xmlns:p14="http://schemas.microsoft.com/office/powerpoint/2010/main" val="1741431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71922BE-86D8-4CF4-92AE-2E009DB460ED}" type="datetimeFigureOut">
              <a:rPr lang="ja-JP" altLang="en-US"/>
              <a:pPr>
                <a:defRPr/>
              </a:pPr>
              <a:t>2016/9/26</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FB1CED-2FA2-4A15-A68F-0F5FC27AE3A3}" type="slidenum">
              <a:rPr lang="ja-JP" altLang="en-US"/>
              <a:pPr>
                <a:defRPr/>
              </a:pPr>
              <a:t>‹#›</a:t>
            </a:fld>
            <a:endParaRPr lang="ja-JP" altLang="en-US"/>
          </a:p>
        </p:txBody>
      </p:sp>
    </p:spTree>
    <p:extLst>
      <p:ext uri="{BB962C8B-B14F-4D97-AF65-F5344CB8AC3E}">
        <p14:creationId xmlns:p14="http://schemas.microsoft.com/office/powerpoint/2010/main" val="4153994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37EA530-B2E0-441A-B39E-C595BF49900D}" type="datetimeFigureOut">
              <a:rPr lang="ja-JP" altLang="en-US"/>
              <a:pPr>
                <a:defRPr/>
              </a:pPr>
              <a:t>2016/9/26</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836ADB-25AE-4486-B20C-DCD88C903BEE}" type="slidenum">
              <a:rPr lang="ja-JP" altLang="en-US"/>
              <a:pPr>
                <a:defRPr/>
              </a:pPr>
              <a:t>‹#›</a:t>
            </a:fld>
            <a:endParaRPr lang="ja-JP" altLang="en-US"/>
          </a:p>
        </p:txBody>
      </p:sp>
    </p:spTree>
    <p:extLst>
      <p:ext uri="{BB962C8B-B14F-4D97-AF65-F5344CB8AC3E}">
        <p14:creationId xmlns:p14="http://schemas.microsoft.com/office/powerpoint/2010/main" val="523390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6674EAA-1E70-4E07-9CD5-B9A23A8A01EE}" type="datetimeFigureOut">
              <a:rPr lang="ja-JP" altLang="en-US"/>
              <a:pPr>
                <a:defRPr/>
              </a:pPr>
              <a:t>2016/9/26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67B23E4-3D51-4899-A5F6-858C0897D32D}" type="slidenum">
              <a:rPr lang="ja-JP" altLang="en-US"/>
              <a:pPr>
                <a:defRPr/>
              </a:pPr>
              <a:t>‹#›</a:t>
            </a:fld>
            <a:endParaRPr lang="ja-JP" altLang="en-US"/>
          </a:p>
        </p:txBody>
      </p:sp>
    </p:spTree>
    <p:extLst>
      <p:ext uri="{BB962C8B-B14F-4D97-AF65-F5344CB8AC3E}">
        <p14:creationId xmlns:p14="http://schemas.microsoft.com/office/powerpoint/2010/main" val="1950216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BA4D0F8-8449-482C-8689-12ADC0C41B12}" type="datetimeFigureOut">
              <a:rPr lang="ja-JP" altLang="en-US"/>
              <a:pPr>
                <a:defRPr/>
              </a:pPr>
              <a:t>2016/9/26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382588D-C7B1-4F2D-97F4-5F4F2AB87FF0}" type="slidenum">
              <a:rPr lang="ja-JP" altLang="en-US"/>
              <a:pPr>
                <a:defRPr/>
              </a:pPr>
              <a:t>‹#›</a:t>
            </a:fld>
            <a:endParaRPr lang="ja-JP" altLang="en-US"/>
          </a:p>
        </p:txBody>
      </p:sp>
    </p:spTree>
    <p:extLst>
      <p:ext uri="{BB962C8B-B14F-4D97-AF65-F5344CB8AC3E}">
        <p14:creationId xmlns:p14="http://schemas.microsoft.com/office/powerpoint/2010/main" val="1457222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15AF700-09A5-47DD-B84D-E36861C8DEA2}" type="datetimeFigureOut">
              <a:rPr lang="ja-JP" altLang="en-US"/>
              <a:pPr>
                <a:defRPr/>
              </a:pPr>
              <a:t>2016/9/26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E8FE1AF-29FC-4BCC-85B6-60A1CD7958CC}" type="slidenum">
              <a:rPr lang="ja-JP" altLang="en-US"/>
              <a:pPr>
                <a:defRPr/>
              </a:pPr>
              <a:t>‹#›</a:t>
            </a:fld>
            <a:endParaRPr lang="ja-JP" altLang="en-US"/>
          </a:p>
        </p:txBody>
      </p:sp>
    </p:spTree>
    <p:extLst>
      <p:ext uri="{BB962C8B-B14F-4D97-AF65-F5344CB8AC3E}">
        <p14:creationId xmlns:p14="http://schemas.microsoft.com/office/powerpoint/2010/main" val="314553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43382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3609C9C-D70E-497D-BAB8-9F86E477B0E5}" type="datetimeFigureOut">
              <a:rPr lang="ja-JP" altLang="en-US"/>
              <a:pPr>
                <a:defRPr/>
              </a:pPr>
              <a:t>2016/9/26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662AEEB-D38C-49B1-A6A4-094A3BC9225B}" type="slidenum">
              <a:rPr lang="ja-JP" altLang="en-US"/>
              <a:pPr>
                <a:defRPr/>
              </a:pPr>
              <a:t>‹#›</a:t>
            </a:fld>
            <a:endParaRPr lang="ja-JP" altLang="en-US"/>
          </a:p>
        </p:txBody>
      </p:sp>
    </p:spTree>
    <p:extLst>
      <p:ext uri="{BB962C8B-B14F-4D97-AF65-F5344CB8AC3E}">
        <p14:creationId xmlns:p14="http://schemas.microsoft.com/office/powerpoint/2010/main" val="737627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2F7AFFA-400E-4B00-8A8D-8C14C70582E1}" type="datetimeFigureOut">
              <a:rPr lang="ja-JP" altLang="en-US"/>
              <a:pPr>
                <a:defRPr/>
              </a:pPr>
              <a:t>2016/9/26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28665DF-91D9-4305-BD56-F8D1A2FBD00E}" type="slidenum">
              <a:rPr lang="ja-JP" altLang="en-US"/>
              <a:pPr>
                <a:defRPr/>
              </a:pPr>
              <a:t>‹#›</a:t>
            </a:fld>
            <a:endParaRPr lang="ja-JP" altLang="en-US"/>
          </a:p>
        </p:txBody>
      </p:sp>
    </p:spTree>
    <p:extLst>
      <p:ext uri="{BB962C8B-B14F-4D97-AF65-F5344CB8AC3E}">
        <p14:creationId xmlns:p14="http://schemas.microsoft.com/office/powerpoint/2010/main" val="2411047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2908017-111D-4914-AD26-7C8CEAE91E70}" type="datetimeFigureOut">
              <a:rPr lang="ja-JP" altLang="en-US"/>
              <a:pPr>
                <a:defRPr/>
              </a:pPr>
              <a:t>2016/9/26</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8C03A4-826A-4B28-B2F3-184624C1A8E5}" type="slidenum">
              <a:rPr lang="ja-JP" altLang="en-US"/>
              <a:pPr>
                <a:defRPr/>
              </a:pPr>
              <a:t>‹#›</a:t>
            </a:fld>
            <a:endParaRPr lang="ja-JP" altLang="en-US"/>
          </a:p>
        </p:txBody>
      </p:sp>
    </p:spTree>
    <p:extLst>
      <p:ext uri="{BB962C8B-B14F-4D97-AF65-F5344CB8AC3E}">
        <p14:creationId xmlns:p14="http://schemas.microsoft.com/office/powerpoint/2010/main" val="3381108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68E7283-2EE3-4A12-A44E-5B16E41A75E8}" type="datetimeFigureOut">
              <a:rPr lang="ja-JP" altLang="en-US"/>
              <a:pPr>
                <a:defRPr/>
              </a:pPr>
              <a:t>2016/9/26</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3DF092-C4BB-4DD6-9676-52668EAB0109}" type="slidenum">
              <a:rPr lang="ja-JP" altLang="en-US"/>
              <a:pPr>
                <a:defRPr/>
              </a:pPr>
              <a:t>‹#›</a:t>
            </a:fld>
            <a:endParaRPr lang="ja-JP" altLang="en-US"/>
          </a:p>
        </p:txBody>
      </p:sp>
    </p:spTree>
    <p:extLst>
      <p:ext uri="{BB962C8B-B14F-4D97-AF65-F5344CB8AC3E}">
        <p14:creationId xmlns:p14="http://schemas.microsoft.com/office/powerpoint/2010/main" val="652501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B08A02-A80D-4C06-87B1-F9596A53F8AA}" type="datetimeFigureOut">
              <a:rPr lang="ja-JP" altLang="en-US"/>
              <a:pPr>
                <a:defRPr/>
              </a:pPr>
              <a:t>2016/9/26</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6FD9DE6-C10A-49E0-B13C-32E0C5755BA8}" type="slidenum">
              <a:rPr lang="ja-JP" altLang="en-US"/>
              <a:pPr>
                <a:defRPr/>
              </a:pPr>
              <a:t>‹#›</a:t>
            </a:fld>
            <a:endParaRPr lang="ja-JP" altLang="en-US"/>
          </a:p>
        </p:txBody>
      </p:sp>
    </p:spTree>
    <p:extLst>
      <p:ext uri="{BB962C8B-B14F-4D97-AF65-F5344CB8AC3E}">
        <p14:creationId xmlns:p14="http://schemas.microsoft.com/office/powerpoint/2010/main" val="2422993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01CE9F-1AA6-4690-A23D-19A64F0ED09A}" type="datetimeFigureOut">
              <a:rPr lang="ja-JP" altLang="en-US"/>
              <a:pPr>
                <a:defRPr/>
              </a:pPr>
              <a:t>2016/9/26</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17612FAA-8458-4B1C-B728-E9FD4C8D1EAB}" type="slidenum">
              <a:rPr lang="ja-JP" altLang="en-US"/>
              <a:pPr>
                <a:defRPr/>
              </a:pPr>
              <a:t>‹#›</a:t>
            </a:fld>
            <a:endParaRPr lang="ja-JP" altLang="en-US"/>
          </a:p>
        </p:txBody>
      </p:sp>
    </p:spTree>
    <p:extLst>
      <p:ext uri="{BB962C8B-B14F-4D97-AF65-F5344CB8AC3E}">
        <p14:creationId xmlns:p14="http://schemas.microsoft.com/office/powerpoint/2010/main" val="1698697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26B5E87-FA34-4F9F-9443-21FF7F7423B0}" type="datetimeFigureOut">
              <a:rPr lang="ja-JP" altLang="en-US"/>
              <a:pPr>
                <a:defRPr/>
              </a:pPr>
              <a:t>2016/9/26</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D1E9488-86F1-470F-BA8B-6C269C4A5C7C}" type="slidenum">
              <a:rPr lang="ja-JP" altLang="en-US"/>
              <a:pPr>
                <a:defRPr/>
              </a:pPr>
              <a:t>‹#›</a:t>
            </a:fld>
            <a:endParaRPr lang="ja-JP" altLang="en-US"/>
          </a:p>
        </p:txBody>
      </p:sp>
    </p:spTree>
    <p:extLst>
      <p:ext uri="{BB962C8B-B14F-4D97-AF65-F5344CB8AC3E}">
        <p14:creationId xmlns:p14="http://schemas.microsoft.com/office/powerpoint/2010/main" val="17946770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A9D95AC-3FCF-47A4-A757-7F371E8FDDEE}" type="datetimeFigureOut">
              <a:rPr lang="ja-JP" altLang="en-US"/>
              <a:pPr>
                <a:defRPr/>
              </a:pPr>
              <a:t>2016/9/26</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374B4AE-5753-4633-B041-AEF49793C1A8}" type="slidenum">
              <a:rPr lang="ja-JP" altLang="en-US"/>
              <a:pPr>
                <a:defRPr/>
              </a:pPr>
              <a:t>‹#›</a:t>
            </a:fld>
            <a:endParaRPr lang="ja-JP" altLang="en-US"/>
          </a:p>
        </p:txBody>
      </p:sp>
    </p:spTree>
    <p:extLst>
      <p:ext uri="{BB962C8B-B14F-4D97-AF65-F5344CB8AC3E}">
        <p14:creationId xmlns:p14="http://schemas.microsoft.com/office/powerpoint/2010/main" val="1932161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2B161ED-D8B1-4556-9563-2A6358FFDD67}" type="datetimeFigureOut">
              <a:rPr lang="ja-JP" altLang="en-US"/>
              <a:pPr>
                <a:defRPr/>
              </a:pPr>
              <a:t>2016/9/26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272021-04A1-4292-9796-E25744BBFF25}" type="slidenum">
              <a:rPr lang="ja-JP" altLang="en-US"/>
              <a:pPr>
                <a:defRPr/>
              </a:pPr>
              <a:t>‹#›</a:t>
            </a:fld>
            <a:endParaRPr lang="ja-JP" altLang="en-US"/>
          </a:p>
        </p:txBody>
      </p:sp>
    </p:spTree>
    <p:extLst>
      <p:ext uri="{BB962C8B-B14F-4D97-AF65-F5344CB8AC3E}">
        <p14:creationId xmlns:p14="http://schemas.microsoft.com/office/powerpoint/2010/main" val="34529814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7C41524-233B-415C-BD19-56E62D88DADD}" type="datetimeFigureOut">
              <a:rPr lang="ja-JP" altLang="en-US"/>
              <a:pPr>
                <a:defRPr/>
              </a:pPr>
              <a:t>2016/9/26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1EAFCA-274B-46FC-84C5-868FBD890F74}" type="slidenum">
              <a:rPr lang="ja-JP" altLang="en-US"/>
              <a:pPr>
                <a:defRPr/>
              </a:pPr>
              <a:t>‹#›</a:t>
            </a:fld>
            <a:endParaRPr lang="ja-JP" altLang="en-US"/>
          </a:p>
        </p:txBody>
      </p:sp>
    </p:spTree>
    <p:extLst>
      <p:ext uri="{BB962C8B-B14F-4D97-AF65-F5344CB8AC3E}">
        <p14:creationId xmlns:p14="http://schemas.microsoft.com/office/powerpoint/2010/main" val="282074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7390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495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20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974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383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91" r:id="rId1"/>
    <p:sldLayoutId id="2147486792" r:id="rId2"/>
    <p:sldLayoutId id="2147486793" r:id="rId3"/>
    <p:sldLayoutId id="2147486794" r:id="rId4"/>
    <p:sldLayoutId id="2147486795" r:id="rId5"/>
    <p:sldLayoutId id="2147486796"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A0B03DDB-1229-4206-82C0-88137C0A722A}"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05" r:id="rId1"/>
    <p:sldLayoutId id="2147486806" r:id="rId2"/>
    <p:sldLayoutId id="2147486807" r:id="rId3"/>
    <p:sldLayoutId id="2147486808" r:id="rId4"/>
    <p:sldLayoutId id="2147486809" r:id="rId5"/>
    <p:sldLayoutId id="2147486797" r:id="rId6"/>
    <p:sldLayoutId id="2147486798" r:id="rId7"/>
    <p:sldLayoutId id="2147486799" r:id="rId8"/>
    <p:sldLayoutId id="2147486800" r:id="rId9"/>
    <p:sldLayoutId id="2147486801" r:id="rId10"/>
    <p:sldLayoutId id="2147486802" r:id="rId11"/>
    <p:sldLayoutId id="2147486803" r:id="rId12"/>
    <p:sldLayoutId id="2147486804" r:id="rId13"/>
    <p:sldLayoutId id="2147486810" r:id="rId14"/>
    <p:sldLayoutId id="2147486811" r:id="rId1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E8FAD9AF-34DC-45E1-932D-14AC4D82988E}"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3075"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12" r:id="rId1"/>
    <p:sldLayoutId id="2147486813" r:id="rId2"/>
    <p:sldLayoutId id="2147486814" r:id="rId3"/>
    <p:sldLayoutId id="2147486815" r:id="rId4"/>
    <p:sldLayoutId id="2147486816" r:id="rId5"/>
    <p:sldLayoutId id="2147486817"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B1530844-0BCD-4B77-9976-C4204067054D}" type="datetimeFigureOut">
              <a:rPr lang="ja-JP" altLang="en-US"/>
              <a:pPr>
                <a:defRPr/>
              </a:pPr>
              <a:t>2016/9/26</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4A43A453-FF5C-4F05-A079-9EBA4B4D324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18" r:id="rId1"/>
    <p:sldLayoutId id="2147486819" r:id="rId2"/>
    <p:sldLayoutId id="2147486820" r:id="rId3"/>
    <p:sldLayoutId id="2147486821" r:id="rId4"/>
    <p:sldLayoutId id="2147486822" r:id="rId5"/>
    <p:sldLayoutId id="2147486823" r:id="rId6"/>
    <p:sldLayoutId id="2147486824" r:id="rId7"/>
    <p:sldLayoutId id="2147486825" r:id="rId8"/>
    <p:sldLayoutId id="2147486826" r:id="rId9"/>
    <p:sldLayoutId id="2147486827" r:id="rId10"/>
    <p:sldLayoutId id="2147486828"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5123"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0DF96B0F-DFFB-4B9E-8795-34400468EBBC}" type="datetimeFigureOut">
              <a:rPr lang="ja-JP" altLang="en-US"/>
              <a:pPr>
                <a:defRPr/>
              </a:pPr>
              <a:t>2016/9/26</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6EE71567-B954-4445-8B4F-446633556CD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29" r:id="rId1"/>
    <p:sldLayoutId id="2147486830" r:id="rId2"/>
    <p:sldLayoutId id="2147486831" r:id="rId3"/>
    <p:sldLayoutId id="2147486832" r:id="rId4"/>
    <p:sldLayoutId id="2147486833" r:id="rId5"/>
    <p:sldLayoutId id="2147486834" r:id="rId6"/>
    <p:sldLayoutId id="2147486835" r:id="rId7"/>
    <p:sldLayoutId id="2147486836" r:id="rId8"/>
    <p:sldLayoutId id="2147486837" r:id="rId9"/>
    <p:sldLayoutId id="2147486838" r:id="rId10"/>
    <p:sldLayoutId id="214748683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rotary2760.org/g16-17/"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facebook.com/RID2760governor/"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133600"/>
            <a:ext cx="642620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5" name="タイトル 1"/>
          <p:cNvSpPr>
            <a:spLocks noGrp="1"/>
          </p:cNvSpPr>
          <p:nvPr>
            <p:ph type="ctrTitle"/>
          </p:nvPr>
        </p:nvSpPr>
        <p:spPr>
          <a:xfrm>
            <a:off x="539750" y="652463"/>
            <a:ext cx="7772400" cy="1470025"/>
          </a:xfrm>
        </p:spPr>
        <p:txBody>
          <a:bodyPr/>
          <a:lstStyle/>
          <a:p>
            <a:pPr algn="l" eaLnBrk="1" hangingPunct="1"/>
            <a:r>
              <a:rPr lang="ja-JP" altLang="en-US" sz="2400"/>
              <a:t>国際ロータリー第２７６０地区　</a:t>
            </a:r>
            <a:br>
              <a:rPr lang="en-US" altLang="ja-JP" sz="2400"/>
            </a:br>
            <a:endParaRPr lang="ja-JP" altLang="en-US" sz="2400"/>
          </a:p>
        </p:txBody>
      </p:sp>
      <p:pic>
        <p:nvPicPr>
          <p:cNvPr id="440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ロータリアンは、毎日　奉仕活動をしよう！</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困ってる人がいたら、その人を笑顔にしよう！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155156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a:latin typeface="Georgia" panose="02040502050405020303" pitchFamily="18" charset="0"/>
              </a:rPr>
              <a:t>人類に　奉仕する　ロータリー</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（ロータリーは人びとに奉仕し続ける）</a:t>
            </a:r>
            <a:endParaRPr kumimoji="1" lang="en-US" altLang="ja-JP">
              <a:latin typeface="Georgia" panose="02040502050405020303" pitchFamily="18" charset="0"/>
            </a:endParaRPr>
          </a:p>
          <a:p>
            <a:pPr marL="0" indent="0" algn="ctr">
              <a:buFont typeface="Arial" panose="020B0604020202020204" pitchFamily="34" charset="0"/>
              <a:buNone/>
            </a:pPr>
            <a:endParaRPr kumimoji="1" lang="en-US" altLang="ja-JP">
              <a:latin typeface="Georgia" panose="02040502050405020303" pitchFamily="18" charset="0"/>
            </a:endParaRPr>
          </a:p>
          <a:p>
            <a:pPr marL="0" indent="0" algn="ctr">
              <a:buFont typeface="Arial" panose="020B0604020202020204" pitchFamily="34" charset="0"/>
              <a:buNone/>
            </a:pPr>
            <a:r>
              <a:rPr kumimoji="1" lang="en-US" altLang="ja-JP">
                <a:latin typeface="Georgia" panose="02040502050405020303" pitchFamily="18" charset="0"/>
              </a:rPr>
              <a:t>Every Rotarian should  be serving for people every day.</a:t>
            </a:r>
          </a:p>
          <a:p>
            <a:pPr marL="0" indent="0" algn="ctr">
              <a:buFont typeface="Arial" panose="020B0604020202020204" pitchFamily="34" charset="0"/>
              <a:buNone/>
            </a:pPr>
            <a:r>
              <a:rPr kumimoji="1" lang="ja-JP" altLang="en-US">
                <a:latin typeface="Georgia" panose="02040502050405020303" pitchFamily="18" charset="0"/>
              </a:rPr>
              <a:t>ロータリアンは、毎日　奉仕活動をしよう！</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困ってる人がいたら、その人を笑顔にしよう！</a:t>
            </a:r>
            <a:endParaRPr kumimoji="1" lang="en-US" altLang="ja-JP">
              <a:latin typeface="Georgia" panose="02040502050405020303" pitchFamily="18" charset="0"/>
            </a:endParaRPr>
          </a:p>
        </p:txBody>
      </p:sp>
    </p:spTree>
    <p:extLst>
      <p:ext uri="{BB962C8B-B14F-4D97-AF65-F5344CB8AC3E}">
        <p14:creationId xmlns:p14="http://schemas.microsoft.com/office/powerpoint/2010/main" val="950047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325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ロータリアンは、困っている人がいたら、背を向けず、自分のできることをする、それが奉仕、その結果　人が笑顔になること、仲間のロータリアンと　　その奉仕の輪を広げること　それが　ロータリー　</a:t>
            </a:r>
            <a:endParaRPr kumimoji="1" lang="en-US" altLang="ja-JP" dirty="0">
              <a:latin typeface="Georgia" panose="02040502050405020303"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RID</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2760</a:t>
            </a:r>
            <a:r>
              <a:rPr kumimoji="1" lang="ja-JP" altLang="en-US" sz="2800" b="1">
                <a:latin typeface="Arial Narrow" panose="020B0606020202030204" pitchFamily="34" charset="0"/>
              </a:rPr>
              <a:t>　会員数推移</a:t>
            </a:r>
          </a:p>
        </p:txBody>
      </p:sp>
      <p:pic>
        <p:nvPicPr>
          <p:cNvPr id="55299" name="コンテンツ プレースホルダー 9"/>
          <p:cNvPicPr>
            <a:picLocks noGrp="1" noChangeAspect="1"/>
          </p:cNvPicPr>
          <p:nvPr>
            <p:ph idx="1"/>
          </p:nvPr>
        </p:nvPicPr>
        <p:blipFill>
          <a:blip r:embed="rId2">
            <a:extLst>
              <a:ext uri="{28A0092B-C50C-407E-A947-70E740481C1C}">
                <a14:useLocalDpi xmlns:a14="http://schemas.microsoft.com/office/drawing/2010/main" val="0"/>
              </a:ext>
            </a:extLst>
          </a:blip>
          <a:srcRect l="36111" t="34154" r="26852" b="21448"/>
          <a:stretch>
            <a:fillRect/>
          </a:stretch>
        </p:blipFill>
        <p:spPr bwMode="auto">
          <a:xfrm>
            <a:off x="838200" y="1219200"/>
            <a:ext cx="7848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564409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4110715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ステップ４．マーケティング</a:t>
            </a:r>
          </a:p>
        </p:txBody>
      </p:sp>
    </p:spTree>
    <p:extLst>
      <p:ext uri="{BB962C8B-B14F-4D97-AF65-F5344CB8AC3E}">
        <p14:creationId xmlns:p14="http://schemas.microsoft.com/office/powerpoint/2010/main" val="794608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Fellow</a:t>
            </a:r>
            <a:r>
              <a:rPr kumimoji="1" lang="ja-JP" altLang="en-US" dirty="0">
                <a:latin typeface="Georgia" panose="02040502050405020303" pitchFamily="18" charset="0"/>
              </a:rPr>
              <a:t>とは、同じ目的を持った仲間のこと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　とはその関係を維持すること</a:t>
            </a:r>
            <a:endParaRPr kumimoji="1" lang="en-US" altLang="ja-JP" dirty="0">
              <a:latin typeface="Georgia" panose="02040502050405020303" pitchFamily="18" charset="0"/>
            </a:endParaRPr>
          </a:p>
          <a:p>
            <a:pPr marL="457200" lvl="1" indent="0">
              <a:buFont typeface="Arial" panose="020B0604020202020204" pitchFamily="34" charset="0"/>
              <a:buNone/>
              <a:defRPr/>
            </a:pPr>
            <a:endParaRPr kumimoji="1" lang="en-US" altLang="ja-JP" dirty="0">
              <a:latin typeface="Georgia" panose="02040502050405020303" pitchFamily="18" charset="0"/>
            </a:endParaRPr>
          </a:p>
        </p:txBody>
      </p:sp>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（高潔性、倫理性）</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ロータリーの</a:t>
            </a:r>
            <a:r>
              <a:rPr kumimoji="1" lang="en-US" altLang="ja-JP" dirty="0">
                <a:solidFill>
                  <a:srgbClr val="FF0000"/>
                </a:solidFill>
                <a:latin typeface="Georgia" panose="02040502050405020303" pitchFamily="18" charset="0"/>
              </a:rPr>
              <a:t>DNA</a:t>
            </a:r>
            <a:r>
              <a:rPr kumimoji="1" lang="ja-JP" altLang="en-US" dirty="0">
                <a:latin typeface="Georgia" panose="02040502050405020303" pitchFamily="18" charset="0"/>
              </a:rPr>
              <a:t>である。</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4</a:t>
            </a:r>
            <a:r>
              <a:rPr kumimoji="1" lang="ja-JP" altLang="en-US" dirty="0" err="1">
                <a:latin typeface="Georgia" panose="02040502050405020303" pitchFamily="18" charset="0"/>
              </a:rPr>
              <a:t>つの</a:t>
            </a:r>
            <a:r>
              <a:rPr kumimoji="1" lang="ja-JP" altLang="en-US" dirty="0">
                <a:latin typeface="Georgia" panose="02040502050405020303" pitchFamily="18" charset="0"/>
              </a:rPr>
              <a:t>テスト</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真実かどうか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みんなに公平か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好意と友情を深めるか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みんなのためになるかどうか。</a:t>
            </a:r>
            <a:endParaRPr kumimoji="1" lang="en-US" altLang="ja-JP" dirty="0">
              <a:latin typeface="Georgia" panose="02040502050405020303" pitchFamily="18" charset="0"/>
            </a:endParaRPr>
          </a:p>
        </p:txBody>
      </p:sp>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4763" y="3419475"/>
            <a:ext cx="9139237" cy="847725"/>
          </a:xfrm>
          <a:prstGeom prst="rect">
            <a:avLst/>
          </a:prstGeom>
          <a:solidFill>
            <a:schemeClr val="accent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45059" name="Rectangle 10"/>
          <p:cNvSpPr txBox="1">
            <a:spLocks noChangeArrowheads="1"/>
          </p:cNvSpPr>
          <p:nvPr/>
        </p:nvSpPr>
        <p:spPr bwMode="auto">
          <a:xfrm>
            <a:off x="650081" y="3581400"/>
            <a:ext cx="7848600" cy="92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cs typeface="ヒラギノ角ゴ Pro W3" charset="0"/>
              </a:defRPr>
            </a:lvl1pPr>
            <a:lvl2pPr marL="742950" indent="-285750" defTabSz="457200">
              <a:defRPr sz="2400">
                <a:solidFill>
                  <a:schemeClr val="tx1"/>
                </a:solidFill>
                <a:latin typeface="Arial" panose="020B0604020202020204" pitchFamily="34" charset="0"/>
                <a:cs typeface="ヒラギノ角ゴ Pro W3" charset="0"/>
              </a:defRPr>
            </a:lvl2pPr>
            <a:lvl3pPr marL="1143000" indent="-228600" defTabSz="457200">
              <a:defRPr sz="2400">
                <a:solidFill>
                  <a:schemeClr val="tx1"/>
                </a:solidFill>
                <a:latin typeface="Arial" panose="020B0604020202020204" pitchFamily="34" charset="0"/>
                <a:cs typeface="ヒラギノ角ゴ Pro W3" charset="0"/>
              </a:defRPr>
            </a:lvl3pPr>
            <a:lvl4pPr marL="1600200" indent="-228600" defTabSz="457200">
              <a:defRPr sz="2400">
                <a:solidFill>
                  <a:schemeClr val="tx1"/>
                </a:solidFill>
                <a:latin typeface="Arial" panose="020B0604020202020204" pitchFamily="34" charset="0"/>
                <a:cs typeface="ヒラギノ角ゴ Pro W3" charset="0"/>
              </a:defRPr>
            </a:lvl4pPr>
            <a:lvl5pPr marL="2057400" indent="-228600" defTabSz="457200">
              <a:defRPr sz="2400">
                <a:solidFill>
                  <a:schemeClr val="tx1"/>
                </a:solidFill>
                <a:latin typeface="Arial" panose="020B0604020202020204" pitchFamily="34"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eaLnBrk="1" hangingPunct="1">
              <a:spcAft>
                <a:spcPts val="2400"/>
              </a:spcAft>
            </a:pPr>
            <a:r>
              <a:rPr lang="ja-JP" altLang="en-US" sz="2800" dirty="0">
                <a:solidFill>
                  <a:schemeClr val="bg1"/>
                </a:solidFill>
                <a:latin typeface="Arial Narrow Bold" panose="020B0706020202030204" pitchFamily="34" charset="0"/>
              </a:rPr>
              <a:t>国際ロータリー第２７６０地区　２０１６</a:t>
            </a:r>
            <a:r>
              <a:rPr lang="en-US" altLang="ja-JP" sz="2800" dirty="0">
                <a:solidFill>
                  <a:schemeClr val="bg1"/>
                </a:solidFill>
                <a:latin typeface="Arial Narrow Bold" panose="020B0706020202030204" pitchFamily="34" charset="0"/>
              </a:rPr>
              <a:t>-</a:t>
            </a:r>
            <a:r>
              <a:rPr lang="ja-JP" altLang="en-US" sz="2800" dirty="0">
                <a:solidFill>
                  <a:schemeClr val="bg1"/>
                </a:solidFill>
                <a:latin typeface="Arial Narrow Bold" panose="020B0706020202030204" pitchFamily="34" charset="0"/>
              </a:rPr>
              <a:t>１７年</a:t>
            </a:r>
            <a:endParaRPr lang="en-US" altLang="ja-JP" sz="4400" dirty="0">
              <a:solidFill>
                <a:schemeClr val="bg1"/>
              </a:solidFill>
              <a:latin typeface="Arial Narrow Bold" panose="020B0706020202030204" pitchFamily="34" charset="0"/>
            </a:endParaRPr>
          </a:p>
          <a:p>
            <a:pPr eaLnBrk="1" hangingPunct="1"/>
            <a:r>
              <a:rPr lang="ja-JP" altLang="en-US" sz="2000" dirty="0">
                <a:solidFill>
                  <a:srgbClr val="01B4E7"/>
                </a:solidFill>
                <a:latin typeface="Georgia" panose="02040502050405020303" pitchFamily="18" charset="0"/>
              </a:rPr>
              <a:t>名古屋東</a:t>
            </a:r>
            <a:r>
              <a:rPr lang="en-US" altLang="ja-JP" sz="2000" dirty="0">
                <a:solidFill>
                  <a:srgbClr val="01B4E7"/>
                </a:solidFill>
                <a:latin typeface="Georgia" panose="02040502050405020303" pitchFamily="18" charset="0"/>
              </a:rPr>
              <a:t>RC,</a:t>
            </a:r>
            <a:r>
              <a:rPr lang="ja-JP" altLang="en-US" sz="2000" dirty="0">
                <a:solidFill>
                  <a:srgbClr val="01B4E7"/>
                </a:solidFill>
                <a:latin typeface="Georgia" panose="02040502050405020303" pitchFamily="18" charset="0"/>
              </a:rPr>
              <a:t>名古屋千種</a:t>
            </a:r>
            <a:r>
              <a:rPr lang="en-US" altLang="ja-JP" sz="2000" dirty="0">
                <a:solidFill>
                  <a:srgbClr val="01B4E7"/>
                </a:solidFill>
                <a:latin typeface="Georgia" panose="02040502050405020303" pitchFamily="18" charset="0"/>
              </a:rPr>
              <a:t>RC</a:t>
            </a:r>
            <a:r>
              <a:rPr lang="ja-JP" altLang="en-US" sz="2000" dirty="0" err="1">
                <a:solidFill>
                  <a:srgbClr val="01B4E7"/>
                </a:solidFill>
                <a:latin typeface="Georgia" panose="02040502050405020303" pitchFamily="18" charset="0"/>
              </a:rPr>
              <a:t>、</a:t>
            </a:r>
            <a:r>
              <a:rPr lang="ja-JP" altLang="en-US" sz="2000" dirty="0">
                <a:solidFill>
                  <a:srgbClr val="01B4E7"/>
                </a:solidFill>
                <a:latin typeface="Georgia" panose="02040502050405020303" pitchFamily="18" charset="0"/>
              </a:rPr>
              <a:t>名古屋昭和</a:t>
            </a:r>
            <a:r>
              <a:rPr lang="en-US" altLang="ja-JP" sz="2000" dirty="0">
                <a:solidFill>
                  <a:srgbClr val="01B4E7"/>
                </a:solidFill>
                <a:latin typeface="Georgia" panose="02040502050405020303" pitchFamily="18" charset="0"/>
              </a:rPr>
              <a:t>RC</a:t>
            </a:r>
            <a:r>
              <a:rPr lang="ja-JP" altLang="en-US" sz="2000" dirty="0">
                <a:solidFill>
                  <a:srgbClr val="01B4E7"/>
                </a:solidFill>
                <a:latin typeface="Georgia" panose="02040502050405020303" pitchFamily="18" charset="0"/>
              </a:rPr>
              <a:t>　合同例会</a:t>
            </a:r>
            <a:endParaRPr lang="en-US" altLang="ja-JP" sz="2000" dirty="0">
              <a:solidFill>
                <a:srgbClr val="01B4E7"/>
              </a:solidFill>
              <a:latin typeface="Georgia" panose="02040502050405020303" pitchFamily="18" charset="0"/>
            </a:endParaRPr>
          </a:p>
          <a:p>
            <a:pPr eaLnBrk="1" hangingPunct="1"/>
            <a:r>
              <a:rPr lang="ja-JP" altLang="en-US" sz="2000" dirty="0">
                <a:solidFill>
                  <a:srgbClr val="01B4E7"/>
                </a:solidFill>
                <a:latin typeface="Georgia" panose="02040502050405020303" pitchFamily="18" charset="0"/>
              </a:rPr>
              <a:t>ガバナー　服部良男</a:t>
            </a:r>
            <a:endParaRPr lang="en-US" altLang="ja-JP" sz="2000" dirty="0">
              <a:solidFill>
                <a:srgbClr val="01B4E7"/>
              </a:solidFill>
              <a:latin typeface="Georgia" panose="02040502050405020303" pitchFamily="18" charset="0"/>
            </a:endParaRPr>
          </a:p>
          <a:p>
            <a:pPr eaLnBrk="1" hangingPunct="1"/>
            <a:r>
              <a:rPr lang="en-US" altLang="ja-JP" sz="2000" dirty="0">
                <a:solidFill>
                  <a:srgbClr val="01B4E7"/>
                </a:solidFill>
                <a:latin typeface="Georgia" panose="02040502050405020303" pitchFamily="18" charset="0"/>
              </a:rPr>
              <a:t>2016</a:t>
            </a:r>
            <a:r>
              <a:rPr lang="ja-JP" altLang="en-US" sz="2000" dirty="0">
                <a:solidFill>
                  <a:srgbClr val="01B4E7"/>
                </a:solidFill>
                <a:latin typeface="Georgia" panose="02040502050405020303" pitchFamily="18" charset="0"/>
              </a:rPr>
              <a:t>年９月２６日</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世界２００か国を超える国、性別、職業、宗教</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ポールハリスがロータリー創設時の「多様性と寛容」</a:t>
            </a:r>
            <a:endParaRPr kumimoji="1" lang="en-US" altLang="ja-JP" dirty="0">
              <a:latin typeface="Georgia" panose="02040502050405020303" pitchFamily="18" charset="0"/>
            </a:endParaRPr>
          </a:p>
        </p:txBody>
      </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ロータリーでのリーダーはビジョンを実現できること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とはリーダーであり続けること</a:t>
            </a:r>
            <a:endParaRPr kumimoji="1" lang="en-US" altLang="ja-JP" dirty="0">
              <a:latin typeface="Georgia" panose="02040502050405020303" pitchFamily="18" charset="0"/>
            </a:endParaRPr>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xfrm>
            <a:off x="457200" y="1219200"/>
            <a:ext cx="8229600"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Service(</a:t>
            </a:r>
            <a:r>
              <a:rPr kumimoji="1" lang="ja-JP" altLang="en-US" dirty="0">
                <a:latin typeface="Georgia" panose="02040502050405020303" pitchFamily="18" charset="0"/>
              </a:rPr>
              <a:t>奉仕）</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ロータリアン、ロータリーが人々に与えられる唯一の言動や行動、困っている人がいたら、一緒に考え、できることをする。そしてその人を笑顔にすること　＝　</a:t>
            </a:r>
            <a:r>
              <a:rPr kumimoji="1" lang="en-US" altLang="ja-JP" sz="2400" dirty="0">
                <a:latin typeface="Georgia" panose="02040502050405020303" pitchFamily="18" charset="0"/>
              </a:rPr>
              <a:t>Serving</a:t>
            </a:r>
            <a:endParaRPr kumimoji="1" lang="ja-JP" altLang="en-US" dirty="0">
              <a:latin typeface="Georgia" panose="02040502050405020303" pitchFamily="18" charset="0"/>
            </a:endParaRPr>
          </a:p>
        </p:txBody>
      </p:sp>
    </p:spTree>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ja-JP" altLang="en-US" sz="2800" b="1" dirty="0">
                <a:latin typeface="Arial Narrow" panose="020B0606020202030204" pitchFamily="34" charset="0"/>
              </a:rPr>
              <a:t>ロータリアンの奉仕活動</a:t>
            </a:r>
          </a:p>
        </p:txBody>
      </p:sp>
      <p:sp>
        <p:nvSpPr>
          <p:cNvPr id="62467" name="Content Placeholder 2"/>
          <p:cNvSpPr>
            <a:spLocks noGrp="1"/>
          </p:cNvSpPr>
          <p:nvPr>
            <p:ph idx="1"/>
          </p:nvPr>
        </p:nvSpPr>
        <p:spPr bwMode="auto">
          <a:xfrm>
            <a:off x="520700" y="1760538"/>
            <a:ext cx="8229600" cy="10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ja-JP" sz="3600" b="1">
                <a:latin typeface="Georgia" panose="02040502050405020303" pitchFamily="18" charset="0"/>
              </a:rPr>
              <a:t>Fellowship</a:t>
            </a:r>
            <a:r>
              <a:rPr lang="ja-JP" altLang="en-US" sz="3600" b="1">
                <a:latin typeface="Georgia" panose="02040502050405020303" pitchFamily="18" charset="0"/>
              </a:rPr>
              <a:t>　親睦</a:t>
            </a:r>
            <a:endParaRPr lang="en-US" altLang="ja-JP" sz="3600" b="1">
              <a:latin typeface="Georgia" panose="02040502050405020303" pitchFamily="18" charset="0"/>
            </a:endParaRPr>
          </a:p>
          <a:p>
            <a:pPr marL="0" indent="0">
              <a:buFont typeface="Arial" panose="020B0604020202020204" pitchFamily="34" charset="0"/>
              <a:buNone/>
            </a:pPr>
            <a:endParaRPr lang="ja-JP" altLang="en-US" sz="3600" b="1">
              <a:latin typeface="Georgia" panose="02040502050405020303" pitchFamily="18" charset="0"/>
            </a:endParaRPr>
          </a:p>
        </p:txBody>
      </p:sp>
      <p:sp>
        <p:nvSpPr>
          <p:cNvPr id="5" name="右矢印 4"/>
          <p:cNvSpPr/>
          <p:nvPr/>
        </p:nvSpPr>
        <p:spPr>
          <a:xfrm>
            <a:off x="4541838" y="2970213"/>
            <a:ext cx="474662" cy="465137"/>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p>
        </p:txBody>
      </p:sp>
      <p:sp>
        <p:nvSpPr>
          <p:cNvPr id="62469" name="Content Placeholder 2"/>
          <p:cNvSpPr txBox="1">
            <a:spLocks/>
          </p:cNvSpPr>
          <p:nvPr/>
        </p:nvSpPr>
        <p:spPr bwMode="auto">
          <a:xfrm>
            <a:off x="633413" y="2482850"/>
            <a:ext cx="3886200" cy="1720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endParaRPr lang="en-US" altLang="ja-JP" sz="1400" b="1">
              <a:solidFill>
                <a:schemeClr val="accent1"/>
              </a:solidFill>
              <a:latin typeface="Georgia" panose="02040502050405020303" pitchFamily="18" charset="0"/>
            </a:endParaRPr>
          </a:p>
        </p:txBody>
      </p:sp>
      <p:pic>
        <p:nvPicPr>
          <p:cNvPr id="62470" name="図 5"/>
          <p:cNvPicPr>
            <a:picLocks noChangeAspect="1"/>
          </p:cNvPicPr>
          <p:nvPr/>
        </p:nvPicPr>
        <p:blipFill>
          <a:blip r:embed="rId3">
            <a:extLst>
              <a:ext uri="{28A0092B-C50C-407E-A947-70E740481C1C}">
                <a14:useLocalDpi xmlns:a14="http://schemas.microsoft.com/office/drawing/2010/main" val="0"/>
              </a:ext>
            </a:extLst>
          </a:blip>
          <a:srcRect l="803" t="114490" r="58739" b="-72272"/>
          <a:stretch>
            <a:fillRect/>
          </a:stretch>
        </p:blipFill>
        <p:spPr bwMode="auto">
          <a:xfrm rot="12687577" flipV="1">
            <a:off x="6170613" y="4340225"/>
            <a:ext cx="137636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609600" y="3352800"/>
            <a:ext cx="3932238" cy="623888"/>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Diversity</a:t>
            </a:r>
            <a:r>
              <a:rPr lang="ja-JP" altLang="en-US" sz="3600" b="1" dirty="0">
                <a:solidFill>
                  <a:srgbClr val="58585A"/>
                </a:solidFill>
                <a:latin typeface="Georgia" panose="02040502050405020303" pitchFamily="18" charset="0"/>
                <a:ea typeface="ＭＳ Ｐゴシック" panose="020B0600070205080204" pitchFamily="50" charset="-128"/>
              </a:rPr>
              <a:t>　多様性</a:t>
            </a:r>
            <a:endParaRPr lang="en-US" altLang="ja-JP" sz="3600" b="1" dirty="0">
              <a:solidFill>
                <a:srgbClr val="58585A"/>
              </a:solidFill>
              <a:latin typeface="Georgia" panose="02040502050405020303" pitchFamily="18" charset="0"/>
              <a:ea typeface="ＭＳ Ｐゴシック" panose="020B0600070205080204" pitchFamily="50" charset="-128"/>
            </a:endParaRPr>
          </a:p>
          <a:p>
            <a:pPr algn="ctr">
              <a:spcBef>
                <a:spcPct val="20000"/>
              </a:spcBef>
              <a:defRPr/>
            </a:pPr>
            <a:endParaRPr lang="en-US" altLang="ja-JP" sz="3600" b="1" u="sng" dirty="0">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chemeClr val="accent1"/>
              </a:solidFill>
              <a:latin typeface="Georgia" panose="02040502050405020303" pitchFamily="18" charset="0"/>
              <a:ea typeface="ＭＳ Ｐゴシック" panose="020B0600070205080204" pitchFamily="50" charset="-128"/>
            </a:endParaRPr>
          </a:p>
        </p:txBody>
      </p:sp>
      <p:sp>
        <p:nvSpPr>
          <p:cNvPr id="13" name="Content Placeholder 2"/>
          <p:cNvSpPr txBox="1">
            <a:spLocks/>
          </p:cNvSpPr>
          <p:nvPr/>
        </p:nvSpPr>
        <p:spPr bwMode="auto">
          <a:xfrm>
            <a:off x="641350" y="4203700"/>
            <a:ext cx="4083050" cy="542925"/>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Leadership</a:t>
            </a:r>
            <a:r>
              <a:rPr lang="ja-JP" altLang="en-US" sz="1800" b="1" dirty="0">
                <a:solidFill>
                  <a:srgbClr val="58585A"/>
                </a:solidFill>
                <a:latin typeface="Georgia" panose="02040502050405020303" pitchFamily="18" charset="0"/>
                <a:ea typeface="ＭＳ Ｐゴシック" panose="020B0600070205080204" pitchFamily="50" charset="-128"/>
              </a:rPr>
              <a:t>リーダーシップ</a:t>
            </a:r>
            <a:endParaRPr lang="en-US" altLang="ja-JP" sz="18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1400" b="1" dirty="0">
              <a:solidFill>
                <a:schemeClr val="accent1"/>
              </a:solidFill>
              <a:latin typeface="Georgia" panose="02040502050405020303" pitchFamily="18" charset="0"/>
              <a:ea typeface="ＭＳ Ｐゴシック" panose="020B0600070205080204" pitchFamily="50" charset="-128"/>
            </a:endParaRPr>
          </a:p>
        </p:txBody>
      </p:sp>
      <p:sp>
        <p:nvSpPr>
          <p:cNvPr id="62473" name="Content Placeholder 2"/>
          <p:cNvSpPr txBox="1">
            <a:spLocks/>
          </p:cNvSpPr>
          <p:nvPr/>
        </p:nvSpPr>
        <p:spPr bwMode="auto">
          <a:xfrm>
            <a:off x="609600" y="2482850"/>
            <a:ext cx="3886200" cy="674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r>
              <a:rPr lang="en-US" altLang="ja-JP" sz="3600" b="1">
                <a:solidFill>
                  <a:srgbClr val="58585A"/>
                </a:solidFill>
                <a:latin typeface="Georgia" panose="02040502050405020303" pitchFamily="18" charset="0"/>
              </a:rPr>
              <a:t>Integrity</a:t>
            </a:r>
            <a:r>
              <a:rPr lang="ja-JP" altLang="en-US" sz="3600" b="1">
                <a:solidFill>
                  <a:srgbClr val="58585A"/>
                </a:solidFill>
                <a:latin typeface="Georgia" panose="02040502050405020303" pitchFamily="18" charset="0"/>
              </a:rPr>
              <a:t>　高潔性</a:t>
            </a:r>
            <a:endParaRPr lang="en-US" altLang="ja-JP" sz="3600" b="1">
              <a:solidFill>
                <a:srgbClr val="58585A"/>
              </a:solidFill>
              <a:latin typeface="Georgia" panose="02040502050405020303" pitchFamily="18" charset="0"/>
            </a:endParaRPr>
          </a:p>
        </p:txBody>
      </p:sp>
      <p:sp>
        <p:nvSpPr>
          <p:cNvPr id="2" name="右矢印 1"/>
          <p:cNvSpPr/>
          <p:nvPr/>
        </p:nvSpPr>
        <p:spPr>
          <a:xfrm>
            <a:off x="5486400" y="1966913"/>
            <a:ext cx="3429000" cy="24701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ja-JP" sz="3600" b="1" dirty="0"/>
              <a:t>Serving</a:t>
            </a:r>
            <a:r>
              <a:rPr kumimoji="1" lang="ja-JP" altLang="en-US" sz="3600" b="1" dirty="0"/>
              <a:t>　</a:t>
            </a:r>
            <a:endParaRPr kumimoji="1" lang="en-US" altLang="ja-JP" sz="3600" b="1" dirty="0"/>
          </a:p>
          <a:p>
            <a:pPr algn="ctr">
              <a:defRPr/>
            </a:pPr>
            <a:r>
              <a:rPr kumimoji="1" lang="ja-JP" altLang="en-US" sz="3600" b="1" dirty="0"/>
              <a:t>（奉仕活動）</a:t>
            </a:r>
          </a:p>
        </p:txBody>
      </p:sp>
      <p:sp>
        <p:nvSpPr>
          <p:cNvPr id="3" name="左右矢印 2"/>
          <p:cNvSpPr/>
          <p:nvPr/>
        </p:nvSpPr>
        <p:spPr>
          <a:xfrm>
            <a:off x="554038" y="5181600"/>
            <a:ext cx="3900487" cy="6858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特徴</a:t>
            </a:r>
          </a:p>
        </p:txBody>
      </p:sp>
    </p:spTree>
  </p:cSld>
  <p:clrMapOvr>
    <a:masterClrMapping/>
  </p:clrMapOvr>
  <p:transition spd="slow" advClick="0">
    <p:circl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（奉仕活動）とは</a:t>
            </a:r>
          </a:p>
        </p:txBody>
      </p:sp>
      <p:sp>
        <p:nvSpPr>
          <p:cNvPr id="64515"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dirty="0">
                <a:latin typeface="Georgia" panose="02040502050405020303" pitchFamily="18" charset="0"/>
              </a:rPr>
              <a:t>奉仕活動とは定義するものでなく、笑顔でない人を笑顔にする言動、行動</a:t>
            </a:r>
            <a:endParaRPr kumimoji="1" lang="en-US" altLang="ja-JP" dirty="0">
              <a:latin typeface="Georgia" panose="02040502050405020303" pitchFamily="18" charset="0"/>
            </a:endParaRPr>
          </a:p>
          <a:p>
            <a:r>
              <a:rPr kumimoji="1" lang="ja-JP" altLang="en-US" dirty="0">
                <a:latin typeface="Georgia" panose="02040502050405020303" pitchFamily="18" charset="0"/>
              </a:rPr>
              <a:t>人を笑顔にするには、ロータリアンは、</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Integrity(</a:t>
            </a:r>
            <a:r>
              <a:rPr kumimoji="1" lang="ja-JP" altLang="en-US" dirty="0">
                <a:latin typeface="Georgia" panose="02040502050405020303" pitchFamily="18" charset="0"/>
              </a:rPr>
              <a:t>高潔性）を持ち</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Diversity(</a:t>
            </a:r>
            <a:r>
              <a:rPr kumimoji="1" lang="ja-JP" altLang="en-US" dirty="0">
                <a:latin typeface="Georgia" panose="02040502050405020303" pitchFamily="18" charset="0"/>
              </a:rPr>
              <a:t>多様性）を受けいけられる寛容さを持ち</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Leadership</a:t>
            </a:r>
            <a:r>
              <a:rPr kumimoji="1" lang="ja-JP" altLang="en-US" dirty="0">
                <a:latin typeface="Georgia" panose="02040502050405020303" pitchFamily="18" charset="0"/>
              </a:rPr>
              <a:t>　（問題を分析し、企画しアクションを起こす）</a:t>
            </a:r>
          </a:p>
          <a:p>
            <a:r>
              <a:rPr kumimoji="1" lang="ja-JP" altLang="en-US" dirty="0">
                <a:latin typeface="Georgia" panose="02040502050405020303" pitchFamily="18" charset="0"/>
              </a:rPr>
              <a:t>そのためには、我々が笑顔でなくてはいけないそれが　</a:t>
            </a: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 </a:t>
            </a:r>
            <a:r>
              <a:rPr kumimoji="1" lang="ja-JP" altLang="en-US" sz="2400" b="1" dirty="0">
                <a:latin typeface="Arial Narrow" panose="020B0606020202030204" pitchFamily="34" charset="0"/>
              </a:rPr>
              <a:t>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534616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受けた人がその言行に　感謝して、笑顔になるコト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受けた人がその言行に　感謝して、笑顔になるコト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笑顔の共有</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975102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a:latin typeface="Georgia" panose="02040502050405020303" pitchFamily="18" charset="0"/>
              </a:rPr>
              <a:t>　</a:t>
            </a:r>
            <a:r>
              <a:rPr kumimoji="1" lang="ja-JP" altLang="en-US" sz="2400">
                <a:latin typeface="Georgia" panose="02040502050405020303" pitchFamily="18" charset="0"/>
              </a:rPr>
              <a:t>ビジネス</a:t>
            </a:r>
            <a:r>
              <a:rPr kumimoji="1" lang="ja-JP" altLang="en-US" sz="2400" dirty="0">
                <a:latin typeface="Georgia" panose="02040502050405020303" pitchFamily="18" charset="0"/>
              </a:rPr>
              <a:t>：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1347639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RI</a:t>
            </a:r>
            <a:r>
              <a:rPr kumimoji="1" lang="ja-JP" altLang="en-US">
                <a:latin typeface="Arial Narrow" panose="020B0606020202030204" pitchFamily="34" charset="0"/>
              </a:rPr>
              <a:t>会長　ジョン・ジャーム夫妻</a:t>
            </a:r>
          </a:p>
        </p:txBody>
      </p:sp>
      <p:pic>
        <p:nvPicPr>
          <p:cNvPr id="47107"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53835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80957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a:latin typeface="Georgia" panose="02040502050405020303" pitchFamily="18" charset="0"/>
              </a:rPr>
              <a:t>　入会金、会費と寄付による資金（ロータリー財団）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2914618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3582231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4038822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仲間と一緒に奉仕活動をし、ロータリーのブランドを</a:t>
            </a:r>
            <a:r>
              <a:rPr kumimoji="1" lang="en-US" altLang="ja-JP" sz="2800" dirty="0">
                <a:latin typeface="Georgia" panose="02040502050405020303" pitchFamily="18" charset="0"/>
              </a:rPr>
              <a:t>	</a:t>
            </a:r>
            <a:r>
              <a:rPr kumimoji="1" lang="ja-JP" altLang="en-US" sz="2800" dirty="0">
                <a:latin typeface="Georgia" panose="02040502050405020303" pitchFamily="18" charset="0"/>
              </a:rPr>
              <a:t>地域の人に伝え、新しいロータリアン、仲間を見つけ</a:t>
            </a:r>
            <a:r>
              <a:rPr kumimoji="1" lang="en-US" altLang="ja-JP" sz="2800" dirty="0">
                <a:latin typeface="Georgia" panose="02040502050405020303" pitchFamily="18" charset="0"/>
              </a:rPr>
              <a:t>	</a:t>
            </a:r>
            <a:r>
              <a:rPr kumimoji="1" lang="ja-JP" altLang="en-US" sz="2800" dirty="0">
                <a:latin typeface="Georgia" panose="02040502050405020303" pitchFamily="18" charset="0"/>
              </a:rPr>
              <a:t>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1977023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地区のビジョン</a:t>
            </a:r>
          </a:p>
        </p:txBody>
      </p:sp>
      <p:sp>
        <p:nvSpPr>
          <p:cNvPr id="6861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a:latin typeface="Georgia" panose="02040502050405020303" pitchFamily="18" charset="0"/>
              </a:rPr>
              <a:t>～１０年後２０年後も地区の輝きが</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持続可能であること～</a:t>
            </a:r>
            <a:endParaRPr kumimoji="1" lang="en-US" altLang="ja-JP">
              <a:latin typeface="Georgia" panose="02040502050405020303" pitchFamily="18" charset="0"/>
            </a:endParaRPr>
          </a:p>
          <a:p>
            <a:pPr marL="0" indent="0">
              <a:buFont typeface="Arial" panose="020B0604020202020204" pitchFamily="34" charset="0"/>
              <a:buNone/>
            </a:pPr>
            <a:r>
              <a:rPr kumimoji="1" lang="en-US" altLang="ja-JP">
                <a:latin typeface="Georgia" panose="02040502050405020303" pitchFamily="18" charset="0"/>
              </a:rPr>
              <a:t>	</a:t>
            </a:r>
          </a:p>
          <a:p>
            <a:pPr marL="0" indent="0">
              <a:buFont typeface="Arial" panose="020B0604020202020204" pitchFamily="34" charset="0"/>
              <a:buNone/>
            </a:pPr>
            <a:r>
              <a:rPr kumimoji="1" lang="en-US" altLang="ja-JP">
                <a:latin typeface="Georgia" panose="02040502050405020303" pitchFamily="18" charset="0"/>
              </a:rPr>
              <a:t>	</a:t>
            </a:r>
            <a:r>
              <a:rPr kumimoji="1" lang="ja-JP" altLang="en-US">
                <a:latin typeface="Georgia" panose="02040502050405020303" pitchFamily="18" charset="0"/>
              </a:rPr>
              <a:t>新しいロータリアンや若いロータリアンを勧誘し退会を防ぐには、過去と現在だけでなく、将来を見据えてビジョンやあるべき姿を明確にし、</a:t>
            </a:r>
            <a:r>
              <a:rPr kumimoji="1" lang="ja-JP" altLang="en-US" i="1" u="sng">
                <a:latin typeface="Georgia" panose="02040502050405020303" pitchFamily="18" charset="0"/>
              </a:rPr>
              <a:t>ロータリアンでない地域の人びとにわかる表現や言葉でブランドや奉仕活動を伝えていくことである。</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重点戦術</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重点戦術</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extLst>
      <p:ext uri="{BB962C8B-B14F-4D97-AF65-F5344CB8AC3E}">
        <p14:creationId xmlns:p14="http://schemas.microsoft.com/office/powerpoint/2010/main" val="4147355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ジョン・ジャーム会長</a:t>
            </a:r>
          </a:p>
        </p:txBody>
      </p:sp>
      <p:pic>
        <p:nvPicPr>
          <p:cNvPr id="49155"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重点戦術</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3"/>
              <a:defRPr/>
            </a:pPr>
            <a:r>
              <a:rPr kumimoji="1" lang="ja-JP" altLang="en-US" sz="2400" dirty="0">
                <a:latin typeface="Georgia" panose="02040502050405020303" pitchFamily="18" charset="0"/>
              </a:rPr>
              <a:t>ホームページや、ソーシャルメディアを利用して、奉仕活動や人の笑顔をロータリアンで共有し、地域の人びとにロータリーのブランドを知ってもらう。</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ロータリーの公共イメージ向上</a:t>
            </a:r>
          </a:p>
        </p:txBody>
      </p:sp>
    </p:spTree>
    <p:extLst>
      <p:ext uri="{BB962C8B-B14F-4D97-AF65-F5344CB8AC3E}">
        <p14:creationId xmlns:p14="http://schemas.microsoft.com/office/powerpoint/2010/main" val="2681331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タイトル 1"/>
          <p:cNvSpPr>
            <a:spLocks noGrp="1"/>
          </p:cNvSpPr>
          <p:nvPr>
            <p:ph type="title"/>
          </p:nvPr>
        </p:nvSpPr>
        <p:spPr bwMode="auto">
          <a:xfrm>
            <a:off x="304800" y="45720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マイ　ロータリーとは</a:t>
            </a:r>
          </a:p>
        </p:txBody>
      </p:sp>
      <p:sp>
        <p:nvSpPr>
          <p:cNvPr id="70659" name="コンテンツ プレースホルダー 2"/>
          <p:cNvSpPr>
            <a:spLocks noGrp="1"/>
          </p:cNvSpPr>
          <p:nvPr>
            <p:ph idx="1"/>
          </p:nvPr>
        </p:nvSpPr>
        <p:spPr bwMode="auto">
          <a:xfrm>
            <a:off x="457200" y="1219200"/>
            <a:ext cx="82296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sz="2400" dirty="0">
                <a:latin typeface="Georgia" panose="02040502050405020303" pitchFamily="18" charset="0"/>
              </a:rPr>
              <a:t>ロータリアンが世界中のロータリーが行っている人道的奉仕やブランドを共有する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ロータリーや財団が１００年以上人を笑顔にしてきたコトを学ぶ</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自分の行っている人道的奉仕活動を積極的に投稿し、他のロータリアンに知ってもらう</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目標：</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クラブのマイ　ロータリー登録率　５０％</a:t>
            </a:r>
            <a:endParaRPr kumimoji="1" lang="en-US" altLang="ja-JP" sz="28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入会</a:t>
            </a:r>
            <a:r>
              <a:rPr kumimoji="1" lang="en-US" altLang="ja-JP" sz="2800" dirty="0">
                <a:latin typeface="Georgia" panose="02040502050405020303" pitchFamily="18" charset="0"/>
              </a:rPr>
              <a:t>3</a:t>
            </a:r>
            <a:r>
              <a:rPr kumimoji="1" lang="ja-JP" altLang="en-US" sz="2800" dirty="0">
                <a:latin typeface="Georgia" panose="02040502050405020303" pitchFamily="18" charset="0"/>
              </a:rPr>
              <a:t>年未満の登録率　　１００％</a:t>
            </a:r>
            <a:endParaRPr kumimoji="1" lang="en-US" altLang="ja-JP" sz="2800" dirty="0">
              <a:latin typeface="Georgia" panose="02040502050405020303"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マイ　ロータリー登録率</a:t>
            </a:r>
          </a:p>
        </p:txBody>
      </p:sp>
      <p:sp>
        <p:nvSpPr>
          <p:cNvPr id="7168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r>
              <a:rPr kumimoji="1" lang="ja-JP" altLang="en-US" dirty="0">
                <a:latin typeface="Georgia" panose="02040502050405020303" pitchFamily="18" charset="0"/>
              </a:rPr>
              <a:t>名古屋東</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MR15</a:t>
            </a:r>
            <a:r>
              <a:rPr kumimoji="1" lang="ja-JP" altLang="en-US" dirty="0">
                <a:latin typeface="Georgia" panose="02040502050405020303" pitchFamily="18" charset="0"/>
              </a:rPr>
              <a:t>人  会員数</a:t>
            </a:r>
            <a:r>
              <a:rPr kumimoji="1" lang="en-US" altLang="ja-JP" dirty="0">
                <a:latin typeface="Georgia" panose="02040502050405020303" pitchFamily="18" charset="0"/>
              </a:rPr>
              <a:t>92</a:t>
            </a:r>
            <a:r>
              <a:rPr kumimoji="1" lang="ja-JP" altLang="en-US" dirty="0">
                <a:latin typeface="Georgia" panose="02040502050405020303" pitchFamily="18" charset="0"/>
              </a:rPr>
              <a:t>人　</a:t>
            </a:r>
            <a:r>
              <a:rPr kumimoji="1" lang="en-US" altLang="ja-JP" dirty="0">
                <a:latin typeface="Georgia" panose="02040502050405020303" pitchFamily="18" charset="0"/>
              </a:rPr>
              <a:t>16.3</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名古屋千種</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MR5</a:t>
            </a:r>
            <a:r>
              <a:rPr kumimoji="1" lang="ja-JP" altLang="en-US" dirty="0">
                <a:latin typeface="Georgia" panose="02040502050405020303" pitchFamily="18" charset="0"/>
              </a:rPr>
              <a:t>人　会員数 </a:t>
            </a:r>
            <a:r>
              <a:rPr kumimoji="1" lang="en-US" altLang="ja-JP" dirty="0">
                <a:latin typeface="Georgia" panose="02040502050405020303" pitchFamily="18" charset="0"/>
              </a:rPr>
              <a:t>35</a:t>
            </a:r>
            <a:r>
              <a:rPr kumimoji="1" lang="ja-JP" altLang="en-US" dirty="0">
                <a:latin typeface="Georgia" panose="02040502050405020303" pitchFamily="18" charset="0"/>
              </a:rPr>
              <a:t>人　</a:t>
            </a:r>
            <a:r>
              <a:rPr kumimoji="1" lang="en-US" altLang="ja-JP" dirty="0">
                <a:latin typeface="Georgia" panose="02040502050405020303" pitchFamily="18" charset="0"/>
              </a:rPr>
              <a:t>14.3</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名古屋昭和</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a:t>
            </a:r>
            <a:r>
              <a:rPr kumimoji="1" lang="ja-JP" altLang="en-US" dirty="0">
                <a:latin typeface="Georgia" panose="02040502050405020303" pitchFamily="18" charset="0"/>
              </a:rPr>
              <a:t>４人　会員数 </a:t>
            </a:r>
            <a:r>
              <a:rPr kumimoji="1" lang="en-US" altLang="ja-JP" dirty="0">
                <a:latin typeface="Georgia" panose="02040502050405020303" pitchFamily="18" charset="0"/>
              </a:rPr>
              <a:t>54</a:t>
            </a:r>
            <a:r>
              <a:rPr kumimoji="1" lang="ja-JP" altLang="en-US" dirty="0">
                <a:latin typeface="Georgia" panose="02040502050405020303" pitchFamily="18" charset="0"/>
              </a:rPr>
              <a:t>人　</a:t>
            </a:r>
            <a:r>
              <a:rPr kumimoji="1" lang="en-US" altLang="ja-JP" dirty="0">
                <a:latin typeface="Georgia" panose="02040502050405020303" pitchFamily="18" charset="0"/>
              </a:rPr>
              <a:t>7.4</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endParaRPr kumimoji="1" lang="en-US" altLang="ja-JP" dirty="0">
              <a:latin typeface="Georgia" panose="02040502050405020303"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a:t>
            </a:r>
            <a:r>
              <a:rPr kumimoji="1" lang="ja-JP" altLang="en-US">
                <a:latin typeface="Arial Narrow" panose="020B0606020202030204" pitchFamily="34" charset="0"/>
              </a:rPr>
              <a:t>ｙ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pic>
        <p:nvPicPr>
          <p:cNvPr id="72707"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7588" y="1447800"/>
            <a:ext cx="7108825" cy="429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37795015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6973348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などのソーシャルメディアをクラブ会員に知らせる担当・責任者</a:t>
            </a:r>
            <a:endParaRPr kumimoji="1" lang="en-US" altLang="ja-JP" dirty="0">
              <a:latin typeface="Georgia" panose="02040502050405020303" pitchFamily="18" charset="0"/>
            </a:endParaRPr>
          </a:p>
          <a:p>
            <a:pPr marL="514350" indent="-514350">
              <a:buFont typeface="+mj-lt"/>
              <a:buAutoNum type="arabicPeriod"/>
            </a:pPr>
            <a:r>
              <a:rPr kumimoji="1" lang="ja-JP" altLang="en-US" dirty="0">
                <a:latin typeface="Georgia" panose="02040502050405020303" pitchFamily="18" charset="0"/>
              </a:rPr>
              <a:t>ソーシャルメディアを利用して、ロータリーのブランドや人道的奉仕活動を地域の人びとに伝える担当者　</a:t>
            </a:r>
            <a:r>
              <a:rPr kumimoji="1" lang="ja-JP" altLang="en-US" dirty="0">
                <a:solidFill>
                  <a:srgbClr val="FF0000"/>
                </a:solidFill>
                <a:latin typeface="Georgia" panose="02040502050405020303" pitchFamily="18" charset="0"/>
              </a:rPr>
              <a:t>公共イメージを向上させる</a:t>
            </a:r>
          </a:p>
        </p:txBody>
      </p:sp>
    </p:spTree>
    <p:extLst>
      <p:ext uri="{BB962C8B-B14F-4D97-AF65-F5344CB8AC3E}">
        <p14:creationId xmlns:p14="http://schemas.microsoft.com/office/powerpoint/2010/main" val="7133744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054776693"/>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015416644"/>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3989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5363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クラブの活性化は</a:t>
            </a:r>
          </a:p>
        </p:txBody>
      </p:sp>
      <p:sp>
        <p:nvSpPr>
          <p:cNvPr id="3" name="コンテンツ プレースホルダー 2"/>
          <p:cNvSpPr>
            <a:spLocks noGrp="1"/>
          </p:cNvSpPr>
          <p:nvPr>
            <p:ph idx="1"/>
          </p:nvPr>
        </p:nvSpPr>
        <p:spPr/>
        <p:txBody>
          <a:bodyPr/>
          <a:lstStyle/>
          <a:p>
            <a:pPr>
              <a:defRPr/>
            </a:pPr>
            <a:r>
              <a:rPr kumimoji="1" lang="ja-JP" altLang="en-US" dirty="0"/>
              <a:t>人道的奉仕活動の尺度　　（質と量）：</a:t>
            </a:r>
            <a:endParaRPr kumimoji="1" lang="en-US" altLang="ja-JP" dirty="0"/>
          </a:p>
          <a:p>
            <a:pPr marL="0" indent="0">
              <a:buFont typeface="Arial" panose="020B0604020202020204" pitchFamily="34" charset="0"/>
              <a:buNone/>
              <a:defRPr/>
            </a:pP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r>
              <a:rPr kumimoji="1" lang="en-US" altLang="ja-JP" dirty="0"/>
              <a:t>X</a:t>
            </a: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p:txBody>
      </p:sp>
      <p:sp>
        <p:nvSpPr>
          <p:cNvPr id="2" name="正方形/長方形 1"/>
          <p:cNvSpPr/>
          <p:nvPr/>
        </p:nvSpPr>
        <p:spPr>
          <a:xfrm>
            <a:off x="1371600" y="2438400"/>
            <a:ext cx="26670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奉仕に参加するボランティアの人数</a:t>
            </a:r>
          </a:p>
        </p:txBody>
      </p:sp>
      <p:sp>
        <p:nvSpPr>
          <p:cNvPr id="4" name="正方形/長方形 3"/>
          <p:cNvSpPr/>
          <p:nvPr/>
        </p:nvSpPr>
        <p:spPr>
          <a:xfrm>
            <a:off x="4987925" y="2438400"/>
            <a:ext cx="24384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奉仕時間</a:t>
            </a:r>
          </a:p>
        </p:txBody>
      </p:sp>
      <p:sp>
        <p:nvSpPr>
          <p:cNvPr id="5" name="正方形/長方形 4"/>
          <p:cNvSpPr/>
          <p:nvPr/>
        </p:nvSpPr>
        <p:spPr>
          <a:xfrm>
            <a:off x="3352800" y="4830763"/>
            <a:ext cx="26670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寄付金・寄附物品</a:t>
            </a:r>
          </a:p>
        </p:txBody>
      </p:sp>
      <p:sp>
        <p:nvSpPr>
          <p:cNvPr id="6" name="上矢印 5"/>
          <p:cNvSpPr/>
          <p:nvPr/>
        </p:nvSpPr>
        <p:spPr>
          <a:xfrm>
            <a:off x="7772400" y="2500313"/>
            <a:ext cx="600075" cy="1219200"/>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solidFill>
                <a:srgbClr val="FF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hlinkClick r:id="rId2"/>
              </a:rPr>
              <a:t>地区　ホーム　ページ</a:t>
            </a:r>
            <a:endParaRPr kumimoji="1" lang="ja-JP" altLang="en-US">
              <a:latin typeface="Arial Narrow" panose="020B0606020202030204" pitchFamily="34" charset="0"/>
            </a:endParaRPr>
          </a:p>
        </p:txBody>
      </p:sp>
      <p:pic>
        <p:nvPicPr>
          <p:cNvPr id="77827"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1313" y="1219200"/>
            <a:ext cx="592137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FACE BOOK  </a:t>
            </a:r>
            <a:r>
              <a:rPr kumimoji="1" lang="en-US" altLang="ja-JP">
                <a:latin typeface="Arial Narrow" panose="020B0606020202030204" pitchFamily="34" charset="0"/>
                <a:hlinkClick r:id="rId2"/>
              </a:rPr>
              <a:t>https://www.facebook.com/RID2760governor/</a:t>
            </a:r>
            <a:endParaRPr kumimoji="1" lang="ja-JP" altLang="en-US">
              <a:latin typeface="Arial Narrow" panose="020B0606020202030204" pitchFamily="34" charset="0"/>
            </a:endParaRPr>
          </a:p>
        </p:txBody>
      </p:sp>
      <p:pic>
        <p:nvPicPr>
          <p:cNvPr id="78851"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1950" y="1295400"/>
            <a:ext cx="82296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dirty="0">
                <a:latin typeface="Arial Narrow" panose="020B0606020202030204" pitchFamily="34" charset="0"/>
              </a:rPr>
              <a:t>ワールドフード　ふれ愛　フェスタ　（</a:t>
            </a:r>
            <a:r>
              <a:rPr kumimoji="1" lang="en-US" altLang="ja-JP" dirty="0">
                <a:latin typeface="Arial Narrow" panose="020B0606020202030204" pitchFamily="34" charset="0"/>
              </a:rPr>
              <a:t>WFF)</a:t>
            </a:r>
            <a:endParaRPr kumimoji="1" lang="ja-JP" altLang="en-US" dirty="0">
              <a:latin typeface="Arial Narrow" panose="020B0606020202030204" pitchFamily="34" charset="0"/>
            </a:endParaRPr>
          </a:p>
        </p:txBody>
      </p:sp>
      <p:pic>
        <p:nvPicPr>
          <p:cNvPr id="3" name="コンテンツ プレースホルダー 2"/>
          <p:cNvPicPr>
            <a:picLocks noGrp="1" noChangeAspect="1"/>
          </p:cNvPicPr>
          <p:nvPr>
            <p:ph idx="1"/>
          </p:nvPr>
        </p:nvPicPr>
        <p:blipFill>
          <a:blip r:embed="rId2"/>
          <a:stretch>
            <a:fillRect/>
          </a:stretch>
        </p:blipFill>
        <p:spPr>
          <a:xfrm>
            <a:off x="457200" y="1143000"/>
            <a:ext cx="8229600" cy="4876799"/>
          </a:xfrm>
        </p:spPr>
      </p:pic>
    </p:spTree>
    <p:extLst>
      <p:ext uri="{BB962C8B-B14F-4D97-AF65-F5344CB8AC3E}">
        <p14:creationId xmlns:p14="http://schemas.microsoft.com/office/powerpoint/2010/main" val="3962138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338" y="3200400"/>
            <a:ext cx="5183187" cy="315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875" name="タイトル 1"/>
          <p:cNvSpPr>
            <a:spLocks noGrp="1"/>
          </p:cNvSpPr>
          <p:nvPr>
            <p:ph type="ctrTitle"/>
          </p:nvPr>
        </p:nvSpPr>
        <p:spPr>
          <a:xfrm>
            <a:off x="539750" y="1017588"/>
            <a:ext cx="7772400" cy="1801812"/>
          </a:xfrm>
        </p:spPr>
        <p:txBody>
          <a:bodyPr/>
          <a:lstStyle/>
          <a:p>
            <a:pPr eaLnBrk="1" hangingPunct="1"/>
            <a:r>
              <a:rPr lang="ja-JP" altLang="en-US" sz="2400" dirty="0"/>
              <a:t>名古屋東</a:t>
            </a:r>
            <a:r>
              <a:rPr lang="en-US" altLang="ja-JP" sz="2400" dirty="0"/>
              <a:t>RC</a:t>
            </a:r>
            <a:r>
              <a:rPr lang="ja-JP" altLang="en-US" sz="2400" dirty="0"/>
              <a:t>　名古屋千種</a:t>
            </a:r>
            <a:r>
              <a:rPr lang="en-US" altLang="ja-JP" sz="2400" dirty="0"/>
              <a:t>RC</a:t>
            </a:r>
            <a:r>
              <a:rPr lang="ja-JP" altLang="en-US" sz="2400" dirty="0"/>
              <a:t>　名古屋昭和</a:t>
            </a:r>
            <a:r>
              <a:rPr lang="en-US" altLang="ja-JP" sz="2400" dirty="0"/>
              <a:t>RC</a:t>
            </a:r>
            <a:r>
              <a:rPr lang="ja-JP" altLang="en-US" sz="2400"/>
              <a:t>　の</a:t>
            </a:r>
            <a:r>
              <a:rPr lang="ja-JP" altLang="en-US" sz="2400" dirty="0"/>
              <a:t>皆さま、</a:t>
            </a:r>
            <a:br>
              <a:rPr lang="en-US" altLang="ja-JP" sz="2400" dirty="0"/>
            </a:br>
            <a:r>
              <a:rPr lang="ja-JP" altLang="en-US" sz="2400" dirty="0"/>
              <a:t>笑顔で楽しく、価値ある人道的奉仕活動を一緒にしましょう</a:t>
            </a:r>
            <a:br>
              <a:rPr lang="en-US" altLang="ja-JP" sz="2400" dirty="0"/>
            </a:br>
            <a:r>
              <a:rPr lang="ja-JP" altLang="en-US" sz="2400" dirty="0"/>
              <a:t>宜しくお願いします</a:t>
            </a:r>
          </a:p>
        </p:txBody>
      </p:sp>
      <p:pic>
        <p:nvPicPr>
          <p:cNvPr id="798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en-US" altLang="ja-JP" dirty="0">
                <a:latin typeface="Georgia" panose="02040502050405020303" pitchFamily="18" charset="0"/>
              </a:rPr>
              <a:t>	</a:t>
            </a:r>
          </a:p>
        </p:txBody>
      </p:sp>
    </p:spTree>
    <p:extLst>
      <p:ext uri="{BB962C8B-B14F-4D97-AF65-F5344CB8AC3E}">
        <p14:creationId xmlns:p14="http://schemas.microsoft.com/office/powerpoint/2010/main" val="457411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アトランタへ行こう！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260782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a:t>
            </a:r>
            <a:r>
              <a:rPr kumimoji="1" lang="en-US" altLang="ja-JP" dirty="0">
                <a:latin typeface="Georgia" panose="02040502050405020303" pitchFamily="18" charset="0"/>
              </a:rPr>
              <a:t>SERVING</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en-US" altLang="ja-JP" dirty="0">
                <a:latin typeface="Georgia" panose="02040502050405020303" pitchFamily="18" charset="0"/>
              </a:rPr>
              <a:t>Every Rotarian should  be serving for people every day.</a:t>
            </a:r>
          </a:p>
        </p:txBody>
      </p:sp>
    </p:spTree>
    <p:extLst>
      <p:ext uri="{BB962C8B-B14F-4D97-AF65-F5344CB8AC3E}">
        <p14:creationId xmlns:p14="http://schemas.microsoft.com/office/powerpoint/2010/main" val="2649154400"/>
      </p:ext>
    </p:extLst>
  </p:cSld>
  <p:clrMapOvr>
    <a:masterClrMapping/>
  </p:clrMapOvr>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23294</TotalTime>
  <Words>395</Words>
  <Application>Microsoft Office PowerPoint</Application>
  <PresentationFormat>画面に合わせる (4:3)</PresentationFormat>
  <Paragraphs>321</Paragraphs>
  <Slides>54</Slides>
  <Notes>8</Notes>
  <HiddenSlides>0</HiddenSlides>
  <MMClips>0</MMClips>
  <ScaleCrop>false</ScaleCrop>
  <HeadingPairs>
    <vt:vector size="6" baseType="variant">
      <vt:variant>
        <vt:lpstr>使用されているフォント</vt:lpstr>
      </vt:variant>
      <vt:variant>
        <vt:i4>8</vt:i4>
      </vt:variant>
      <vt:variant>
        <vt:lpstr>テーマ</vt:lpstr>
      </vt:variant>
      <vt:variant>
        <vt:i4>5</vt:i4>
      </vt:variant>
      <vt:variant>
        <vt:lpstr>スライド タイトル</vt:lpstr>
      </vt:variant>
      <vt:variant>
        <vt:i4>54</vt:i4>
      </vt:variant>
    </vt:vector>
  </HeadingPairs>
  <TitlesOfParts>
    <vt:vector size="67" baseType="lpstr">
      <vt:lpstr>ＭＳ Ｐゴシック</vt:lpstr>
      <vt:lpstr>ＭＳ Ｐゴシック</vt:lpstr>
      <vt:lpstr>ヒラギノ角ゴ Pro W3</vt:lpstr>
      <vt:lpstr>Arial</vt:lpstr>
      <vt:lpstr>Arial Narrow</vt:lpstr>
      <vt:lpstr>Arial Narrow Bold</vt:lpstr>
      <vt:lpstr>Calibri</vt:lpstr>
      <vt:lpstr>Georgia</vt:lpstr>
      <vt:lpstr>Communications_white</vt:lpstr>
      <vt:lpstr>Custom Design</vt:lpstr>
      <vt:lpstr>2_Custom Design</vt:lpstr>
      <vt:lpstr>Office ​​テーマ</vt:lpstr>
      <vt:lpstr>1_Office ​​テーマ</vt:lpstr>
      <vt:lpstr>国際ロータリー第２７６０地区　 </vt:lpstr>
      <vt:lpstr>PowerPoint プレゼンテーション</vt:lpstr>
      <vt:lpstr>RI会長　ジョン・ジャーム夫妻</vt:lpstr>
      <vt:lpstr>ジョン・ジャーム会長</vt:lpstr>
      <vt:lpstr>RI会長　テーマ</vt:lpstr>
      <vt:lpstr>RI会長　テーマ</vt:lpstr>
      <vt:lpstr>RI会長　テーマ</vt:lpstr>
      <vt:lpstr>ROTARY　SERVING　HUMANITY</vt:lpstr>
      <vt:lpstr>ROTARY　SERVING　HUMANITY</vt:lpstr>
      <vt:lpstr>ROTARY　SERVING　HUMANITY</vt:lpstr>
      <vt:lpstr>ROTARY　SERVING　HUMANITY</vt:lpstr>
      <vt:lpstr>ROTARY　SERVING　HUMANITY</vt:lpstr>
      <vt:lpstr>RID　2760　会員数推移</vt:lpstr>
      <vt:lpstr>ブランド　マーケティング</vt:lpstr>
      <vt:lpstr>ブランド　マーケティング</vt:lpstr>
      <vt:lpstr>ブランド　マーケティング</vt:lpstr>
      <vt:lpstr>ブランド　マーケティング</vt:lpstr>
      <vt:lpstr>ロータリーのブランド（中核的価値）</vt:lpstr>
      <vt:lpstr>ロータリーのブランド（中核的価値）</vt:lpstr>
      <vt:lpstr>ロータリーのブランド（中核的価値）</vt:lpstr>
      <vt:lpstr>ロータリーのブランド（中核的価値）</vt:lpstr>
      <vt:lpstr>ロータリーのブランド（中核的価値）</vt:lpstr>
      <vt:lpstr>ロータリアンの奉仕活動</vt:lpstr>
      <vt:lpstr>SERVING（奉仕活動）とは</vt:lpstr>
      <vt:lpstr>SERVING とは</vt:lpstr>
      <vt:lpstr>SERVING　とは</vt:lpstr>
      <vt:lpstr>SERVING　とは</vt:lpstr>
      <vt:lpstr>SERVICE　を持続可能にするためには・・</vt:lpstr>
      <vt:lpstr>SERVICE　を持続可能にするためには・・</vt:lpstr>
      <vt:lpstr>SERVICE　を持続可能にするためには・・</vt:lpstr>
      <vt:lpstr>SERVICE　を持続可能にするためには・・</vt:lpstr>
      <vt:lpstr>SERVICE　を持続可能にするためには・・</vt:lpstr>
      <vt:lpstr>地区方針</vt:lpstr>
      <vt:lpstr>地区方針</vt:lpstr>
      <vt:lpstr>地区方針</vt:lpstr>
      <vt:lpstr>地区方針</vt:lpstr>
      <vt:lpstr>地区のビジョン</vt:lpstr>
      <vt:lpstr>重点戦術</vt:lpstr>
      <vt:lpstr>重点戦術</vt:lpstr>
      <vt:lpstr>重点戦術</vt:lpstr>
      <vt:lpstr>マイ　ロータリーとは</vt:lpstr>
      <vt:lpstr>マイ　ロータリー登録率</vt:lpstr>
      <vt:lpstr>Mｙ　Rotarian　（マイ　ロータリアン）</vt:lpstr>
      <vt:lpstr>My　Rotarian　（マイ　ロータリアン）</vt:lpstr>
      <vt:lpstr>My　Rotarian　（マイ　ロータリアン）</vt:lpstr>
      <vt:lpstr>My　Rotarian　（マイ　ロータリアン）</vt:lpstr>
      <vt:lpstr>戦略計画（第２７６０地区）2016-17 </vt:lpstr>
      <vt:lpstr>戦略計画（第２７６０地区）2016-17 </vt:lpstr>
      <vt:lpstr>戦略計画（第２７６０地区）2016-17 </vt:lpstr>
      <vt:lpstr>クラブの活性化は</vt:lpstr>
      <vt:lpstr>地区　ホーム　ページ</vt:lpstr>
      <vt:lpstr>FACE BOOK  https://www.facebook.com/RID2760governor/</vt:lpstr>
      <vt:lpstr>ワールドフード　ふれ愛　フェスタ　（WFF)</vt:lpstr>
      <vt:lpstr>名古屋東RC　名古屋千種RC　名古屋昭和RC　の皆さま、 笑顔で楽しく、価値ある人道的奉仕活動を一緒にしましょう 宜しくお願いします</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服部良男</cp:lastModifiedBy>
  <cp:revision>849</cp:revision>
  <cp:lastPrinted>2013-04-11T19:55:04Z</cp:lastPrinted>
  <dcterms:created xsi:type="dcterms:W3CDTF">2010-04-16T20:11:30Z</dcterms:created>
  <dcterms:modified xsi:type="dcterms:W3CDTF">2016-09-25T22:19:17Z</dcterms:modified>
</cp:coreProperties>
</file>