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20" r:id="rId3"/>
    <p:sldMasterId id="2147483732" r:id="rId4"/>
    <p:sldMasterId id="2147483744" r:id="rId5"/>
    <p:sldMasterId id="2147483768" r:id="rId6"/>
  </p:sldMasterIdLst>
  <p:notesMasterIdLst>
    <p:notesMasterId r:id="rId51"/>
  </p:notesMasterIdLst>
  <p:handoutMasterIdLst>
    <p:handoutMasterId r:id="rId52"/>
  </p:handoutMasterIdLst>
  <p:sldIdLst>
    <p:sldId id="256" r:id="rId7"/>
    <p:sldId id="299" r:id="rId8"/>
    <p:sldId id="300" r:id="rId9"/>
    <p:sldId id="301" r:id="rId10"/>
    <p:sldId id="275" r:id="rId11"/>
    <p:sldId id="320" r:id="rId12"/>
    <p:sldId id="257" r:id="rId13"/>
    <p:sldId id="258" r:id="rId14"/>
    <p:sldId id="259" r:id="rId15"/>
    <p:sldId id="267" r:id="rId16"/>
    <p:sldId id="268" r:id="rId17"/>
    <p:sldId id="328" r:id="rId18"/>
    <p:sldId id="273" r:id="rId19"/>
    <p:sldId id="265" r:id="rId20"/>
    <p:sldId id="271" r:id="rId21"/>
    <p:sldId id="272" r:id="rId22"/>
    <p:sldId id="260" r:id="rId23"/>
    <p:sldId id="261" r:id="rId24"/>
    <p:sldId id="287" r:id="rId25"/>
    <p:sldId id="295" r:id="rId26"/>
    <p:sldId id="292" r:id="rId27"/>
    <p:sldId id="303" r:id="rId28"/>
    <p:sldId id="314" r:id="rId29"/>
    <p:sldId id="315" r:id="rId30"/>
    <p:sldId id="313" r:id="rId31"/>
    <p:sldId id="316" r:id="rId32"/>
    <p:sldId id="317" r:id="rId33"/>
    <p:sldId id="293" r:id="rId34"/>
    <p:sldId id="323" r:id="rId35"/>
    <p:sldId id="309" r:id="rId36"/>
    <p:sldId id="321" r:id="rId37"/>
    <p:sldId id="331" r:id="rId38"/>
    <p:sldId id="322" r:id="rId39"/>
    <p:sldId id="324" r:id="rId40"/>
    <p:sldId id="308" r:id="rId41"/>
    <p:sldId id="286" r:id="rId42"/>
    <p:sldId id="285" r:id="rId43"/>
    <p:sldId id="288" r:id="rId44"/>
    <p:sldId id="279" r:id="rId45"/>
    <p:sldId id="269" r:id="rId46"/>
    <p:sldId id="264" r:id="rId47"/>
    <p:sldId id="280" r:id="rId48"/>
    <p:sldId id="318" r:id="rId49"/>
    <p:sldId id="319" r:id="rId50"/>
  </p:sldIdLst>
  <p:sldSz cx="9144000" cy="6858000" type="screen4x3"/>
  <p:notesSz cx="9945688" cy="6858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30E7E730-4644-4F33-B705-78F0AF3FC0D3}">
          <p14:sldIdLst>
            <p14:sldId id="256"/>
            <p14:sldId id="299"/>
            <p14:sldId id="300"/>
            <p14:sldId id="301"/>
            <p14:sldId id="275"/>
            <p14:sldId id="320"/>
            <p14:sldId id="257"/>
            <p14:sldId id="258"/>
            <p14:sldId id="259"/>
            <p14:sldId id="267"/>
            <p14:sldId id="268"/>
            <p14:sldId id="328"/>
            <p14:sldId id="273"/>
            <p14:sldId id="265"/>
            <p14:sldId id="271"/>
            <p14:sldId id="272"/>
            <p14:sldId id="260"/>
            <p14:sldId id="261"/>
            <p14:sldId id="287"/>
            <p14:sldId id="295"/>
            <p14:sldId id="292"/>
            <p14:sldId id="303"/>
            <p14:sldId id="314"/>
            <p14:sldId id="315"/>
            <p14:sldId id="313"/>
            <p14:sldId id="316"/>
            <p14:sldId id="317"/>
            <p14:sldId id="293"/>
            <p14:sldId id="323"/>
            <p14:sldId id="309"/>
            <p14:sldId id="321"/>
            <p14:sldId id="331"/>
            <p14:sldId id="322"/>
            <p14:sldId id="324"/>
            <p14:sldId id="308"/>
            <p14:sldId id="286"/>
            <p14:sldId id="285"/>
            <p14:sldId id="288"/>
            <p14:sldId id="279"/>
            <p14:sldId id="269"/>
            <p14:sldId id="264"/>
            <p14:sldId id="280"/>
            <p14:sldId id="318"/>
            <p14:sldId id="31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CB05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44" autoAdjust="0"/>
    <p:restoredTop sz="65657" autoAdjust="0"/>
  </p:normalViewPr>
  <p:slideViewPr>
    <p:cSldViewPr>
      <p:cViewPr>
        <p:scale>
          <a:sx n="66" d="100"/>
          <a:sy n="66" d="100"/>
        </p:scale>
        <p:origin x="-1290" y="-282"/>
      </p:cViewPr>
      <p:guideLst>
        <p:guide orient="horz" pos="2160"/>
        <p:guide pos="2880"/>
      </p:guideLst>
    </p:cSldViewPr>
  </p:slideViewPr>
  <p:outlineViewPr>
    <p:cViewPr>
      <p:scale>
        <a:sx n="33" d="100"/>
        <a:sy n="33" d="100"/>
      </p:scale>
      <p:origin x="0" y="1659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2538" y="-102"/>
      </p:cViewPr>
      <p:guideLst>
        <p:guide orient="horz" pos="2160"/>
        <p:guide pos="313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9798" cy="3429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33588" y="0"/>
            <a:ext cx="4309798" cy="342900"/>
          </a:xfrm>
          <a:prstGeom prst="rect">
            <a:avLst/>
          </a:prstGeom>
        </p:spPr>
        <p:txBody>
          <a:bodyPr vert="horz" lIns="91440" tIns="45720" rIns="91440" bIns="45720" rtlCol="0"/>
          <a:lstStyle>
            <a:lvl1pPr algn="r">
              <a:defRPr sz="1200"/>
            </a:lvl1pPr>
          </a:lstStyle>
          <a:p>
            <a:fld id="{DF05A5A2-FAFF-45E2-A4A1-BA867A7D4169}" type="datetimeFigureOut">
              <a:rPr kumimoji="1" lang="ja-JP" altLang="en-US" smtClean="0"/>
              <a:t>2012/9/20</a:t>
            </a:fld>
            <a:endParaRPr kumimoji="1" lang="ja-JP" altLang="en-US"/>
          </a:p>
        </p:txBody>
      </p:sp>
      <p:sp>
        <p:nvSpPr>
          <p:cNvPr id="4" name="フッター プレースホルダー 3"/>
          <p:cNvSpPr>
            <a:spLocks noGrp="1"/>
          </p:cNvSpPr>
          <p:nvPr>
            <p:ph type="ftr" sz="quarter" idx="2"/>
          </p:nvPr>
        </p:nvSpPr>
        <p:spPr>
          <a:xfrm>
            <a:off x="0" y="6513910"/>
            <a:ext cx="4309798" cy="3429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33588" y="6513910"/>
            <a:ext cx="4309798" cy="342900"/>
          </a:xfrm>
          <a:prstGeom prst="rect">
            <a:avLst/>
          </a:prstGeom>
        </p:spPr>
        <p:txBody>
          <a:bodyPr vert="horz" lIns="91440" tIns="45720" rIns="91440" bIns="45720" rtlCol="0" anchor="b"/>
          <a:lstStyle>
            <a:lvl1pPr algn="r">
              <a:defRPr sz="1200"/>
            </a:lvl1pPr>
          </a:lstStyle>
          <a:p>
            <a:fld id="{3AA11EBD-78F3-480D-A062-AC3576FCD7C4}" type="slidenum">
              <a:rPr kumimoji="1" lang="ja-JP" altLang="en-US" smtClean="0"/>
              <a:t>‹#›</a:t>
            </a:fld>
            <a:endParaRPr kumimoji="1" lang="ja-JP" altLang="en-US"/>
          </a:p>
        </p:txBody>
      </p:sp>
    </p:spTree>
    <p:extLst>
      <p:ext uri="{BB962C8B-B14F-4D97-AF65-F5344CB8AC3E}">
        <p14:creationId xmlns:p14="http://schemas.microsoft.com/office/powerpoint/2010/main" val="873023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9798" cy="3429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33588" y="0"/>
            <a:ext cx="4309798" cy="342900"/>
          </a:xfrm>
          <a:prstGeom prst="rect">
            <a:avLst/>
          </a:prstGeom>
        </p:spPr>
        <p:txBody>
          <a:bodyPr vert="horz" lIns="91440" tIns="45720" rIns="91440" bIns="45720" rtlCol="0"/>
          <a:lstStyle>
            <a:lvl1pPr algn="r">
              <a:defRPr sz="1200"/>
            </a:lvl1pPr>
          </a:lstStyle>
          <a:p>
            <a:fld id="{D90ADFDE-82D6-4AD4-9595-AA498E85D6E7}" type="datetimeFigureOut">
              <a:rPr kumimoji="1" lang="ja-JP" altLang="en-US" smtClean="0"/>
              <a:t>2012/9/20</a:t>
            </a:fld>
            <a:endParaRPr kumimoji="1" lang="ja-JP" altLang="en-US"/>
          </a:p>
        </p:txBody>
      </p:sp>
      <p:sp>
        <p:nvSpPr>
          <p:cNvPr id="4" name="スライド イメージ プレースホルダー 3"/>
          <p:cNvSpPr>
            <a:spLocks noGrp="1" noRot="1" noChangeAspect="1"/>
          </p:cNvSpPr>
          <p:nvPr>
            <p:ph type="sldImg" idx="2"/>
          </p:nvPr>
        </p:nvSpPr>
        <p:spPr>
          <a:xfrm>
            <a:off x="3257550" y="514350"/>
            <a:ext cx="3430588" cy="25717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4569" y="3257550"/>
            <a:ext cx="7956550" cy="30861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6513910"/>
            <a:ext cx="4309798" cy="3429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33588" y="6513910"/>
            <a:ext cx="4309798" cy="342900"/>
          </a:xfrm>
          <a:prstGeom prst="rect">
            <a:avLst/>
          </a:prstGeom>
        </p:spPr>
        <p:txBody>
          <a:bodyPr vert="horz" lIns="91440" tIns="45720" rIns="91440" bIns="45720" rtlCol="0" anchor="b"/>
          <a:lstStyle>
            <a:lvl1pPr algn="r">
              <a:defRPr sz="1200"/>
            </a:lvl1pPr>
          </a:lstStyle>
          <a:p>
            <a:fld id="{05DB5CB8-4450-4A32-8EE3-EB08475C55F1}" type="slidenum">
              <a:rPr kumimoji="1" lang="ja-JP" altLang="en-US" smtClean="0"/>
              <a:t>‹#›</a:t>
            </a:fld>
            <a:endParaRPr kumimoji="1" lang="ja-JP" altLang="en-US"/>
          </a:p>
        </p:txBody>
      </p:sp>
    </p:spTree>
    <p:extLst>
      <p:ext uri="{BB962C8B-B14F-4D97-AF65-F5344CB8AC3E}">
        <p14:creationId xmlns:p14="http://schemas.microsoft.com/office/powerpoint/2010/main" val="12797520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a:t>
            </a:fld>
            <a:endParaRPr kumimoji="1" lang="ja-JP" altLang="en-US" dirty="0"/>
          </a:p>
        </p:txBody>
      </p:sp>
    </p:spTree>
    <p:extLst>
      <p:ext uri="{BB962C8B-B14F-4D97-AF65-F5344CB8AC3E}">
        <p14:creationId xmlns:p14="http://schemas.microsoft.com/office/powerpoint/2010/main" val="1244135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10</a:t>
            </a:fld>
            <a:endParaRPr kumimoji="1" lang="ja-JP" altLang="en-US" dirty="0"/>
          </a:p>
        </p:txBody>
      </p:sp>
    </p:spTree>
    <p:extLst>
      <p:ext uri="{BB962C8B-B14F-4D97-AF65-F5344CB8AC3E}">
        <p14:creationId xmlns:p14="http://schemas.microsoft.com/office/powerpoint/2010/main" val="419588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11</a:t>
            </a:fld>
            <a:endParaRPr kumimoji="1" lang="ja-JP" altLang="en-US" dirty="0"/>
          </a:p>
        </p:txBody>
      </p:sp>
    </p:spTree>
    <p:extLst>
      <p:ext uri="{BB962C8B-B14F-4D97-AF65-F5344CB8AC3E}">
        <p14:creationId xmlns:p14="http://schemas.microsoft.com/office/powerpoint/2010/main" val="3006012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12</a:t>
            </a:fld>
            <a:endParaRPr kumimoji="1" lang="ja-JP" altLang="en-US"/>
          </a:p>
        </p:txBody>
      </p:sp>
    </p:spTree>
    <p:extLst>
      <p:ext uri="{BB962C8B-B14F-4D97-AF65-F5344CB8AC3E}">
        <p14:creationId xmlns:p14="http://schemas.microsoft.com/office/powerpoint/2010/main" val="4242766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13</a:t>
            </a:fld>
            <a:endParaRPr kumimoji="1" lang="ja-JP" altLang="en-US" dirty="0"/>
          </a:p>
        </p:txBody>
      </p:sp>
    </p:spTree>
    <p:extLst>
      <p:ext uri="{BB962C8B-B14F-4D97-AF65-F5344CB8AC3E}">
        <p14:creationId xmlns:p14="http://schemas.microsoft.com/office/powerpoint/2010/main" val="1491744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14</a:t>
            </a:fld>
            <a:endParaRPr kumimoji="1" lang="ja-JP" altLang="en-US" dirty="0"/>
          </a:p>
        </p:txBody>
      </p:sp>
    </p:spTree>
    <p:extLst>
      <p:ext uri="{BB962C8B-B14F-4D97-AF65-F5344CB8AC3E}">
        <p14:creationId xmlns:p14="http://schemas.microsoft.com/office/powerpoint/2010/main" val="351339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15</a:t>
            </a:fld>
            <a:endParaRPr kumimoji="1" lang="ja-JP" altLang="en-US" dirty="0"/>
          </a:p>
        </p:txBody>
      </p:sp>
    </p:spTree>
    <p:extLst>
      <p:ext uri="{BB962C8B-B14F-4D97-AF65-F5344CB8AC3E}">
        <p14:creationId xmlns:p14="http://schemas.microsoft.com/office/powerpoint/2010/main" val="4018204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16</a:t>
            </a:fld>
            <a:endParaRPr kumimoji="1" lang="ja-JP" altLang="en-US" dirty="0"/>
          </a:p>
        </p:txBody>
      </p:sp>
    </p:spTree>
    <p:extLst>
      <p:ext uri="{BB962C8B-B14F-4D97-AF65-F5344CB8AC3E}">
        <p14:creationId xmlns:p14="http://schemas.microsoft.com/office/powerpoint/2010/main" val="2413754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17</a:t>
            </a:fld>
            <a:endParaRPr kumimoji="1" lang="ja-JP" altLang="en-US" dirty="0"/>
          </a:p>
        </p:txBody>
      </p:sp>
    </p:spTree>
    <p:extLst>
      <p:ext uri="{BB962C8B-B14F-4D97-AF65-F5344CB8AC3E}">
        <p14:creationId xmlns:p14="http://schemas.microsoft.com/office/powerpoint/2010/main" val="1586513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18</a:t>
            </a:fld>
            <a:endParaRPr kumimoji="1" lang="ja-JP" altLang="en-US" dirty="0"/>
          </a:p>
        </p:txBody>
      </p:sp>
    </p:spTree>
    <p:extLst>
      <p:ext uri="{BB962C8B-B14F-4D97-AF65-F5344CB8AC3E}">
        <p14:creationId xmlns:p14="http://schemas.microsoft.com/office/powerpoint/2010/main" val="308385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 イメージ プレースホルダー 1"/>
          <p:cNvSpPr>
            <a:spLocks noGrp="1" noRot="1" noChangeAspect="1"/>
          </p:cNvSpPr>
          <p:nvPr>
            <p:ph type="sldImg"/>
          </p:nvPr>
        </p:nvSpPr>
        <p:spPr bwMode="auto">
          <a:noFill/>
          <a:ln>
            <a:solidFill>
              <a:srgbClr val="000000"/>
            </a:solidFill>
            <a:miter lim="800000"/>
            <a:headEnd/>
            <a:tailEnd/>
          </a:ln>
        </p:spPr>
      </p:sp>
      <p:sp>
        <p:nvSpPr>
          <p:cNvPr id="60418" name="ノート プレースホルダー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ja-JP" altLang="en-US" dirty="0" smtClean="0"/>
          </a:p>
        </p:txBody>
      </p:sp>
      <p:sp>
        <p:nvSpPr>
          <p:cNvPr id="60419" name="スライド番号プレースホルダー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2187EC3-718B-41E9-A0DC-EF550A5C9721}" type="slidenum">
              <a:rPr lang="ja-JP" altLang="en-US">
                <a:solidFill>
                  <a:prstClr val="black"/>
                </a:solidFill>
              </a:rPr>
              <a:pPr/>
              <a:t>19</a:t>
            </a:fld>
            <a:endParaRPr lang="ja-JP" alt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lang="ja-JP" altLang="en-US" smtClean="0">
                <a:solidFill>
                  <a:prstClr val="black"/>
                </a:solidFill>
              </a:rPr>
              <a:pPr/>
              <a:t>2</a:t>
            </a:fld>
            <a:endParaRPr lang="ja-JP" altLang="en-US" dirty="0">
              <a:solidFill>
                <a:prstClr val="black"/>
              </a:solidFill>
            </a:endParaRPr>
          </a:p>
        </p:txBody>
      </p:sp>
    </p:spTree>
    <p:extLst>
      <p:ext uri="{BB962C8B-B14F-4D97-AF65-F5344CB8AC3E}">
        <p14:creationId xmlns:p14="http://schemas.microsoft.com/office/powerpoint/2010/main" val="498617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20</a:t>
            </a:fld>
            <a:endParaRPr kumimoji="1" lang="ja-JP" altLang="en-US" dirty="0"/>
          </a:p>
        </p:txBody>
      </p:sp>
    </p:spTree>
    <p:extLst>
      <p:ext uri="{BB962C8B-B14F-4D97-AF65-F5344CB8AC3E}">
        <p14:creationId xmlns:p14="http://schemas.microsoft.com/office/powerpoint/2010/main" val="907872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21</a:t>
            </a:fld>
            <a:endParaRPr kumimoji="1" lang="ja-JP" altLang="en-US" dirty="0"/>
          </a:p>
        </p:txBody>
      </p:sp>
    </p:spTree>
    <p:extLst>
      <p:ext uri="{BB962C8B-B14F-4D97-AF65-F5344CB8AC3E}">
        <p14:creationId xmlns:p14="http://schemas.microsoft.com/office/powerpoint/2010/main" val="1188323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lang="ja-JP" altLang="en-US" smtClean="0">
                <a:solidFill>
                  <a:prstClr val="black"/>
                </a:solidFill>
              </a:rPr>
              <a:pPr/>
              <a:t>22</a:t>
            </a:fld>
            <a:endParaRPr lang="ja-JP" altLang="en-US" dirty="0">
              <a:solidFill>
                <a:prstClr val="black"/>
              </a:solidFill>
            </a:endParaRPr>
          </a:p>
        </p:txBody>
      </p:sp>
    </p:spTree>
    <p:extLst>
      <p:ext uri="{BB962C8B-B14F-4D97-AF65-F5344CB8AC3E}">
        <p14:creationId xmlns:p14="http://schemas.microsoft.com/office/powerpoint/2010/main" val="2737318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23</a:t>
            </a:fld>
            <a:endParaRPr kumimoji="1" lang="ja-JP" altLang="en-US"/>
          </a:p>
        </p:txBody>
      </p:sp>
    </p:spTree>
    <p:extLst>
      <p:ext uri="{BB962C8B-B14F-4D97-AF65-F5344CB8AC3E}">
        <p14:creationId xmlns:p14="http://schemas.microsoft.com/office/powerpoint/2010/main" val="26727184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24</a:t>
            </a:fld>
            <a:endParaRPr kumimoji="1" lang="ja-JP" altLang="en-US"/>
          </a:p>
        </p:txBody>
      </p:sp>
    </p:spTree>
    <p:extLst>
      <p:ext uri="{BB962C8B-B14F-4D97-AF65-F5344CB8AC3E}">
        <p14:creationId xmlns:p14="http://schemas.microsoft.com/office/powerpoint/2010/main" val="3707250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lang="ja-JP" altLang="en-US" smtClean="0">
                <a:solidFill>
                  <a:prstClr val="black"/>
                </a:solidFill>
              </a:rPr>
              <a:pPr/>
              <a:t>25</a:t>
            </a:fld>
            <a:endParaRPr lang="ja-JP" altLang="en-US" dirty="0">
              <a:solidFill>
                <a:prstClr val="black"/>
              </a:solidFill>
            </a:endParaRPr>
          </a:p>
        </p:txBody>
      </p:sp>
    </p:spTree>
    <p:extLst>
      <p:ext uri="{BB962C8B-B14F-4D97-AF65-F5344CB8AC3E}">
        <p14:creationId xmlns:p14="http://schemas.microsoft.com/office/powerpoint/2010/main" val="18424125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26</a:t>
            </a:fld>
            <a:endParaRPr kumimoji="1" lang="ja-JP" altLang="en-US"/>
          </a:p>
        </p:txBody>
      </p:sp>
    </p:spTree>
    <p:extLst>
      <p:ext uri="{BB962C8B-B14F-4D97-AF65-F5344CB8AC3E}">
        <p14:creationId xmlns:p14="http://schemas.microsoft.com/office/powerpoint/2010/main" val="2126897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27</a:t>
            </a:fld>
            <a:endParaRPr kumimoji="1" lang="ja-JP" altLang="en-US"/>
          </a:p>
        </p:txBody>
      </p:sp>
    </p:spTree>
    <p:extLst>
      <p:ext uri="{BB962C8B-B14F-4D97-AF65-F5344CB8AC3E}">
        <p14:creationId xmlns:p14="http://schemas.microsoft.com/office/powerpoint/2010/main" val="27689174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28</a:t>
            </a:fld>
            <a:endParaRPr kumimoji="1" lang="ja-JP" altLang="en-US" dirty="0"/>
          </a:p>
        </p:txBody>
      </p:sp>
    </p:spTree>
    <p:extLst>
      <p:ext uri="{BB962C8B-B14F-4D97-AF65-F5344CB8AC3E}">
        <p14:creationId xmlns:p14="http://schemas.microsoft.com/office/powerpoint/2010/main" val="3065432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29</a:t>
            </a:fld>
            <a:endParaRPr kumimoji="1" lang="ja-JP" altLang="en-US"/>
          </a:p>
        </p:txBody>
      </p:sp>
    </p:spTree>
    <p:extLst>
      <p:ext uri="{BB962C8B-B14F-4D97-AF65-F5344CB8AC3E}">
        <p14:creationId xmlns:p14="http://schemas.microsoft.com/office/powerpoint/2010/main" val="1405806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lang="ja-JP" altLang="en-US" smtClean="0">
                <a:solidFill>
                  <a:prstClr val="black"/>
                </a:solidFill>
              </a:rPr>
              <a:pPr/>
              <a:t>3</a:t>
            </a:fld>
            <a:endParaRPr lang="ja-JP" altLang="en-US" dirty="0">
              <a:solidFill>
                <a:prstClr val="black"/>
              </a:solidFill>
            </a:endParaRPr>
          </a:p>
        </p:txBody>
      </p:sp>
    </p:spTree>
    <p:extLst>
      <p:ext uri="{BB962C8B-B14F-4D97-AF65-F5344CB8AC3E}">
        <p14:creationId xmlns:p14="http://schemas.microsoft.com/office/powerpoint/2010/main" val="8603590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30</a:t>
            </a:fld>
            <a:endParaRPr kumimoji="1" lang="ja-JP" altLang="en-US"/>
          </a:p>
        </p:txBody>
      </p:sp>
    </p:spTree>
    <p:extLst>
      <p:ext uri="{BB962C8B-B14F-4D97-AF65-F5344CB8AC3E}">
        <p14:creationId xmlns:p14="http://schemas.microsoft.com/office/powerpoint/2010/main" val="20859059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31</a:t>
            </a:fld>
            <a:endParaRPr kumimoji="1" lang="ja-JP" altLang="en-US"/>
          </a:p>
        </p:txBody>
      </p:sp>
    </p:spTree>
    <p:extLst>
      <p:ext uri="{BB962C8B-B14F-4D97-AF65-F5344CB8AC3E}">
        <p14:creationId xmlns:p14="http://schemas.microsoft.com/office/powerpoint/2010/main" val="30906445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32</a:t>
            </a:fld>
            <a:endParaRPr kumimoji="1" lang="ja-JP" altLang="en-US"/>
          </a:p>
        </p:txBody>
      </p:sp>
    </p:spTree>
    <p:extLst>
      <p:ext uri="{BB962C8B-B14F-4D97-AF65-F5344CB8AC3E}">
        <p14:creationId xmlns:p14="http://schemas.microsoft.com/office/powerpoint/2010/main" val="5546210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33</a:t>
            </a:fld>
            <a:endParaRPr kumimoji="1" lang="ja-JP" altLang="en-US"/>
          </a:p>
        </p:txBody>
      </p:sp>
    </p:spTree>
    <p:extLst>
      <p:ext uri="{BB962C8B-B14F-4D97-AF65-F5344CB8AC3E}">
        <p14:creationId xmlns:p14="http://schemas.microsoft.com/office/powerpoint/2010/main" val="567580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34</a:t>
            </a:fld>
            <a:endParaRPr kumimoji="1" lang="ja-JP" altLang="en-US"/>
          </a:p>
        </p:txBody>
      </p:sp>
    </p:spTree>
    <p:extLst>
      <p:ext uri="{BB962C8B-B14F-4D97-AF65-F5344CB8AC3E}">
        <p14:creationId xmlns:p14="http://schemas.microsoft.com/office/powerpoint/2010/main" val="11305184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35</a:t>
            </a:fld>
            <a:endParaRPr kumimoji="1" lang="ja-JP" altLang="en-US"/>
          </a:p>
        </p:txBody>
      </p:sp>
    </p:spTree>
    <p:extLst>
      <p:ext uri="{BB962C8B-B14F-4D97-AF65-F5344CB8AC3E}">
        <p14:creationId xmlns:p14="http://schemas.microsoft.com/office/powerpoint/2010/main" val="20743513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スライド イメージ プレースホルダー 1"/>
          <p:cNvSpPr>
            <a:spLocks noGrp="1" noRot="1" noChangeAspect="1"/>
          </p:cNvSpPr>
          <p:nvPr>
            <p:ph type="sldImg"/>
          </p:nvPr>
        </p:nvSpPr>
        <p:spPr bwMode="auto">
          <a:noFill/>
          <a:ln>
            <a:solidFill>
              <a:srgbClr val="000000"/>
            </a:solidFill>
            <a:miter lim="800000"/>
            <a:headEnd/>
            <a:tailEnd/>
          </a:ln>
        </p:spPr>
      </p:sp>
      <p:sp>
        <p:nvSpPr>
          <p:cNvPr id="64514" name="ノート プレースホルダー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ja-JP" altLang="en-US" dirty="0" smtClean="0"/>
          </a:p>
        </p:txBody>
      </p:sp>
      <p:sp>
        <p:nvSpPr>
          <p:cNvPr id="64515" name="スライド番号プレースホルダー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5BACD7-5945-411E-B522-739698A30F51}" type="slidenum">
              <a:rPr lang="ja-JP" altLang="en-US">
                <a:solidFill>
                  <a:prstClr val="black"/>
                </a:solidFill>
              </a:rPr>
              <a:pPr/>
              <a:t>36</a:t>
            </a:fld>
            <a:endParaRPr lang="ja-JP" alt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スライド イメージ プレースホルダー 1"/>
          <p:cNvSpPr>
            <a:spLocks noGrp="1" noRot="1" noChangeAspect="1"/>
          </p:cNvSpPr>
          <p:nvPr>
            <p:ph type="sldImg"/>
          </p:nvPr>
        </p:nvSpPr>
        <p:spPr bwMode="auto">
          <a:noFill/>
          <a:ln>
            <a:solidFill>
              <a:srgbClr val="000000"/>
            </a:solidFill>
            <a:miter lim="800000"/>
            <a:headEnd/>
            <a:tailEnd/>
          </a:ln>
        </p:spPr>
      </p:sp>
      <p:sp>
        <p:nvSpPr>
          <p:cNvPr id="66562" name="ノート プレースホルダー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ja-JP" altLang="en-US" dirty="0" smtClean="0"/>
          </a:p>
        </p:txBody>
      </p:sp>
      <p:sp>
        <p:nvSpPr>
          <p:cNvPr id="66563" name="スライド番号プレースホルダー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E7556A-CD3D-44B0-9D7F-E3FC01DB6F85}" type="slidenum">
              <a:rPr lang="ja-JP" altLang="en-US">
                <a:solidFill>
                  <a:prstClr val="black"/>
                </a:solidFill>
              </a:rPr>
              <a:pPr/>
              <a:t>37</a:t>
            </a:fld>
            <a:endParaRPr lang="ja-JP" altLang="en-US" dirty="0">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38</a:t>
            </a:fld>
            <a:endParaRPr kumimoji="1" lang="ja-JP" altLang="en-US" dirty="0"/>
          </a:p>
        </p:txBody>
      </p:sp>
    </p:spTree>
    <p:extLst>
      <p:ext uri="{BB962C8B-B14F-4D97-AF65-F5344CB8AC3E}">
        <p14:creationId xmlns:p14="http://schemas.microsoft.com/office/powerpoint/2010/main" val="365359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39</a:t>
            </a:fld>
            <a:endParaRPr kumimoji="1" lang="ja-JP" altLang="en-US" dirty="0"/>
          </a:p>
        </p:txBody>
      </p:sp>
    </p:spTree>
    <p:extLst>
      <p:ext uri="{BB962C8B-B14F-4D97-AF65-F5344CB8AC3E}">
        <p14:creationId xmlns:p14="http://schemas.microsoft.com/office/powerpoint/2010/main" val="1670328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lang="ja-JP" altLang="en-US" smtClean="0">
                <a:solidFill>
                  <a:prstClr val="black"/>
                </a:solidFill>
              </a:rPr>
              <a:pPr/>
              <a:t>4</a:t>
            </a:fld>
            <a:endParaRPr lang="ja-JP" altLang="en-US" dirty="0">
              <a:solidFill>
                <a:prstClr val="black"/>
              </a:solidFill>
            </a:endParaRPr>
          </a:p>
        </p:txBody>
      </p:sp>
    </p:spTree>
    <p:extLst>
      <p:ext uri="{BB962C8B-B14F-4D97-AF65-F5344CB8AC3E}">
        <p14:creationId xmlns:p14="http://schemas.microsoft.com/office/powerpoint/2010/main" val="10614919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40</a:t>
            </a:fld>
            <a:endParaRPr kumimoji="1" lang="ja-JP" altLang="en-US" dirty="0"/>
          </a:p>
        </p:txBody>
      </p:sp>
    </p:spTree>
    <p:extLst>
      <p:ext uri="{BB962C8B-B14F-4D97-AF65-F5344CB8AC3E}">
        <p14:creationId xmlns:p14="http://schemas.microsoft.com/office/powerpoint/2010/main" val="36193162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41</a:t>
            </a:fld>
            <a:endParaRPr kumimoji="1" lang="ja-JP" altLang="en-US" dirty="0"/>
          </a:p>
        </p:txBody>
      </p:sp>
    </p:spTree>
    <p:extLst>
      <p:ext uri="{BB962C8B-B14F-4D97-AF65-F5344CB8AC3E}">
        <p14:creationId xmlns:p14="http://schemas.microsoft.com/office/powerpoint/2010/main" val="39379535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42</a:t>
            </a:fld>
            <a:endParaRPr kumimoji="1" lang="ja-JP" altLang="en-US"/>
          </a:p>
        </p:txBody>
      </p:sp>
    </p:spTree>
    <p:extLst>
      <p:ext uri="{BB962C8B-B14F-4D97-AF65-F5344CB8AC3E}">
        <p14:creationId xmlns:p14="http://schemas.microsoft.com/office/powerpoint/2010/main" val="2520638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43</a:t>
            </a:fld>
            <a:endParaRPr kumimoji="1" lang="ja-JP" altLang="en-US"/>
          </a:p>
        </p:txBody>
      </p:sp>
    </p:spTree>
    <p:extLst>
      <p:ext uri="{BB962C8B-B14F-4D97-AF65-F5344CB8AC3E}">
        <p14:creationId xmlns:p14="http://schemas.microsoft.com/office/powerpoint/2010/main" val="24595139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44</a:t>
            </a:fld>
            <a:endParaRPr kumimoji="1" lang="ja-JP" altLang="en-US"/>
          </a:p>
        </p:txBody>
      </p:sp>
    </p:spTree>
    <p:extLst>
      <p:ext uri="{BB962C8B-B14F-4D97-AF65-F5344CB8AC3E}">
        <p14:creationId xmlns:p14="http://schemas.microsoft.com/office/powerpoint/2010/main" val="4146162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5</a:t>
            </a:fld>
            <a:endParaRPr kumimoji="1" lang="ja-JP" altLang="en-US" dirty="0"/>
          </a:p>
        </p:txBody>
      </p:sp>
    </p:spTree>
    <p:extLst>
      <p:ext uri="{BB962C8B-B14F-4D97-AF65-F5344CB8AC3E}">
        <p14:creationId xmlns:p14="http://schemas.microsoft.com/office/powerpoint/2010/main" val="3827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6</a:t>
            </a:fld>
            <a:endParaRPr kumimoji="1" lang="ja-JP" altLang="en-US"/>
          </a:p>
        </p:txBody>
      </p:sp>
    </p:spTree>
    <p:extLst>
      <p:ext uri="{BB962C8B-B14F-4D97-AF65-F5344CB8AC3E}">
        <p14:creationId xmlns:p14="http://schemas.microsoft.com/office/powerpoint/2010/main" val="3765961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7</a:t>
            </a:fld>
            <a:endParaRPr kumimoji="1" lang="ja-JP" altLang="en-US" dirty="0"/>
          </a:p>
        </p:txBody>
      </p:sp>
    </p:spTree>
    <p:extLst>
      <p:ext uri="{BB962C8B-B14F-4D97-AF65-F5344CB8AC3E}">
        <p14:creationId xmlns:p14="http://schemas.microsoft.com/office/powerpoint/2010/main" val="11880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8</a:t>
            </a:fld>
            <a:endParaRPr kumimoji="1" lang="ja-JP" altLang="en-US" dirty="0"/>
          </a:p>
        </p:txBody>
      </p:sp>
    </p:spTree>
    <p:extLst>
      <p:ext uri="{BB962C8B-B14F-4D97-AF65-F5344CB8AC3E}">
        <p14:creationId xmlns:p14="http://schemas.microsoft.com/office/powerpoint/2010/main" val="3790058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5DB5CB8-4450-4A32-8EE3-EB08475C55F1}" type="slidenum">
              <a:rPr kumimoji="1" lang="ja-JP" altLang="en-US" smtClean="0"/>
              <a:t>9</a:t>
            </a:fld>
            <a:endParaRPr kumimoji="1" lang="ja-JP" altLang="en-US" dirty="0"/>
          </a:p>
        </p:txBody>
      </p:sp>
    </p:spTree>
    <p:extLst>
      <p:ext uri="{BB962C8B-B14F-4D97-AF65-F5344CB8AC3E}">
        <p14:creationId xmlns:p14="http://schemas.microsoft.com/office/powerpoint/2010/main" val="1803320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7748872-3C9F-4FE5-8E33-ED0131E8A21D}"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482990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6428265-73D6-4863-97FD-B50C17ACED34}"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161446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9041C14-CAA7-4AAB-AB2B-FE4002C7817E}"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4730764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64EBF106-B169-4921-94BF-BF7228DDAD61}"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635213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78537BE3-81BA-48A9-866C-C6ACF46670F3}"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644203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1A28797E-FC46-440F-97F5-A5524602DD37}"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1957506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E556889A-795C-44BF-8158-E81E1BDFE8C3}" type="datetime1">
              <a:rPr kumimoji="1" lang="ja-JP" altLang="en-US" smtClean="0"/>
              <a:t>2012/9/20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41132678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6618BA0B-C65D-4BB6-90CA-3DF15DD33288}" type="datetime1">
              <a:rPr kumimoji="1" lang="ja-JP" altLang="en-US" smtClean="0"/>
              <a:t>2012/9/20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534810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20C304E-6879-4342-A4C8-9025FCAF9EE6}" type="datetime1">
              <a:rPr kumimoji="1" lang="ja-JP" altLang="en-US" smtClean="0"/>
              <a:t>2012/9/20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6800174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0073485-8732-4F5A-AAC7-4E12377FF1FE}" type="datetime1">
              <a:rPr kumimoji="1" lang="ja-JP" altLang="en-US" smtClean="0"/>
              <a:t>2012/9/20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19622449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EC04243-DA81-4F94-BC43-A59310FF57E1}" type="datetime1">
              <a:rPr kumimoji="1" lang="ja-JP" altLang="en-US" smtClean="0"/>
              <a:t>2012/9/20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69111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3BDCA53-6EF6-4AB2-BF7F-F93DB3B9980A}"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52015069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D03D18F-D5D8-48ED-B7FE-215978270674}" type="datetime1">
              <a:rPr kumimoji="1" lang="ja-JP" altLang="en-US" smtClean="0"/>
              <a:t>2012/9/20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1989604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19A0C2CC-6FB5-4BEC-BB8A-1674167D2BC4}"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412694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E8417F0-ADFF-4F5A-BB73-416FD3082333}"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126684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27E3E7E8-AABE-46A5-91B3-DCC2572BD0BF}"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C8DFA9E1-ADD5-42F2-8EC7-CF8EA3370763}"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6157682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5FD2B616-24BB-45AD-9067-0C4FDD7842E6}"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696D71F7-DED4-407C-A108-FA1675DDF186}"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0037846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0F270C23-C480-4E92-9DA2-8DB2DEA23FCB}"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581429E-19D6-4C12-BB54-3C52E8DBDA1A}"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885261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8F16E5E4-8ED5-4750-B063-BA12EDD333E1}"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3DB112F9-7781-43C4-A248-BE9A4EDD1A3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7746852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1D51E3E1-C49A-410A-BE89-695FDFDF70DF}"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9" name="スライド番号プレースホルダー 5"/>
          <p:cNvSpPr>
            <a:spLocks noGrp="1"/>
          </p:cNvSpPr>
          <p:nvPr>
            <p:ph type="sldNum" sz="quarter" idx="12"/>
          </p:nvPr>
        </p:nvSpPr>
        <p:spPr/>
        <p:txBody>
          <a:bodyPr/>
          <a:lstStyle>
            <a:lvl1pPr>
              <a:defRPr/>
            </a:lvl1pPr>
          </a:lstStyle>
          <a:p>
            <a:pPr>
              <a:defRPr/>
            </a:pPr>
            <a:fld id="{6C6D9D1C-A3C5-4439-8EBF-9E4A46AE66A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669377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26DE6DE8-FD97-461D-813C-0E9544FB6BE5}"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E5135AB9-BCE2-4C66-9696-E5A266D989E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7361058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738BEE80-BE4A-490E-9A6D-26182486763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4" name="スライド番号プレースホルダー 5"/>
          <p:cNvSpPr>
            <a:spLocks noGrp="1"/>
          </p:cNvSpPr>
          <p:nvPr>
            <p:ph type="sldNum" sz="quarter" idx="12"/>
          </p:nvPr>
        </p:nvSpPr>
        <p:spPr/>
        <p:txBody>
          <a:bodyPr/>
          <a:lstStyle>
            <a:lvl1pPr>
              <a:defRPr/>
            </a:lvl1pPr>
          </a:lstStyle>
          <a:p>
            <a:pPr>
              <a:defRPr/>
            </a:pPr>
            <a:fld id="{9AEC3596-BCC0-4409-BCE2-320AC1A6B1E5}"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65715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DE3DF8F-EF2C-4485-97C9-9D2BFD48A517}" type="datetime1">
              <a:rPr kumimoji="1" lang="ja-JP" altLang="en-US" smtClean="0"/>
              <a:t>2012/9/20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28246721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2DF9A9DB-C199-4C16-9B8E-0D95006040BE}"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B05670F8-EA17-442D-9AC2-EA9D7A74AED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13266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C722E0EA-9457-4583-A172-794EE0CE1C05}"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99788791-4EB4-4C0D-906C-510CBBA095B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9929848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2C4FD658-FBB7-4B27-8756-CE6D0D3C3086}"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AB1AFFA-8C5A-40CF-97DA-8BF5CE44C544}"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812708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892829C6-B0AF-4943-A1AF-1962D2F7F8A2}"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B6E7F1EA-1D4E-4508-8D5D-8B63D54B52E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8488172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2593DC55-A779-49AA-B428-00E8B01DA775}"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C8DFA9E1-ADD5-42F2-8EC7-CF8EA3370763}"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1417884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1AECE9DE-0881-45A5-8C4C-C076DC026D40}"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696D71F7-DED4-407C-A108-FA1675DDF186}"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8227067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0E5EEEB3-07F4-4E24-8287-69F54B022BE5}"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581429E-19D6-4C12-BB54-3C52E8DBDA1A}"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41952493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E149E645-E827-4CD1-B89C-C6D22008BD3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3DB112F9-7781-43C4-A248-BE9A4EDD1A3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4216619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6EF6084B-8EA0-48D9-8986-11B7842E17B4}"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9" name="スライド番号プレースホルダー 5"/>
          <p:cNvSpPr>
            <a:spLocks noGrp="1"/>
          </p:cNvSpPr>
          <p:nvPr>
            <p:ph type="sldNum" sz="quarter" idx="12"/>
          </p:nvPr>
        </p:nvSpPr>
        <p:spPr/>
        <p:txBody>
          <a:bodyPr/>
          <a:lstStyle>
            <a:lvl1pPr>
              <a:defRPr/>
            </a:lvl1pPr>
          </a:lstStyle>
          <a:p>
            <a:pPr>
              <a:defRPr/>
            </a:pPr>
            <a:fld id="{6C6D9D1C-A3C5-4439-8EBF-9E4A46AE66A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1492087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F75E84B1-3D45-4D7D-BCC1-0422B09E6D0A}"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E5135AB9-BCE2-4C66-9696-E5A266D989E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4182747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C26F8B9-8A64-4D2F-AA4D-55F735DE244A}" type="datetime1">
              <a:rPr kumimoji="1" lang="ja-JP" altLang="en-US" smtClean="0"/>
              <a:t>2012/9/20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0468047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6CFBB217-A6B9-480F-91AC-00EFE5D2665B}"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4" name="スライド番号プレースホルダー 5"/>
          <p:cNvSpPr>
            <a:spLocks noGrp="1"/>
          </p:cNvSpPr>
          <p:nvPr>
            <p:ph type="sldNum" sz="quarter" idx="12"/>
          </p:nvPr>
        </p:nvSpPr>
        <p:spPr/>
        <p:txBody>
          <a:bodyPr/>
          <a:lstStyle>
            <a:lvl1pPr>
              <a:defRPr/>
            </a:lvl1pPr>
          </a:lstStyle>
          <a:p>
            <a:pPr>
              <a:defRPr/>
            </a:pPr>
            <a:fld id="{9AEC3596-BCC0-4409-BCE2-320AC1A6B1E5}"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2788099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3E38ACC0-4716-4F67-88AC-7B7647859E44}"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B05670F8-EA17-442D-9AC2-EA9D7A74AED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3485438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66696160-24D5-459A-9AFA-CBD0547D9D2A}"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99788791-4EB4-4C0D-906C-510CBBA095B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8976492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165C1212-D676-4979-9E83-BE50BF02FD5E}"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AB1AFFA-8C5A-40CF-97DA-8BF5CE44C544}"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4097554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EED3B9F8-E21B-4159-9E22-975D823B4593}"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B6E7F1EA-1D4E-4508-8D5D-8B63D54B52E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7135161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DD8F8697-3B8C-42E9-BBF5-1F27C27DD783}"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C8DFA9E1-ADD5-42F2-8EC7-CF8EA3370763}"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917926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0BF26A94-9ABB-43A7-AC8C-EAB421165038}"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696D71F7-DED4-407C-A108-FA1675DDF186}"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9172388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37AF5E48-8A6A-4882-8BFA-C7AB3D5C9D67}"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581429E-19D6-4C12-BB54-3C52E8DBDA1A}"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903573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B702D6B2-B6A3-4B3C-A1D2-E9B8017022A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3DB112F9-7781-43C4-A248-BE9A4EDD1A3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9318019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6A0F5C04-A3BD-4D87-938D-7E5BFCB2CA0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9" name="スライド番号プレースホルダー 5"/>
          <p:cNvSpPr>
            <a:spLocks noGrp="1"/>
          </p:cNvSpPr>
          <p:nvPr>
            <p:ph type="sldNum" sz="quarter" idx="12"/>
          </p:nvPr>
        </p:nvSpPr>
        <p:spPr/>
        <p:txBody>
          <a:bodyPr/>
          <a:lstStyle>
            <a:lvl1pPr>
              <a:defRPr/>
            </a:lvl1pPr>
          </a:lstStyle>
          <a:p>
            <a:pPr>
              <a:defRPr/>
            </a:pPr>
            <a:fld id="{6C6D9D1C-A3C5-4439-8EBF-9E4A46AE66A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4197916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637E7E9-8064-4E66-BE9D-60E39BF3FD5D}" type="datetime1">
              <a:rPr kumimoji="1" lang="ja-JP" altLang="en-US" smtClean="0"/>
              <a:t>2012/9/20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3663309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D5B5AAF1-DF78-4FC6-B573-157C94785C12}"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E5135AB9-BCE2-4C66-9696-E5A266D989E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6471564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98361A95-8D68-48B6-94DC-CFBB54F62514}"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4" name="スライド番号プレースホルダー 5"/>
          <p:cNvSpPr>
            <a:spLocks noGrp="1"/>
          </p:cNvSpPr>
          <p:nvPr>
            <p:ph type="sldNum" sz="quarter" idx="12"/>
          </p:nvPr>
        </p:nvSpPr>
        <p:spPr/>
        <p:txBody>
          <a:bodyPr/>
          <a:lstStyle>
            <a:lvl1pPr>
              <a:defRPr/>
            </a:lvl1pPr>
          </a:lstStyle>
          <a:p>
            <a:pPr>
              <a:defRPr/>
            </a:pPr>
            <a:fld id="{9AEC3596-BCC0-4409-BCE2-320AC1A6B1E5}"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0417949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EFAEDE86-A836-47E9-8ED5-FF38989AC7E0}"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B05670F8-EA17-442D-9AC2-EA9D7A74AED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4511857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43F93B3-E2C4-4352-92C6-E2B4BB4A1425}"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99788791-4EB4-4C0D-906C-510CBBA095B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6771343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C94495B3-2AAE-428C-9293-57F572534C97}"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AB1AFFA-8C5A-40CF-97DA-8BF5CE44C544}"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523897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079531E7-5FD5-4ABD-957E-2570A97F6016}"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B6E7F1EA-1D4E-4508-8D5D-8B63D54B52E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7869832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C7229294-F553-4605-BE12-F2463C55617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C8DFA9E1-ADD5-42F2-8EC7-CF8EA3370763}"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8411889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144FC2FD-DCB6-49C0-9601-1EA0ADE20DB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696D71F7-DED4-407C-A108-FA1675DDF186}"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4432509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73A3B4E8-7983-4831-824B-8591F10F4083}"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581429E-19D6-4C12-BB54-3C52E8DBDA1A}"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3215628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99014BED-D558-4C05-BCC2-DE0D9B977E9C}"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3DB112F9-7781-43C4-A248-BE9A4EDD1A3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8917335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4A0E3FB-2FA7-4AD3-9E2E-7CDCF84E3C88}" type="datetime1">
              <a:rPr kumimoji="1" lang="ja-JP" altLang="en-US" smtClean="0"/>
              <a:t>2012/9/20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4270421112"/>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FEE67EBF-6801-41BB-A660-72C59FC8C2FA}"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9" name="スライド番号プレースホルダー 5"/>
          <p:cNvSpPr>
            <a:spLocks noGrp="1"/>
          </p:cNvSpPr>
          <p:nvPr>
            <p:ph type="sldNum" sz="quarter" idx="12"/>
          </p:nvPr>
        </p:nvSpPr>
        <p:spPr/>
        <p:txBody>
          <a:bodyPr/>
          <a:lstStyle>
            <a:lvl1pPr>
              <a:defRPr/>
            </a:lvl1pPr>
          </a:lstStyle>
          <a:p>
            <a:pPr>
              <a:defRPr/>
            </a:pPr>
            <a:fld id="{6C6D9D1C-A3C5-4439-8EBF-9E4A46AE66A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3924643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D4F3B15C-2307-4424-97FF-6C30AACA083A}"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E5135AB9-BCE2-4C66-9696-E5A266D989EC}"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9298534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2F999F5C-7023-4A54-B0FE-935C5E118270}"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4" name="スライド番号プレースホルダー 5"/>
          <p:cNvSpPr>
            <a:spLocks noGrp="1"/>
          </p:cNvSpPr>
          <p:nvPr>
            <p:ph type="sldNum" sz="quarter" idx="12"/>
          </p:nvPr>
        </p:nvSpPr>
        <p:spPr/>
        <p:txBody>
          <a:bodyPr/>
          <a:lstStyle>
            <a:lvl1pPr>
              <a:defRPr/>
            </a:lvl1pPr>
          </a:lstStyle>
          <a:p>
            <a:pPr>
              <a:defRPr/>
            </a:pPr>
            <a:fld id="{9AEC3596-BCC0-4409-BCE2-320AC1A6B1E5}"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021628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9DC151BD-6A91-47EC-9D42-9B8D9D9D3238}"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B05670F8-EA17-442D-9AC2-EA9D7A74AED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42199854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D6A1A09C-80DA-4C3B-BBEA-70F03933C9E9}"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7" name="スライド番号プレースホルダー 5"/>
          <p:cNvSpPr>
            <a:spLocks noGrp="1"/>
          </p:cNvSpPr>
          <p:nvPr>
            <p:ph type="sldNum" sz="quarter" idx="12"/>
          </p:nvPr>
        </p:nvSpPr>
        <p:spPr/>
        <p:txBody>
          <a:bodyPr/>
          <a:lstStyle>
            <a:lvl1pPr>
              <a:defRPr/>
            </a:lvl1pPr>
          </a:lstStyle>
          <a:p>
            <a:pPr>
              <a:defRPr/>
            </a:pPr>
            <a:fld id="{99788791-4EB4-4C0D-906C-510CBBA095BF}"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10246734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9CDA398F-3837-48CD-8176-6E0F4CE28978}"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4AB1AFFA-8C5A-40CF-97DA-8BF5CE44C544}"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5862602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8D64137D-1562-4090-8DE7-DD7B1D110A12}"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lvl1pPr>
              <a:defRPr/>
            </a:lvl1pPr>
          </a:lstStyle>
          <a:p>
            <a:pPr>
              <a:defRPr/>
            </a:pPr>
            <a:fld id="{B6E7F1EA-1D4E-4508-8D5D-8B63D54B52E8}"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473136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FB0BCBF-4AE9-4704-83A7-507E0860EEAB}" type="datetime1">
              <a:rPr kumimoji="1" lang="ja-JP" altLang="en-US" smtClean="0"/>
              <a:t>2012/9/20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708562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162C44A4-CF4B-46E0-B953-A7CD8630F81A}" type="datetime1">
              <a:rPr kumimoji="1" lang="ja-JP" altLang="en-US" smtClean="0"/>
              <a:t>2012/9/20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050778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0D5B153F-E1D7-464C-A7D8-E9F4927378DA}" type="datetime1">
              <a:rPr kumimoji="1" lang="ja-JP" altLang="en-US" smtClean="0"/>
              <a:t>2012/9/20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3922230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8B2468-A214-4713-A33D-1B8C7A753F39}" type="datetime1">
              <a:rPr kumimoji="1" lang="ja-JP" altLang="en-US" smtClean="0"/>
              <a:t>2012/9/20</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extLst>
      <p:ext uri="{BB962C8B-B14F-4D97-AF65-F5344CB8AC3E}">
        <p14:creationId xmlns:p14="http://schemas.microsoft.com/office/powerpoint/2010/main" val="114986221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07596B-0E80-45B3-A527-6A6D22A0ACED}" type="datetime1">
              <a:rPr kumimoji="1" lang="ja-JP" altLang="en-US" smtClean="0"/>
              <a:t>2012/9/20</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508408-8CDD-4978-AB3F-D048769A95B7}" type="slidenum">
              <a:rPr kumimoji="1" lang="ja-JP" altLang="en-US" smtClean="0"/>
              <a:t>‹#›</a:t>
            </a:fld>
            <a:endParaRPr kumimoji="1" lang="ja-JP" altLang="en-US"/>
          </a:p>
        </p:txBody>
      </p:sp>
    </p:spTree>
    <p:extLst>
      <p:ext uri="{BB962C8B-B14F-4D97-AF65-F5344CB8AC3E}">
        <p14:creationId xmlns:p14="http://schemas.microsoft.com/office/powerpoint/2010/main" val="395073088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0B9ABF82-3C6B-4F24-AC27-F8BD5DB3EBD0}"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65B798-3BFB-41D8-B095-BC44AAB6B58B}"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27575330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ctr" rtl="0" fontAlgn="base">
        <a:spcBef>
          <a:spcPct val="0"/>
        </a:spcBef>
        <a:spcAft>
          <a:spcPct val="0"/>
        </a:spcAft>
        <a:defRPr kumimoji="1" sz="4400" kern="1200">
          <a:solidFill>
            <a:schemeClr val="tx1"/>
          </a:solidFill>
          <a:latin typeface="+mj-lt"/>
          <a:ea typeface="+mj-ea"/>
          <a:cs typeface="+mj-cs"/>
        </a:defRPr>
      </a:lvl1pPr>
      <a:lvl2pPr algn="ctr" rtl="0" fontAlgn="base">
        <a:spcBef>
          <a:spcPct val="0"/>
        </a:spcBef>
        <a:spcAft>
          <a:spcPct val="0"/>
        </a:spcAft>
        <a:defRPr kumimoji="1" sz="4400">
          <a:solidFill>
            <a:schemeClr val="tx1"/>
          </a:solidFill>
          <a:latin typeface="Calibri" pitchFamily="34" charset="0"/>
          <a:ea typeface="ＭＳ Ｐゴシック" charset="-128"/>
        </a:defRPr>
      </a:lvl2pPr>
      <a:lvl3pPr algn="ctr" rtl="0" fontAlgn="base">
        <a:spcBef>
          <a:spcPct val="0"/>
        </a:spcBef>
        <a:spcAft>
          <a:spcPct val="0"/>
        </a:spcAft>
        <a:defRPr kumimoji="1" sz="4400">
          <a:solidFill>
            <a:schemeClr val="tx1"/>
          </a:solidFill>
          <a:latin typeface="Calibri" pitchFamily="34" charset="0"/>
          <a:ea typeface="ＭＳ Ｐゴシック" charset="-128"/>
        </a:defRPr>
      </a:lvl3pPr>
      <a:lvl4pPr algn="ctr" rtl="0" fontAlgn="base">
        <a:spcBef>
          <a:spcPct val="0"/>
        </a:spcBef>
        <a:spcAft>
          <a:spcPct val="0"/>
        </a:spcAft>
        <a:defRPr kumimoji="1" sz="4400">
          <a:solidFill>
            <a:schemeClr val="tx1"/>
          </a:solidFill>
          <a:latin typeface="Calibri" pitchFamily="34" charset="0"/>
          <a:ea typeface="ＭＳ Ｐゴシック" charset="-128"/>
        </a:defRPr>
      </a:lvl4pPr>
      <a:lvl5pPr algn="ctr" rtl="0" fontAlgn="base">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fontAlgn="base">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3445C580-1804-45C5-9F89-799825D51E3A}"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65B798-3BFB-41D8-B095-BC44AAB6B58B}"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707961215"/>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ctr" rtl="0" fontAlgn="base">
        <a:spcBef>
          <a:spcPct val="0"/>
        </a:spcBef>
        <a:spcAft>
          <a:spcPct val="0"/>
        </a:spcAft>
        <a:defRPr kumimoji="1" sz="4400" kern="1200">
          <a:solidFill>
            <a:schemeClr val="tx1"/>
          </a:solidFill>
          <a:latin typeface="+mj-lt"/>
          <a:ea typeface="+mj-ea"/>
          <a:cs typeface="+mj-cs"/>
        </a:defRPr>
      </a:lvl1pPr>
      <a:lvl2pPr algn="ctr" rtl="0" fontAlgn="base">
        <a:spcBef>
          <a:spcPct val="0"/>
        </a:spcBef>
        <a:spcAft>
          <a:spcPct val="0"/>
        </a:spcAft>
        <a:defRPr kumimoji="1" sz="4400">
          <a:solidFill>
            <a:schemeClr val="tx1"/>
          </a:solidFill>
          <a:latin typeface="Calibri" pitchFamily="34" charset="0"/>
          <a:ea typeface="ＭＳ Ｐゴシック" charset="-128"/>
        </a:defRPr>
      </a:lvl2pPr>
      <a:lvl3pPr algn="ctr" rtl="0" fontAlgn="base">
        <a:spcBef>
          <a:spcPct val="0"/>
        </a:spcBef>
        <a:spcAft>
          <a:spcPct val="0"/>
        </a:spcAft>
        <a:defRPr kumimoji="1" sz="4400">
          <a:solidFill>
            <a:schemeClr val="tx1"/>
          </a:solidFill>
          <a:latin typeface="Calibri" pitchFamily="34" charset="0"/>
          <a:ea typeface="ＭＳ Ｐゴシック" charset="-128"/>
        </a:defRPr>
      </a:lvl3pPr>
      <a:lvl4pPr algn="ctr" rtl="0" fontAlgn="base">
        <a:spcBef>
          <a:spcPct val="0"/>
        </a:spcBef>
        <a:spcAft>
          <a:spcPct val="0"/>
        </a:spcAft>
        <a:defRPr kumimoji="1" sz="4400">
          <a:solidFill>
            <a:schemeClr val="tx1"/>
          </a:solidFill>
          <a:latin typeface="Calibri" pitchFamily="34" charset="0"/>
          <a:ea typeface="ＭＳ Ｐゴシック" charset="-128"/>
        </a:defRPr>
      </a:lvl4pPr>
      <a:lvl5pPr algn="ctr" rtl="0" fontAlgn="base">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fontAlgn="base">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A258EE23-9672-4A39-8304-197000A3EA2A}"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65B798-3BFB-41D8-B095-BC44AAB6B58B}"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242535914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ctr" rtl="0" fontAlgn="base">
        <a:spcBef>
          <a:spcPct val="0"/>
        </a:spcBef>
        <a:spcAft>
          <a:spcPct val="0"/>
        </a:spcAft>
        <a:defRPr kumimoji="1" sz="4400" kern="1200">
          <a:solidFill>
            <a:schemeClr val="tx1"/>
          </a:solidFill>
          <a:latin typeface="+mj-lt"/>
          <a:ea typeface="+mj-ea"/>
          <a:cs typeface="+mj-cs"/>
        </a:defRPr>
      </a:lvl1pPr>
      <a:lvl2pPr algn="ctr" rtl="0" fontAlgn="base">
        <a:spcBef>
          <a:spcPct val="0"/>
        </a:spcBef>
        <a:spcAft>
          <a:spcPct val="0"/>
        </a:spcAft>
        <a:defRPr kumimoji="1" sz="4400">
          <a:solidFill>
            <a:schemeClr val="tx1"/>
          </a:solidFill>
          <a:latin typeface="Calibri" pitchFamily="34" charset="0"/>
          <a:ea typeface="ＭＳ Ｐゴシック" charset="-128"/>
        </a:defRPr>
      </a:lvl2pPr>
      <a:lvl3pPr algn="ctr" rtl="0" fontAlgn="base">
        <a:spcBef>
          <a:spcPct val="0"/>
        </a:spcBef>
        <a:spcAft>
          <a:spcPct val="0"/>
        </a:spcAft>
        <a:defRPr kumimoji="1" sz="4400">
          <a:solidFill>
            <a:schemeClr val="tx1"/>
          </a:solidFill>
          <a:latin typeface="Calibri" pitchFamily="34" charset="0"/>
          <a:ea typeface="ＭＳ Ｐゴシック" charset="-128"/>
        </a:defRPr>
      </a:lvl3pPr>
      <a:lvl4pPr algn="ctr" rtl="0" fontAlgn="base">
        <a:spcBef>
          <a:spcPct val="0"/>
        </a:spcBef>
        <a:spcAft>
          <a:spcPct val="0"/>
        </a:spcAft>
        <a:defRPr kumimoji="1" sz="4400">
          <a:solidFill>
            <a:schemeClr val="tx1"/>
          </a:solidFill>
          <a:latin typeface="Calibri" pitchFamily="34" charset="0"/>
          <a:ea typeface="ＭＳ Ｐゴシック" charset="-128"/>
        </a:defRPr>
      </a:lvl4pPr>
      <a:lvl5pPr algn="ctr" rtl="0" fontAlgn="base">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fontAlgn="base">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0456E957-19D6-44BF-B8FC-F9E26C0428E8}" type="datetime1">
              <a:rPr lang="ja-JP" altLang="en-US" smtClean="0">
                <a:solidFill>
                  <a:prstClr val="black">
                    <a:tint val="75000"/>
                  </a:prstClr>
                </a:solidFill>
              </a:rPr>
              <a:t>2012/9/20</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C65B798-3BFB-41D8-B095-BC44AAB6B58B}" type="slidenum">
              <a:rPr lang="ja-JP" altLang="en-US">
                <a:solidFill>
                  <a:prstClr val="black">
                    <a:tint val="75000"/>
                  </a:prstClr>
                </a:solidFill>
              </a:rPr>
              <a:pPr>
                <a:defRPr/>
              </a:pPr>
              <a:t>‹#›</a:t>
            </a:fld>
            <a:endParaRPr lang="ja-JP" altLang="en-US">
              <a:solidFill>
                <a:prstClr val="black">
                  <a:tint val="75000"/>
                </a:prstClr>
              </a:solidFill>
            </a:endParaRPr>
          </a:p>
        </p:txBody>
      </p:sp>
    </p:spTree>
    <p:extLst>
      <p:ext uri="{BB962C8B-B14F-4D97-AF65-F5344CB8AC3E}">
        <p14:creationId xmlns:p14="http://schemas.microsoft.com/office/powerpoint/2010/main" val="3051396045"/>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ctr" rtl="0" fontAlgn="base">
        <a:spcBef>
          <a:spcPct val="0"/>
        </a:spcBef>
        <a:spcAft>
          <a:spcPct val="0"/>
        </a:spcAft>
        <a:defRPr kumimoji="1" sz="4400" kern="1200">
          <a:solidFill>
            <a:schemeClr val="tx1"/>
          </a:solidFill>
          <a:latin typeface="+mj-lt"/>
          <a:ea typeface="+mj-ea"/>
          <a:cs typeface="+mj-cs"/>
        </a:defRPr>
      </a:lvl1pPr>
      <a:lvl2pPr algn="ctr" rtl="0" fontAlgn="base">
        <a:spcBef>
          <a:spcPct val="0"/>
        </a:spcBef>
        <a:spcAft>
          <a:spcPct val="0"/>
        </a:spcAft>
        <a:defRPr kumimoji="1" sz="4400">
          <a:solidFill>
            <a:schemeClr val="tx1"/>
          </a:solidFill>
          <a:latin typeface="Calibri" pitchFamily="34" charset="0"/>
          <a:ea typeface="ＭＳ Ｐゴシック" charset="-128"/>
        </a:defRPr>
      </a:lvl2pPr>
      <a:lvl3pPr algn="ctr" rtl="0" fontAlgn="base">
        <a:spcBef>
          <a:spcPct val="0"/>
        </a:spcBef>
        <a:spcAft>
          <a:spcPct val="0"/>
        </a:spcAft>
        <a:defRPr kumimoji="1" sz="4400">
          <a:solidFill>
            <a:schemeClr val="tx1"/>
          </a:solidFill>
          <a:latin typeface="Calibri" pitchFamily="34" charset="0"/>
          <a:ea typeface="ＭＳ Ｐゴシック" charset="-128"/>
        </a:defRPr>
      </a:lvl3pPr>
      <a:lvl4pPr algn="ctr" rtl="0" fontAlgn="base">
        <a:spcBef>
          <a:spcPct val="0"/>
        </a:spcBef>
        <a:spcAft>
          <a:spcPct val="0"/>
        </a:spcAft>
        <a:defRPr kumimoji="1" sz="4400">
          <a:solidFill>
            <a:schemeClr val="tx1"/>
          </a:solidFill>
          <a:latin typeface="Calibri" pitchFamily="34" charset="0"/>
          <a:ea typeface="ＭＳ Ｐゴシック" charset="-128"/>
        </a:defRPr>
      </a:lvl4pPr>
      <a:lvl5pPr algn="ctr" rtl="0" fontAlgn="base">
        <a:spcBef>
          <a:spcPct val="0"/>
        </a:spcBef>
        <a:spcAft>
          <a:spcPct val="0"/>
        </a:spcAft>
        <a:defRPr kumimoji="1" sz="4400">
          <a:solidFill>
            <a:schemeClr val="tx1"/>
          </a:solidFill>
          <a:latin typeface="Calibri" pitchFamily="34" charset="0"/>
          <a:ea typeface="ＭＳ Ｐゴシック"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fontAlgn="base">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3568" y="620688"/>
            <a:ext cx="8064896" cy="2880319"/>
          </a:xfrm>
        </p:spPr>
        <p:txBody>
          <a:bodyPr>
            <a:normAutofit/>
          </a:bodyPr>
          <a:lstStyle/>
          <a:p>
            <a:r>
              <a:rPr kumimoji="1" lang="ja-JP" altLang="en-US" sz="3600" b="1" dirty="0" smtClean="0">
                <a:solidFill>
                  <a:srgbClr val="FF3399"/>
                </a:solidFill>
                <a:latin typeface="ＭＳ ゴシック" pitchFamily="49" charset="-128"/>
                <a:ea typeface="ＭＳ ゴシック" pitchFamily="49" charset="-128"/>
              </a:rPr>
              <a:t>国際ロータリー　第</a:t>
            </a:r>
            <a:r>
              <a:rPr kumimoji="1" lang="en-US" altLang="ja-JP" sz="3600" b="1" dirty="0" smtClean="0">
                <a:solidFill>
                  <a:srgbClr val="FF3399"/>
                </a:solidFill>
                <a:latin typeface="ＭＳ ゴシック" pitchFamily="49" charset="-128"/>
                <a:ea typeface="ＭＳ ゴシック" pitchFamily="49" charset="-128"/>
              </a:rPr>
              <a:t>2830</a:t>
            </a:r>
            <a:r>
              <a:rPr kumimoji="1" lang="ja-JP" altLang="en-US" sz="3600" b="1" dirty="0" smtClean="0">
                <a:solidFill>
                  <a:srgbClr val="FF3399"/>
                </a:solidFill>
                <a:latin typeface="ＭＳ ゴシック" pitchFamily="49" charset="-128"/>
                <a:ea typeface="ＭＳ ゴシック" pitchFamily="49" charset="-128"/>
              </a:rPr>
              <a:t>地区</a:t>
            </a:r>
            <a:r>
              <a:rPr kumimoji="1" lang="en-US" altLang="ja-JP" sz="3200" b="1" dirty="0" smtClean="0">
                <a:solidFill>
                  <a:srgbClr val="FF3399"/>
                </a:solidFill>
                <a:latin typeface="ＭＳ ゴシック" pitchFamily="49" charset="-128"/>
                <a:ea typeface="ＭＳ ゴシック" pitchFamily="49" charset="-128"/>
              </a:rPr>
              <a:t/>
            </a:r>
            <a:br>
              <a:rPr kumimoji="1" lang="en-US" altLang="ja-JP" sz="3200" b="1" dirty="0" smtClean="0">
                <a:solidFill>
                  <a:srgbClr val="FF3399"/>
                </a:solidFill>
                <a:latin typeface="ＭＳ ゴシック" pitchFamily="49" charset="-128"/>
                <a:ea typeface="ＭＳ ゴシック" pitchFamily="49" charset="-128"/>
              </a:rPr>
            </a:br>
            <a:r>
              <a:rPr kumimoji="1" lang="en-US" altLang="ja-JP" sz="2400" b="1" dirty="0" smtClean="0">
                <a:solidFill>
                  <a:srgbClr val="FF3399"/>
                </a:solidFill>
                <a:latin typeface="ＭＳ ゴシック" pitchFamily="49" charset="-128"/>
                <a:ea typeface="ＭＳ ゴシック" pitchFamily="49" charset="-128"/>
              </a:rPr>
              <a:t/>
            </a:r>
            <a:br>
              <a:rPr kumimoji="1" lang="en-US" altLang="ja-JP" sz="2400" b="1" dirty="0" smtClean="0">
                <a:solidFill>
                  <a:srgbClr val="FF3399"/>
                </a:solidFill>
                <a:latin typeface="ＭＳ ゴシック" pitchFamily="49" charset="-128"/>
                <a:ea typeface="ＭＳ ゴシック" pitchFamily="49" charset="-128"/>
              </a:rPr>
            </a:br>
            <a:r>
              <a:rPr lang="ja-JP" altLang="en-US" b="1" dirty="0" smtClean="0">
                <a:solidFill>
                  <a:srgbClr val="7030A0"/>
                </a:solidFill>
                <a:latin typeface="ＭＳ ゴシック" pitchFamily="49" charset="-128"/>
                <a:ea typeface="ＭＳ ゴシック" pitchFamily="49" charset="-128"/>
              </a:rPr>
              <a:t>被災地</a:t>
            </a:r>
            <a:r>
              <a:rPr lang="ja-JP" altLang="en-US" b="1" dirty="0">
                <a:solidFill>
                  <a:srgbClr val="7030A0"/>
                </a:solidFill>
                <a:latin typeface="ＭＳ ゴシック" pitchFamily="49" charset="-128"/>
                <a:ea typeface="ＭＳ ゴシック" pitchFamily="49" charset="-128"/>
              </a:rPr>
              <a:t>復興支援</a:t>
            </a:r>
            <a:r>
              <a:rPr lang="ja-JP" altLang="en-US" b="1" dirty="0" smtClean="0">
                <a:solidFill>
                  <a:srgbClr val="7030A0"/>
                </a:solidFill>
                <a:latin typeface="ＭＳ ゴシック" pitchFamily="49" charset="-128"/>
                <a:ea typeface="ＭＳ ゴシック" pitchFamily="49" charset="-128"/>
              </a:rPr>
              <a:t>委員会</a:t>
            </a:r>
            <a:r>
              <a:rPr lang="en-US" altLang="ja-JP" b="1" dirty="0">
                <a:solidFill>
                  <a:srgbClr val="7030A0"/>
                </a:solidFill>
                <a:latin typeface="ＭＳ ゴシック" pitchFamily="49" charset="-128"/>
                <a:ea typeface="ＭＳ ゴシック" pitchFamily="49" charset="-128"/>
              </a:rPr>
              <a:t/>
            </a:r>
            <a:br>
              <a:rPr lang="en-US" altLang="ja-JP" b="1" dirty="0">
                <a:solidFill>
                  <a:srgbClr val="7030A0"/>
                </a:solidFill>
                <a:latin typeface="ＭＳ ゴシック" pitchFamily="49" charset="-128"/>
                <a:ea typeface="ＭＳ ゴシック" pitchFamily="49" charset="-128"/>
              </a:rPr>
            </a:br>
            <a:r>
              <a:rPr lang="ja-JP" altLang="en-US" b="1" dirty="0" smtClean="0">
                <a:solidFill>
                  <a:srgbClr val="7030A0"/>
                </a:solidFill>
                <a:latin typeface="ＭＳ ゴシック" pitchFamily="49" charset="-128"/>
                <a:ea typeface="ＭＳ ゴシック" pitchFamily="49" charset="-128"/>
              </a:rPr>
              <a:t> </a:t>
            </a:r>
            <a:r>
              <a:rPr lang="ja-JP" altLang="en-US" sz="3600" b="1" dirty="0" smtClean="0">
                <a:solidFill>
                  <a:srgbClr val="7030A0"/>
                </a:solidFill>
                <a:latin typeface="ＭＳ ゴシック" pitchFamily="49" charset="-128"/>
                <a:ea typeface="ＭＳ ゴシック" pitchFamily="49" charset="-128"/>
              </a:rPr>
              <a:t>復興支援企画実行委員会</a:t>
            </a:r>
            <a:endParaRPr kumimoji="1" lang="ja-JP" altLang="en-US" sz="3600" b="1" dirty="0">
              <a:solidFill>
                <a:srgbClr val="7030A0"/>
              </a:solidFill>
              <a:latin typeface="ＭＳ ゴシック" pitchFamily="49" charset="-128"/>
              <a:ea typeface="ＭＳ ゴシック" pitchFamily="49" charset="-128"/>
            </a:endParaRPr>
          </a:p>
        </p:txBody>
      </p:sp>
      <p:sp>
        <p:nvSpPr>
          <p:cNvPr id="3" name="サブタイトル 2"/>
          <p:cNvSpPr>
            <a:spLocks noGrp="1"/>
          </p:cNvSpPr>
          <p:nvPr>
            <p:ph type="subTitle" idx="1"/>
          </p:nvPr>
        </p:nvSpPr>
        <p:spPr>
          <a:xfrm>
            <a:off x="1403648" y="3501008"/>
            <a:ext cx="6400800" cy="2664296"/>
          </a:xfrm>
        </p:spPr>
        <p:txBody>
          <a:bodyPr>
            <a:normAutofit/>
          </a:bodyPr>
          <a:lstStyle/>
          <a:p>
            <a:r>
              <a:rPr kumimoji="1" lang="en-US" altLang="ja-JP" b="1" dirty="0" smtClean="0">
                <a:solidFill>
                  <a:srgbClr val="7030A0"/>
                </a:solidFill>
              </a:rPr>
              <a:t>2011</a:t>
            </a:r>
            <a:r>
              <a:rPr kumimoji="1" lang="ja-JP" altLang="en-US" b="1" dirty="0" smtClean="0">
                <a:solidFill>
                  <a:srgbClr val="7030A0"/>
                </a:solidFill>
              </a:rPr>
              <a:t>年</a:t>
            </a:r>
            <a:r>
              <a:rPr kumimoji="1" lang="en-US" altLang="ja-JP" b="1" dirty="0" smtClean="0">
                <a:solidFill>
                  <a:srgbClr val="7030A0"/>
                </a:solidFill>
              </a:rPr>
              <a:t>4</a:t>
            </a:r>
            <a:r>
              <a:rPr kumimoji="1" lang="ja-JP" altLang="en-US" b="1" dirty="0" smtClean="0">
                <a:solidFill>
                  <a:srgbClr val="7030A0"/>
                </a:solidFill>
              </a:rPr>
              <a:t>月～</a:t>
            </a:r>
            <a:r>
              <a:rPr kumimoji="1" lang="en-US" altLang="ja-JP" b="1" dirty="0" smtClean="0">
                <a:solidFill>
                  <a:srgbClr val="7030A0"/>
                </a:solidFill>
              </a:rPr>
              <a:t>2012</a:t>
            </a:r>
            <a:r>
              <a:rPr kumimoji="1" lang="ja-JP" altLang="en-US" b="1" dirty="0" smtClean="0">
                <a:solidFill>
                  <a:srgbClr val="7030A0"/>
                </a:solidFill>
              </a:rPr>
              <a:t>年</a:t>
            </a:r>
            <a:r>
              <a:rPr kumimoji="1" lang="en-US" altLang="ja-JP" b="1" dirty="0" smtClean="0">
                <a:solidFill>
                  <a:srgbClr val="7030A0"/>
                </a:solidFill>
              </a:rPr>
              <a:t>9</a:t>
            </a:r>
            <a:r>
              <a:rPr kumimoji="1" lang="ja-JP" altLang="en-US" b="1" dirty="0" smtClean="0">
                <a:solidFill>
                  <a:srgbClr val="7030A0"/>
                </a:solidFill>
              </a:rPr>
              <a:t>月</a:t>
            </a:r>
            <a:endParaRPr kumimoji="1" lang="en-US" altLang="ja-JP" b="1" dirty="0" smtClean="0">
              <a:solidFill>
                <a:srgbClr val="7030A0"/>
              </a:solidFill>
            </a:endParaRPr>
          </a:p>
          <a:p>
            <a:r>
              <a:rPr lang="ja-JP" altLang="en-US" sz="4000" b="1" dirty="0">
                <a:solidFill>
                  <a:srgbClr val="7030A0"/>
                </a:solidFill>
              </a:rPr>
              <a:t>活動</a:t>
            </a:r>
            <a:r>
              <a:rPr lang="ja-JP" altLang="en-US" sz="4000" b="1" dirty="0" smtClean="0">
                <a:solidFill>
                  <a:srgbClr val="7030A0"/>
                </a:solidFill>
              </a:rPr>
              <a:t>報告</a:t>
            </a:r>
            <a:endParaRPr lang="en-US" altLang="ja-JP" sz="4000" b="1" dirty="0" smtClean="0">
              <a:solidFill>
                <a:srgbClr val="7030A0"/>
              </a:solidFill>
            </a:endParaRPr>
          </a:p>
          <a:p>
            <a:endParaRPr kumimoji="1" lang="en-US" altLang="ja-JP" sz="2000" b="1" dirty="0" smtClean="0">
              <a:solidFill>
                <a:srgbClr val="7030A0"/>
              </a:solidFill>
            </a:endParaRPr>
          </a:p>
          <a:p>
            <a:r>
              <a:rPr kumimoji="1" lang="en-US" altLang="ja-JP" sz="2800" b="1" dirty="0" smtClean="0">
                <a:solidFill>
                  <a:srgbClr val="7030A0"/>
                </a:solidFill>
              </a:rPr>
              <a:t>2012</a:t>
            </a:r>
            <a:r>
              <a:rPr kumimoji="1" lang="ja-JP" altLang="en-US" sz="2800" b="1" dirty="0" smtClean="0">
                <a:solidFill>
                  <a:srgbClr val="7030A0"/>
                </a:solidFill>
              </a:rPr>
              <a:t>年</a:t>
            </a:r>
            <a:r>
              <a:rPr kumimoji="1" lang="en-US" altLang="ja-JP" sz="2800" b="1" dirty="0" smtClean="0">
                <a:solidFill>
                  <a:srgbClr val="7030A0"/>
                </a:solidFill>
              </a:rPr>
              <a:t>9</a:t>
            </a:r>
            <a:r>
              <a:rPr kumimoji="1" lang="ja-JP" altLang="en-US" sz="2800" b="1" dirty="0" smtClean="0">
                <a:solidFill>
                  <a:srgbClr val="7030A0"/>
                </a:solidFill>
              </a:rPr>
              <a:t>月</a:t>
            </a:r>
            <a:r>
              <a:rPr kumimoji="1" lang="en-US" altLang="ja-JP" sz="2800" b="1" dirty="0" smtClean="0">
                <a:solidFill>
                  <a:srgbClr val="7030A0"/>
                </a:solidFill>
              </a:rPr>
              <a:t>14</a:t>
            </a:r>
            <a:r>
              <a:rPr kumimoji="1" lang="ja-JP" altLang="en-US" sz="2800" b="1" dirty="0" smtClean="0">
                <a:solidFill>
                  <a:srgbClr val="7030A0"/>
                </a:solidFill>
              </a:rPr>
              <a:t>日</a:t>
            </a:r>
            <a:endParaRPr kumimoji="1" lang="en-US" altLang="ja-JP" sz="2800" b="1" dirty="0" smtClean="0">
              <a:solidFill>
                <a:srgbClr val="7030A0"/>
              </a:solidFill>
            </a:endParaRPr>
          </a:p>
          <a:p>
            <a:r>
              <a:rPr lang="ja-JP" altLang="en-US" sz="2600" b="1" dirty="0">
                <a:solidFill>
                  <a:srgbClr val="7030A0"/>
                </a:solidFill>
              </a:rPr>
              <a:t>被災地復興支援</a:t>
            </a:r>
            <a:r>
              <a:rPr lang="ja-JP" altLang="en-US" sz="2600" b="1" dirty="0" smtClean="0">
                <a:solidFill>
                  <a:srgbClr val="7030A0"/>
                </a:solidFill>
              </a:rPr>
              <a:t>委員会　委員長　　村井　達</a:t>
            </a:r>
            <a:endParaRPr kumimoji="1" lang="ja-JP" altLang="en-US" sz="2600" b="1" dirty="0">
              <a:solidFill>
                <a:srgbClr val="7030A0"/>
              </a:solidFill>
            </a:endParaRPr>
          </a:p>
        </p:txBody>
      </p:sp>
      <p:sp>
        <p:nvSpPr>
          <p:cNvPr id="4" name="スライド番号プレースホルダー 3"/>
          <p:cNvSpPr>
            <a:spLocks noGrp="1"/>
          </p:cNvSpPr>
          <p:nvPr>
            <p:ph type="sldNum" sz="quarter" idx="12"/>
          </p:nvPr>
        </p:nvSpPr>
        <p:spPr>
          <a:xfrm>
            <a:off x="6553200" y="6237312"/>
            <a:ext cx="1907232" cy="484163"/>
          </a:xfrm>
        </p:spPr>
        <p:txBody>
          <a:bodyPr/>
          <a:lstStyle/>
          <a:p>
            <a:fld id="{D2D8002D-B5B0-4BAC-B1F6-782DDCCE6D9C}" type="slidenum">
              <a:rPr kumimoji="1" lang="ja-JP" altLang="en-US" sz="1400" smtClean="0"/>
              <a:t>1</a:t>
            </a:fld>
            <a:endParaRPr kumimoji="1" lang="ja-JP" altLang="en-US" sz="1400" dirty="0"/>
          </a:p>
        </p:txBody>
      </p:sp>
    </p:spTree>
    <p:extLst>
      <p:ext uri="{BB962C8B-B14F-4D97-AF65-F5344CB8AC3E}">
        <p14:creationId xmlns:p14="http://schemas.microsoft.com/office/powerpoint/2010/main" val="13159616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395536" y="5445224"/>
            <a:ext cx="8352928" cy="566738"/>
          </a:xfrm>
        </p:spPr>
        <p:txBody>
          <a:bodyPr>
            <a:noAutofit/>
          </a:bodyPr>
          <a:lstStyle/>
          <a:p>
            <a:pPr algn="ctr"/>
            <a:r>
              <a:rPr lang="ja-JP" altLang="en-US" sz="2800" dirty="0">
                <a:solidFill>
                  <a:srgbClr val="FF3399"/>
                </a:solidFill>
                <a:latin typeface="ＭＳ ゴシック" pitchFamily="49" charset="-128"/>
                <a:ea typeface="ＭＳ ゴシック" pitchFamily="49" charset="-128"/>
              </a:rPr>
              <a:t>被災学童への奨学金</a:t>
            </a:r>
            <a:r>
              <a:rPr lang="ja-JP" altLang="en-US" sz="2800" dirty="0" smtClean="0">
                <a:solidFill>
                  <a:srgbClr val="FF3399"/>
                </a:solidFill>
                <a:latin typeface="ＭＳ ゴシック" pitchFamily="49" charset="-128"/>
                <a:ea typeface="ＭＳ ゴシック" pitchFamily="49" charset="-128"/>
              </a:rPr>
              <a:t>贈呈</a:t>
            </a:r>
            <a:r>
              <a:rPr lang="ja-JP" altLang="en-US" sz="2800" dirty="0">
                <a:solidFill>
                  <a:srgbClr val="FF3399"/>
                </a:solidFill>
                <a:latin typeface="ＭＳ ゴシック" pitchFamily="49" charset="-128"/>
                <a:ea typeface="ＭＳ ゴシック" pitchFamily="49" charset="-128"/>
              </a:rPr>
              <a:t>　</a:t>
            </a:r>
            <a:r>
              <a:rPr lang="en-US" altLang="ja-JP" sz="2800" dirty="0">
                <a:solidFill>
                  <a:srgbClr val="FF3399"/>
                </a:solidFill>
                <a:latin typeface="ＭＳ ゴシック" pitchFamily="49" charset="-128"/>
                <a:ea typeface="ＭＳ ゴシック" pitchFamily="49" charset="-128"/>
              </a:rPr>
              <a:t>2011</a:t>
            </a:r>
            <a:r>
              <a:rPr lang="ja-JP" altLang="en-US" sz="2800" dirty="0">
                <a:solidFill>
                  <a:srgbClr val="FF3399"/>
                </a:solidFill>
                <a:latin typeface="ＭＳ ゴシック" pitchFamily="49" charset="-128"/>
                <a:ea typeface="ＭＳ ゴシック" pitchFamily="49" charset="-128"/>
              </a:rPr>
              <a:t>年</a:t>
            </a:r>
            <a:r>
              <a:rPr lang="en-US" altLang="ja-JP" sz="2800" dirty="0">
                <a:solidFill>
                  <a:srgbClr val="FF3399"/>
                </a:solidFill>
                <a:latin typeface="ＭＳ ゴシック" pitchFamily="49" charset="-128"/>
                <a:ea typeface="ＭＳ ゴシック" pitchFamily="49" charset="-128"/>
              </a:rPr>
              <a:t>6</a:t>
            </a:r>
            <a:r>
              <a:rPr lang="ja-JP" altLang="en-US" sz="2800" dirty="0">
                <a:solidFill>
                  <a:srgbClr val="FF3399"/>
                </a:solidFill>
                <a:latin typeface="ＭＳ ゴシック" pitchFamily="49" charset="-128"/>
                <a:ea typeface="ＭＳ ゴシック" pitchFamily="49" charset="-128"/>
              </a:rPr>
              <a:t>月</a:t>
            </a:r>
            <a:r>
              <a:rPr lang="en-US" altLang="ja-JP" sz="2800" dirty="0">
                <a:solidFill>
                  <a:srgbClr val="FF3399"/>
                </a:solidFill>
                <a:latin typeface="ＭＳ ゴシック" pitchFamily="49" charset="-128"/>
                <a:ea typeface="ＭＳ ゴシック" pitchFamily="49" charset="-128"/>
              </a:rPr>
              <a:t>24</a:t>
            </a:r>
            <a:r>
              <a:rPr lang="ja-JP" altLang="en-US" sz="2800" dirty="0">
                <a:solidFill>
                  <a:srgbClr val="FF3399"/>
                </a:solidFill>
                <a:latin typeface="ＭＳ ゴシック" pitchFamily="49" charset="-128"/>
                <a:ea typeface="ＭＳ ゴシック" pitchFamily="49" charset="-128"/>
              </a:rPr>
              <a:t>日</a:t>
            </a:r>
            <a:endParaRPr kumimoji="1" lang="ja-JP" altLang="en-US" sz="2800" dirty="0">
              <a:solidFill>
                <a:srgbClr val="FF3399"/>
              </a:solidFill>
              <a:latin typeface="ＭＳ ゴシック" pitchFamily="49" charset="-128"/>
              <a:ea typeface="ＭＳ ゴシック" pitchFamily="49" charset="-128"/>
            </a:endParaRPr>
          </a:p>
        </p:txBody>
      </p:sp>
      <p:sp>
        <p:nvSpPr>
          <p:cNvPr id="6" name="テキスト プレースホルダー 5"/>
          <p:cNvSpPr>
            <a:spLocks noGrp="1"/>
          </p:cNvSpPr>
          <p:nvPr>
            <p:ph type="body" sz="half" idx="2"/>
          </p:nvPr>
        </p:nvSpPr>
        <p:spPr>
          <a:xfrm>
            <a:off x="2008819" y="6021288"/>
            <a:ext cx="5486400" cy="648072"/>
          </a:xfrm>
        </p:spPr>
        <p:txBody>
          <a:bodyPr>
            <a:normAutofit/>
          </a:bodyPr>
          <a:lstStyle/>
          <a:p>
            <a:pPr algn="ctr"/>
            <a:r>
              <a:rPr lang="ja-JP" altLang="en-US" sz="2800" b="1" dirty="0">
                <a:solidFill>
                  <a:srgbClr val="7030A0"/>
                </a:solidFill>
                <a:latin typeface="ＭＳ ゴシック" pitchFamily="49" charset="-128"/>
                <a:ea typeface="ＭＳ ゴシック" pitchFamily="49" charset="-128"/>
              </a:rPr>
              <a:t>八戸市立多賀小学校</a:t>
            </a:r>
            <a:endParaRPr kumimoji="1" lang="ja-JP" altLang="en-US" sz="2800" b="1" dirty="0">
              <a:solidFill>
                <a:srgbClr val="7030A0"/>
              </a:solidFill>
              <a:latin typeface="ＭＳ ゴシック" pitchFamily="49" charset="-128"/>
              <a:ea typeface="ＭＳ ゴシック" pitchFamily="49" charset="-128"/>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32656"/>
            <a:ext cx="8280919"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p:txBody>
          <a:bodyPr/>
          <a:lstStyle/>
          <a:p>
            <a:fld id="{D2D8002D-B5B0-4BAC-B1F6-782DDCCE6D9C}" type="slidenum">
              <a:rPr kumimoji="1" lang="ja-JP" altLang="en-US" smtClean="0"/>
              <a:t>10</a:t>
            </a:fld>
            <a:endParaRPr kumimoji="1" lang="ja-JP" altLang="en-US" dirty="0"/>
          </a:p>
        </p:txBody>
      </p:sp>
    </p:spTree>
    <p:extLst>
      <p:ext uri="{BB962C8B-B14F-4D97-AF65-F5344CB8AC3E}">
        <p14:creationId xmlns:p14="http://schemas.microsoft.com/office/powerpoint/2010/main" val="94743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83568" y="5085184"/>
            <a:ext cx="7992888" cy="648072"/>
          </a:xfrm>
        </p:spPr>
        <p:txBody>
          <a:bodyPr>
            <a:noAutofit/>
          </a:bodyPr>
          <a:lstStyle/>
          <a:p>
            <a:pPr algn="ctr"/>
            <a:r>
              <a:rPr lang="ja-JP" altLang="en-US" sz="2800" dirty="0">
                <a:solidFill>
                  <a:srgbClr val="FF3399"/>
                </a:solidFill>
                <a:latin typeface="ＭＳ ゴシック" pitchFamily="49" charset="-128"/>
                <a:ea typeface="ＭＳ ゴシック" pitchFamily="49" charset="-128"/>
              </a:rPr>
              <a:t>被災学童への奨学金贈呈　</a:t>
            </a:r>
            <a:r>
              <a:rPr lang="en-US" altLang="ja-JP" sz="2800" dirty="0">
                <a:solidFill>
                  <a:srgbClr val="FF3399"/>
                </a:solidFill>
                <a:latin typeface="ＭＳ ゴシック" pitchFamily="49" charset="-128"/>
                <a:ea typeface="ＭＳ ゴシック" pitchFamily="49" charset="-128"/>
              </a:rPr>
              <a:t>2011</a:t>
            </a:r>
            <a:r>
              <a:rPr lang="ja-JP" altLang="en-US" sz="2800" dirty="0">
                <a:solidFill>
                  <a:srgbClr val="FF3399"/>
                </a:solidFill>
                <a:latin typeface="ＭＳ ゴシック" pitchFamily="49" charset="-128"/>
                <a:ea typeface="ＭＳ ゴシック" pitchFamily="49" charset="-128"/>
              </a:rPr>
              <a:t>年</a:t>
            </a:r>
            <a:r>
              <a:rPr lang="en-US" altLang="ja-JP" sz="2800" dirty="0">
                <a:solidFill>
                  <a:srgbClr val="FF3399"/>
                </a:solidFill>
                <a:latin typeface="ＭＳ ゴシック" pitchFamily="49" charset="-128"/>
                <a:ea typeface="ＭＳ ゴシック" pitchFamily="49" charset="-128"/>
              </a:rPr>
              <a:t>6</a:t>
            </a:r>
            <a:r>
              <a:rPr lang="ja-JP" altLang="en-US" sz="2800" dirty="0">
                <a:solidFill>
                  <a:srgbClr val="FF3399"/>
                </a:solidFill>
                <a:latin typeface="ＭＳ ゴシック" pitchFamily="49" charset="-128"/>
                <a:ea typeface="ＭＳ ゴシック" pitchFamily="49" charset="-128"/>
              </a:rPr>
              <a:t>月</a:t>
            </a:r>
            <a:r>
              <a:rPr lang="en-US" altLang="ja-JP" sz="2800" dirty="0">
                <a:solidFill>
                  <a:srgbClr val="FF3399"/>
                </a:solidFill>
                <a:latin typeface="ＭＳ ゴシック" pitchFamily="49" charset="-128"/>
                <a:ea typeface="ＭＳ ゴシック" pitchFamily="49" charset="-128"/>
              </a:rPr>
              <a:t>24</a:t>
            </a:r>
            <a:r>
              <a:rPr lang="ja-JP" altLang="en-US" sz="2800" dirty="0">
                <a:solidFill>
                  <a:srgbClr val="FF3399"/>
                </a:solidFill>
                <a:latin typeface="ＭＳ ゴシック" pitchFamily="49" charset="-128"/>
                <a:ea typeface="ＭＳ ゴシック" pitchFamily="49" charset="-128"/>
              </a:rPr>
              <a:t>日</a:t>
            </a:r>
            <a:endParaRPr kumimoji="1" lang="ja-JP" altLang="en-US" sz="2800" dirty="0">
              <a:solidFill>
                <a:srgbClr val="FF3399"/>
              </a:solidFill>
              <a:latin typeface="ＭＳ ゴシック" pitchFamily="49" charset="-128"/>
              <a:ea typeface="ＭＳ ゴシック" pitchFamily="49" charset="-128"/>
            </a:endParaRPr>
          </a:p>
        </p:txBody>
      </p:sp>
      <p:sp>
        <p:nvSpPr>
          <p:cNvPr id="6" name="テキスト プレースホルダー 5"/>
          <p:cNvSpPr>
            <a:spLocks noGrp="1"/>
          </p:cNvSpPr>
          <p:nvPr>
            <p:ph type="body" sz="half" idx="2"/>
          </p:nvPr>
        </p:nvSpPr>
        <p:spPr>
          <a:xfrm>
            <a:off x="611560" y="5733256"/>
            <a:ext cx="7848872" cy="720080"/>
          </a:xfrm>
        </p:spPr>
        <p:txBody>
          <a:bodyPr>
            <a:normAutofit/>
          </a:bodyPr>
          <a:lstStyle/>
          <a:p>
            <a:pPr algn="ctr"/>
            <a:r>
              <a:rPr lang="zh-CN" altLang="en-US" sz="2800" b="1" dirty="0">
                <a:solidFill>
                  <a:srgbClr val="7030A0"/>
                </a:solidFill>
                <a:latin typeface="ＭＳ ゴシック" pitchFamily="49" charset="-128"/>
                <a:ea typeface="ＭＳ ゴシック" pitchFamily="49" charset="-128"/>
              </a:rPr>
              <a:t>八戸市立港中学校</a:t>
            </a:r>
            <a:endParaRPr kumimoji="1" lang="ja-JP" altLang="en-US" sz="2800" b="1" dirty="0">
              <a:solidFill>
                <a:srgbClr val="7030A0"/>
              </a:solidFill>
              <a:latin typeface="ＭＳ ゴシック" pitchFamily="49" charset="-128"/>
              <a:ea typeface="ＭＳ ゴシック" pitchFamily="49" charset="-128"/>
            </a:endParaRPr>
          </a:p>
        </p:txBody>
      </p:sp>
      <p:pic>
        <p:nvPicPr>
          <p:cNvPr id="3074"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t="11490" b="11490"/>
          <a:stretch>
            <a:fillRect/>
          </a:stretch>
        </p:blipFill>
        <p:spPr bwMode="auto">
          <a:xfrm>
            <a:off x="395536" y="476672"/>
            <a:ext cx="8424936"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p:txBody>
          <a:bodyPr/>
          <a:lstStyle/>
          <a:p>
            <a:fld id="{D2D8002D-B5B0-4BAC-B1F6-782DDCCE6D9C}" type="slidenum">
              <a:rPr kumimoji="1" lang="ja-JP" altLang="en-US" smtClean="0"/>
              <a:t>11</a:t>
            </a:fld>
            <a:endParaRPr kumimoji="1" lang="ja-JP" altLang="en-US" dirty="0"/>
          </a:p>
        </p:txBody>
      </p:sp>
    </p:spTree>
    <p:extLst>
      <p:ext uri="{BB962C8B-B14F-4D97-AF65-F5344CB8AC3E}">
        <p14:creationId xmlns:p14="http://schemas.microsoft.com/office/powerpoint/2010/main" val="34164577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3789040"/>
            <a:ext cx="8496944" cy="2664296"/>
          </a:xfrm>
        </p:spPr>
        <p:txBody>
          <a:bodyPr>
            <a:noAutofit/>
          </a:bodyPr>
          <a:lstStyle/>
          <a:p>
            <a:pPr marL="0" indent="0" algn="l"/>
            <a:r>
              <a:rPr lang="ja-JP" altLang="en-US" sz="2600" b="1" dirty="0" smtClean="0">
                <a:solidFill>
                  <a:srgbClr val="FF3399"/>
                </a:solidFill>
              </a:rPr>
              <a:t>③</a:t>
            </a:r>
            <a:r>
              <a:rPr lang="ja-JP" altLang="en-US" sz="2600" dirty="0" smtClean="0">
                <a:solidFill>
                  <a:srgbClr val="FF3399"/>
                </a:solidFill>
                <a:latin typeface="ＭＳ ゴシック" pitchFamily="49" charset="-128"/>
                <a:ea typeface="ＭＳ ゴシック" pitchFamily="49" charset="-128"/>
              </a:rPr>
              <a:t>被災</a:t>
            </a:r>
            <a:r>
              <a:rPr lang="en-US" altLang="ja-JP" sz="2600" dirty="0" smtClean="0">
                <a:solidFill>
                  <a:srgbClr val="FF3399"/>
                </a:solidFill>
                <a:latin typeface="ＭＳ ゴシック" pitchFamily="49" charset="-128"/>
                <a:ea typeface="ＭＳ ゴシック" pitchFamily="49" charset="-128"/>
              </a:rPr>
              <a:t>4</a:t>
            </a:r>
            <a:r>
              <a:rPr lang="ja-JP" altLang="en-US" sz="2600" dirty="0" smtClean="0">
                <a:solidFill>
                  <a:srgbClr val="FF3399"/>
                </a:solidFill>
                <a:latin typeface="ＭＳ ゴシック" pitchFamily="49" charset="-128"/>
                <a:ea typeface="ＭＳ ゴシック" pitchFamily="49" charset="-128"/>
              </a:rPr>
              <a:t>保育園義捐金贈呈 </a:t>
            </a:r>
            <a:r>
              <a:rPr lang="en-US" altLang="ja-JP" sz="2000" dirty="0" smtClean="0">
                <a:solidFill>
                  <a:srgbClr val="FF3399"/>
                </a:solidFill>
                <a:latin typeface="ＭＳ ゴシック" pitchFamily="49" charset="-128"/>
                <a:ea typeface="ＭＳ ゴシック" pitchFamily="49" charset="-128"/>
              </a:rPr>
              <a:t/>
            </a:r>
            <a:br>
              <a:rPr lang="en-US" altLang="ja-JP" sz="2000" dirty="0" smtClean="0">
                <a:solidFill>
                  <a:srgbClr val="FF3399"/>
                </a:solidFill>
                <a:latin typeface="ＭＳ ゴシック" pitchFamily="49" charset="-128"/>
                <a:ea typeface="ＭＳ ゴシック" pitchFamily="49" charset="-128"/>
              </a:rPr>
            </a:br>
            <a:r>
              <a:rPr lang="ja-JP" altLang="en-US" sz="2000" dirty="0" smtClean="0">
                <a:solidFill>
                  <a:srgbClr val="7030A0"/>
                </a:solidFill>
                <a:latin typeface="ＭＳ ゴシック" pitchFamily="49" charset="-128"/>
                <a:ea typeface="ＭＳ ゴシック" pitchFamily="49" charset="-128"/>
              </a:rPr>
              <a:t>　</a:t>
            </a:r>
            <a:r>
              <a:rPr lang="ja-JP" altLang="en-US" sz="2000" b="1" dirty="0" smtClean="0">
                <a:solidFill>
                  <a:srgbClr val="7030A0"/>
                </a:solidFill>
                <a:latin typeface="ＭＳ ゴシック" pitchFamily="49" charset="-128"/>
                <a:ea typeface="ＭＳ ゴシック" pitchFamily="49" charset="-128"/>
              </a:rPr>
              <a:t>淋代保育園（三沢市）　川口保育園（おいらせ町</a:t>
            </a:r>
            <a:r>
              <a:rPr lang="ja-JP" altLang="en-US" sz="1000" b="1" dirty="0" smtClean="0">
                <a:solidFill>
                  <a:srgbClr val="7030A0"/>
                </a:solidFill>
                <a:latin typeface="ＭＳ ゴシック" pitchFamily="49" charset="-128"/>
                <a:ea typeface="ＭＳ ゴシック" pitchFamily="49" charset="-128"/>
              </a:rPr>
              <a:t>　</a:t>
            </a:r>
            <a:r>
              <a:rPr lang="ja-JP" altLang="en-US" sz="1600" b="1" dirty="0" smtClean="0">
                <a:solidFill>
                  <a:srgbClr val="7030A0"/>
                </a:solidFill>
                <a:latin typeface="ＭＳ ゴシック" pitchFamily="49" charset="-128"/>
                <a:ea typeface="ＭＳ ゴシック" pitchFamily="49" charset="-128"/>
              </a:rPr>
              <a:t>おいらせ</a:t>
            </a:r>
            <a:r>
              <a:rPr lang="en-US" altLang="ja-JP" sz="1600" b="1" dirty="0" smtClean="0">
                <a:solidFill>
                  <a:srgbClr val="7030A0"/>
                </a:solidFill>
                <a:latin typeface="ＭＳ ゴシック" pitchFamily="49" charset="-128"/>
                <a:ea typeface="ＭＳ ゴシック" pitchFamily="49" charset="-128"/>
              </a:rPr>
              <a:t>RC</a:t>
            </a:r>
            <a:r>
              <a:rPr lang="ja-JP" altLang="en-US" sz="1600" b="1" dirty="0" smtClean="0">
                <a:solidFill>
                  <a:srgbClr val="7030A0"/>
                </a:solidFill>
                <a:latin typeface="ＭＳ ゴシック" pitchFamily="49" charset="-128"/>
                <a:ea typeface="ＭＳ ゴシック" pitchFamily="49" charset="-128"/>
              </a:rPr>
              <a:t>から贈呈</a:t>
            </a:r>
            <a:r>
              <a:rPr lang="ja-JP" altLang="en-US" sz="2000" b="1" dirty="0" smtClean="0">
                <a:solidFill>
                  <a:srgbClr val="7030A0"/>
                </a:solidFill>
                <a:latin typeface="ＭＳ ゴシック" pitchFamily="49" charset="-128"/>
                <a:ea typeface="ＭＳ ゴシック" pitchFamily="49" charset="-128"/>
              </a:rPr>
              <a:t>）</a:t>
            </a:r>
            <a:r>
              <a:rPr lang="en-US" altLang="ja-JP" sz="2000" b="1" dirty="0" smtClean="0">
                <a:solidFill>
                  <a:srgbClr val="7030A0"/>
                </a:solidFill>
                <a:latin typeface="ＭＳ ゴシック" pitchFamily="49" charset="-128"/>
                <a:ea typeface="ＭＳ ゴシック" pitchFamily="49" charset="-128"/>
              </a:rPr>
              <a:t/>
            </a:r>
            <a:br>
              <a:rPr lang="en-US" altLang="ja-JP" sz="2000" b="1" dirty="0" smtClean="0">
                <a:solidFill>
                  <a:srgbClr val="7030A0"/>
                </a:solidFill>
                <a:latin typeface="ＭＳ ゴシック" pitchFamily="49" charset="-128"/>
                <a:ea typeface="ＭＳ ゴシック" pitchFamily="49" charset="-128"/>
              </a:rPr>
            </a:br>
            <a:r>
              <a:rPr lang="ja-JP" altLang="en-US" sz="2400" b="1" dirty="0" smtClean="0">
                <a:solidFill>
                  <a:srgbClr val="7030A0"/>
                </a:solidFill>
                <a:latin typeface="ＭＳ ゴシック" pitchFamily="49" charset="-128"/>
                <a:ea typeface="ＭＳ ゴシック" pitchFamily="49" charset="-128"/>
              </a:rPr>
              <a:t>　</a:t>
            </a:r>
            <a:r>
              <a:rPr lang="ja-JP" altLang="en-US" sz="2000" b="1" dirty="0" smtClean="0">
                <a:solidFill>
                  <a:srgbClr val="7030A0"/>
                </a:solidFill>
                <a:latin typeface="ＭＳ ゴシック" pitchFamily="49" charset="-128"/>
                <a:ea typeface="ＭＳ ゴシック" pitchFamily="49" charset="-128"/>
              </a:rPr>
              <a:t>新湊はますか保育園（八戸市）　浜市川保育園（八戸市）</a:t>
            </a:r>
            <a:r>
              <a:rPr lang="en-US" altLang="ja-JP" sz="2000" b="1" dirty="0" smtClean="0">
                <a:solidFill>
                  <a:srgbClr val="7030A0"/>
                </a:solidFill>
                <a:latin typeface="ＭＳ ゴシック" pitchFamily="49" charset="-128"/>
                <a:ea typeface="ＭＳ ゴシック" pitchFamily="49" charset="-128"/>
              </a:rPr>
              <a:t/>
            </a:r>
            <a:br>
              <a:rPr lang="en-US" altLang="ja-JP" sz="2000" b="1" dirty="0" smtClean="0">
                <a:solidFill>
                  <a:srgbClr val="7030A0"/>
                </a:solidFill>
                <a:latin typeface="ＭＳ ゴシック" pitchFamily="49" charset="-128"/>
                <a:ea typeface="ＭＳ ゴシック" pitchFamily="49" charset="-128"/>
              </a:rPr>
            </a:br>
            <a:r>
              <a:rPr lang="ja-JP" altLang="en-US" sz="2000" b="1" dirty="0" smtClean="0">
                <a:solidFill>
                  <a:srgbClr val="7030A0"/>
                </a:solidFill>
                <a:latin typeface="ＭＳ ゴシック" pitchFamily="49" charset="-128"/>
                <a:ea typeface="ＭＳ ゴシック" pitchFamily="49" charset="-128"/>
              </a:rPr>
              <a:t>　各</a:t>
            </a:r>
            <a:r>
              <a:rPr lang="en-US" altLang="ja-JP" sz="2000" b="1" dirty="0" smtClean="0">
                <a:solidFill>
                  <a:srgbClr val="7030A0"/>
                </a:solidFill>
                <a:latin typeface="ＭＳ ゴシック" pitchFamily="49" charset="-128"/>
                <a:ea typeface="ＭＳ ゴシック" pitchFamily="49" charset="-128"/>
              </a:rPr>
              <a:t>100</a:t>
            </a:r>
            <a:r>
              <a:rPr lang="ja-JP" altLang="en-US" sz="2000" b="1" dirty="0" smtClean="0">
                <a:solidFill>
                  <a:srgbClr val="7030A0"/>
                </a:solidFill>
                <a:latin typeface="ＭＳ ゴシック" pitchFamily="49" charset="-128"/>
                <a:ea typeface="ＭＳ ゴシック" pitchFamily="49" charset="-128"/>
              </a:rPr>
              <a:t>千円を贈呈　</a:t>
            </a:r>
            <a:r>
              <a:rPr lang="en-US" altLang="ja-JP" sz="2000" b="1" dirty="0" smtClean="0">
                <a:solidFill>
                  <a:srgbClr val="7030A0"/>
                </a:solidFill>
                <a:latin typeface="ＭＳ ゴシック" pitchFamily="49" charset="-128"/>
                <a:ea typeface="ＭＳ ゴシック" pitchFamily="49" charset="-128"/>
              </a:rPr>
              <a:t>(2011</a:t>
            </a:r>
            <a:r>
              <a:rPr lang="ja-JP" altLang="en-US" sz="2000" b="1" dirty="0" smtClean="0">
                <a:solidFill>
                  <a:srgbClr val="7030A0"/>
                </a:solidFill>
                <a:latin typeface="ＭＳ ゴシック" pitchFamily="49" charset="-128"/>
                <a:ea typeface="ＭＳ ゴシック" pitchFamily="49" charset="-128"/>
              </a:rPr>
              <a:t>年</a:t>
            </a:r>
            <a:r>
              <a:rPr lang="en-US" altLang="ja-JP" sz="2000" b="1" dirty="0" smtClean="0">
                <a:solidFill>
                  <a:srgbClr val="7030A0"/>
                </a:solidFill>
                <a:latin typeface="ＭＳ ゴシック" pitchFamily="49" charset="-128"/>
                <a:ea typeface="ＭＳ ゴシック" pitchFamily="49" charset="-128"/>
              </a:rPr>
              <a:t>7</a:t>
            </a:r>
            <a:r>
              <a:rPr lang="ja-JP" altLang="en-US" sz="2000" b="1" dirty="0" smtClean="0">
                <a:solidFill>
                  <a:srgbClr val="7030A0"/>
                </a:solidFill>
                <a:latin typeface="ＭＳ ゴシック" pitchFamily="49" charset="-128"/>
                <a:ea typeface="ＭＳ ゴシック" pitchFamily="49" charset="-128"/>
              </a:rPr>
              <a:t>月</a:t>
            </a:r>
            <a:r>
              <a:rPr lang="en-US" altLang="ja-JP" sz="2000" b="1" dirty="0" smtClean="0">
                <a:solidFill>
                  <a:srgbClr val="7030A0"/>
                </a:solidFill>
                <a:latin typeface="ＭＳ ゴシック" pitchFamily="49" charset="-128"/>
                <a:ea typeface="ＭＳ ゴシック" pitchFamily="49" charset="-128"/>
              </a:rPr>
              <a:t>19</a:t>
            </a:r>
            <a:r>
              <a:rPr lang="ja-JP" altLang="en-US" sz="2000" b="1" dirty="0" smtClean="0">
                <a:solidFill>
                  <a:srgbClr val="7030A0"/>
                </a:solidFill>
                <a:latin typeface="ＭＳ ゴシック" pitchFamily="49" charset="-128"/>
                <a:ea typeface="ＭＳ ゴシック" pitchFamily="49" charset="-128"/>
              </a:rPr>
              <a:t>日）</a:t>
            </a:r>
            <a:r>
              <a:rPr lang="en-US" altLang="ja-JP" sz="2000" b="1" dirty="0" smtClean="0">
                <a:solidFill>
                  <a:srgbClr val="7030A0"/>
                </a:solidFill>
                <a:latin typeface="ＭＳ ゴシック" pitchFamily="49" charset="-128"/>
                <a:ea typeface="ＭＳ ゴシック" pitchFamily="49" charset="-128"/>
              </a:rPr>
              <a:t/>
            </a:r>
            <a:br>
              <a:rPr lang="en-US" altLang="ja-JP" sz="2000" b="1" dirty="0" smtClean="0">
                <a:solidFill>
                  <a:srgbClr val="7030A0"/>
                </a:solidFill>
                <a:latin typeface="ＭＳ ゴシック" pitchFamily="49" charset="-128"/>
                <a:ea typeface="ＭＳ ゴシック" pitchFamily="49" charset="-128"/>
              </a:rPr>
            </a:br>
            <a:r>
              <a:rPr lang="ja-JP" altLang="en-US" sz="2000" dirty="0" smtClean="0">
                <a:solidFill>
                  <a:srgbClr val="7030A0"/>
                </a:solidFill>
                <a:latin typeface="ＭＳ ゴシック" pitchFamily="49" charset="-128"/>
                <a:ea typeface="ＭＳ ゴシック" pitchFamily="49" charset="-128"/>
              </a:rPr>
              <a:t>　</a:t>
            </a:r>
            <a:r>
              <a:rPr lang="en-US" altLang="ja-JP" sz="2000" dirty="0" smtClean="0">
                <a:solidFill>
                  <a:srgbClr val="7030A0"/>
                </a:solidFill>
                <a:latin typeface="ＭＳ ゴシック" pitchFamily="49" charset="-128"/>
                <a:ea typeface="ＭＳ ゴシック" pitchFamily="49" charset="-128"/>
              </a:rPr>
              <a:t/>
            </a:r>
            <a:br>
              <a:rPr lang="en-US" altLang="ja-JP" sz="2000" dirty="0" smtClean="0">
                <a:solidFill>
                  <a:srgbClr val="7030A0"/>
                </a:solidFill>
                <a:latin typeface="ＭＳ ゴシック" pitchFamily="49" charset="-128"/>
                <a:ea typeface="ＭＳ ゴシック" pitchFamily="49" charset="-128"/>
              </a:rPr>
            </a:br>
            <a:r>
              <a:rPr lang="ja-JP" altLang="en-US" sz="2000" dirty="0" smtClean="0">
                <a:solidFill>
                  <a:srgbClr val="7030A0"/>
                </a:solidFill>
                <a:latin typeface="ＭＳ ゴシック" pitchFamily="49" charset="-128"/>
                <a:ea typeface="ＭＳ ゴシック" pitchFamily="49" charset="-128"/>
              </a:rPr>
              <a:t>　</a:t>
            </a:r>
            <a:r>
              <a:rPr lang="en-US" altLang="ja-JP" sz="2000" b="1" dirty="0" smtClean="0">
                <a:solidFill>
                  <a:srgbClr val="7030A0"/>
                </a:solidFill>
                <a:latin typeface="ＭＳ ゴシック" pitchFamily="49" charset="-128"/>
                <a:ea typeface="ＭＳ ゴシック" pitchFamily="49" charset="-128"/>
              </a:rPr>
              <a:t>400</a:t>
            </a:r>
            <a:r>
              <a:rPr lang="ja-JP" altLang="en-US" sz="2000" b="1" dirty="0" smtClean="0">
                <a:solidFill>
                  <a:srgbClr val="7030A0"/>
                </a:solidFill>
                <a:latin typeface="ＭＳ ゴシック" pitchFamily="49" charset="-128"/>
                <a:ea typeface="ＭＳ ゴシック" pitchFamily="49" charset="-128"/>
              </a:rPr>
              <a:t>千円</a:t>
            </a:r>
            <a:endParaRPr kumimoji="1" lang="ja-JP" altLang="en-US" sz="2000" b="1" dirty="0"/>
          </a:p>
        </p:txBody>
      </p:sp>
      <p:sp>
        <p:nvSpPr>
          <p:cNvPr id="3" name="コンテンツ プレースホルダー 2"/>
          <p:cNvSpPr>
            <a:spLocks noGrp="1"/>
          </p:cNvSpPr>
          <p:nvPr>
            <p:ph idx="1"/>
          </p:nvPr>
        </p:nvSpPr>
        <p:spPr>
          <a:xfrm>
            <a:off x="457200" y="404664"/>
            <a:ext cx="8229600" cy="3600400"/>
          </a:xfrm>
        </p:spPr>
        <p:txBody>
          <a:bodyPr>
            <a:normAutofit fontScale="32500" lnSpcReduction="20000"/>
          </a:bodyPr>
          <a:lstStyle/>
          <a:p>
            <a:pPr marL="450850" lvl="0" indent="-450850">
              <a:buNone/>
            </a:pPr>
            <a:r>
              <a:rPr lang="ja-JP" altLang="en-US" sz="8600" b="1" dirty="0" smtClean="0">
                <a:solidFill>
                  <a:srgbClr val="FF3399"/>
                </a:solidFill>
              </a:rPr>
              <a:t>活動実績－②　及び　③</a:t>
            </a:r>
            <a:endParaRPr lang="en-US" altLang="ja-JP" sz="8600" b="1" dirty="0" smtClean="0">
              <a:solidFill>
                <a:srgbClr val="FF3399"/>
              </a:solidFill>
            </a:endParaRPr>
          </a:p>
          <a:p>
            <a:pPr marL="450850" lvl="0" indent="-450850">
              <a:buNone/>
            </a:pPr>
            <a:endParaRPr lang="en-US" altLang="ja-JP" sz="3700" b="1" dirty="0" smtClean="0">
              <a:solidFill>
                <a:srgbClr val="FF3399"/>
              </a:solidFill>
            </a:endParaRPr>
          </a:p>
          <a:p>
            <a:pPr marL="450850" lvl="0" indent="-450850">
              <a:buNone/>
            </a:pPr>
            <a:r>
              <a:rPr lang="ja-JP" altLang="en-US" sz="8600" b="1" dirty="0" smtClean="0">
                <a:solidFill>
                  <a:srgbClr val="FF3399"/>
                </a:solidFill>
              </a:rPr>
              <a:t>②</a:t>
            </a:r>
            <a:r>
              <a:rPr lang="ja-JP" altLang="en-US" sz="8600" dirty="0" smtClean="0">
                <a:solidFill>
                  <a:srgbClr val="FF3399"/>
                </a:solidFill>
              </a:rPr>
              <a:t>被害甚大な岩手県・宮城県・福島県等への</a:t>
            </a:r>
            <a:endParaRPr lang="en-US" altLang="ja-JP" sz="8600" dirty="0" smtClean="0">
              <a:solidFill>
                <a:srgbClr val="FF3399"/>
              </a:solidFill>
            </a:endParaRPr>
          </a:p>
          <a:p>
            <a:pPr marL="450850" lvl="0" indent="-450850">
              <a:buNone/>
            </a:pPr>
            <a:r>
              <a:rPr lang="ja-JP" altLang="en-US" sz="8600" dirty="0">
                <a:solidFill>
                  <a:srgbClr val="FF3399"/>
                </a:solidFill>
              </a:rPr>
              <a:t>　</a:t>
            </a:r>
            <a:r>
              <a:rPr lang="ja-JP" altLang="en-US" sz="8600" dirty="0" smtClean="0">
                <a:solidFill>
                  <a:srgbClr val="FF3399"/>
                </a:solidFill>
              </a:rPr>
              <a:t>パイロット地区としての支援の一つ</a:t>
            </a:r>
          </a:p>
          <a:p>
            <a:pPr marL="450850" lvl="0" indent="-450850">
              <a:buNone/>
            </a:pPr>
            <a:r>
              <a:rPr lang="ja-JP" altLang="en-US" sz="4700" dirty="0" smtClean="0">
                <a:solidFill>
                  <a:srgbClr val="FF3399"/>
                </a:solidFill>
              </a:rPr>
              <a:t>　</a:t>
            </a:r>
            <a:endParaRPr lang="en-US" altLang="ja-JP" sz="4700" dirty="0" smtClean="0">
              <a:solidFill>
                <a:srgbClr val="FF3399"/>
              </a:solidFill>
            </a:endParaRPr>
          </a:p>
          <a:p>
            <a:pPr marL="450850" lvl="0" indent="-450850">
              <a:buNone/>
            </a:pPr>
            <a:r>
              <a:rPr lang="ja-JP" altLang="en-US" sz="7400" dirty="0" smtClean="0">
                <a:solidFill>
                  <a:srgbClr val="7030A0"/>
                </a:solidFill>
              </a:rPr>
              <a:t>　</a:t>
            </a:r>
            <a:r>
              <a:rPr lang="en-US" altLang="ja-JP" sz="7400" b="1" dirty="0" smtClean="0">
                <a:solidFill>
                  <a:srgbClr val="7030A0"/>
                </a:solidFill>
              </a:rPr>
              <a:t>2011</a:t>
            </a:r>
            <a:r>
              <a:rPr lang="ja-JP" altLang="en-US" sz="7400" b="1" dirty="0" smtClean="0">
                <a:solidFill>
                  <a:srgbClr val="7030A0"/>
                </a:solidFill>
              </a:rPr>
              <a:t>年</a:t>
            </a:r>
            <a:r>
              <a:rPr lang="en-US" altLang="ja-JP" sz="7400" b="1" dirty="0" smtClean="0">
                <a:solidFill>
                  <a:srgbClr val="7030A0"/>
                </a:solidFill>
              </a:rPr>
              <a:t>7</a:t>
            </a:r>
            <a:r>
              <a:rPr lang="ja-JP" altLang="en-US" sz="7400" b="1" dirty="0" smtClean="0">
                <a:solidFill>
                  <a:srgbClr val="7030A0"/>
                </a:solidFill>
              </a:rPr>
              <a:t>月</a:t>
            </a:r>
            <a:r>
              <a:rPr lang="en-US" altLang="ja-JP" sz="7400" b="1" dirty="0" smtClean="0">
                <a:solidFill>
                  <a:srgbClr val="7030A0"/>
                </a:solidFill>
              </a:rPr>
              <a:t>7</a:t>
            </a:r>
            <a:r>
              <a:rPr lang="ja-JP" altLang="en-US" sz="7400" b="1" dirty="0" smtClean="0">
                <a:solidFill>
                  <a:srgbClr val="7030A0"/>
                </a:solidFill>
              </a:rPr>
              <a:t>日、宮城県山元町　「アンドラス山元基金」へ送金。</a:t>
            </a:r>
            <a:endParaRPr lang="en-US" altLang="ja-JP" sz="7400" b="1" dirty="0" smtClean="0">
              <a:solidFill>
                <a:srgbClr val="7030A0"/>
              </a:solidFill>
            </a:endParaRPr>
          </a:p>
          <a:p>
            <a:pPr marL="174625" lvl="0" indent="-174625">
              <a:buNone/>
            </a:pPr>
            <a:r>
              <a:rPr lang="ja-JP" altLang="en-US" sz="6000" b="1" dirty="0" smtClean="0">
                <a:solidFill>
                  <a:srgbClr val="7030A0"/>
                </a:solidFill>
              </a:rPr>
              <a:t>　この基金は、八戸南ＲＣが</a:t>
            </a:r>
            <a:r>
              <a:rPr lang="en-US" altLang="ja-JP" sz="6000" b="1" dirty="0" smtClean="0">
                <a:solidFill>
                  <a:srgbClr val="7030A0"/>
                </a:solidFill>
              </a:rPr>
              <a:t>2004-05</a:t>
            </a:r>
            <a:r>
              <a:rPr lang="ja-JP" altLang="en-US" sz="6000" b="1" dirty="0" smtClean="0">
                <a:solidFill>
                  <a:srgbClr val="7030A0"/>
                </a:solidFill>
              </a:rPr>
              <a:t>年に引き受けたアメリカからの青少年交換学生であったモルナー・アンドラス氏が、ＡＬＴとして赴任している宮城県亘理町・山元町が被災。同氏が復興を願って設立した基金。</a:t>
            </a:r>
            <a:endParaRPr lang="en-US" altLang="ja-JP" sz="6000" b="1" dirty="0" smtClean="0">
              <a:solidFill>
                <a:srgbClr val="7030A0"/>
              </a:solidFill>
            </a:endParaRPr>
          </a:p>
          <a:p>
            <a:pPr marL="174625" lvl="0" indent="-174625">
              <a:buNone/>
            </a:pPr>
            <a:r>
              <a:rPr lang="ja-JP" altLang="en-US" sz="6000" b="1" dirty="0" smtClean="0">
                <a:solidFill>
                  <a:srgbClr val="7030A0"/>
                </a:solidFill>
              </a:rPr>
              <a:t>　モルナー・アンドラス氏の献身的復興活動を応援。</a:t>
            </a:r>
            <a:endParaRPr lang="en-US" altLang="ja-JP" sz="6000" b="1" dirty="0" smtClean="0">
              <a:solidFill>
                <a:srgbClr val="7030A0"/>
              </a:solidFill>
            </a:endParaRPr>
          </a:p>
          <a:p>
            <a:pPr marL="360363" lvl="0" indent="-360363">
              <a:buNone/>
            </a:pPr>
            <a:r>
              <a:rPr lang="ja-JP" altLang="en-US" sz="6000" dirty="0" smtClean="0">
                <a:solidFill>
                  <a:srgbClr val="7030A0"/>
                </a:solidFill>
              </a:rPr>
              <a:t>　</a:t>
            </a:r>
            <a:r>
              <a:rPr lang="en-US" altLang="ja-JP" sz="6800" b="1" dirty="0" smtClean="0">
                <a:solidFill>
                  <a:srgbClr val="7030A0"/>
                </a:solidFill>
              </a:rPr>
              <a:t>200</a:t>
            </a:r>
            <a:r>
              <a:rPr lang="ja-JP" altLang="en-US" sz="6800" b="1" dirty="0" smtClean="0">
                <a:solidFill>
                  <a:srgbClr val="7030A0"/>
                </a:solidFill>
              </a:rPr>
              <a:t>千円</a:t>
            </a:r>
            <a:endParaRPr lang="en-US" altLang="ja-JP" sz="6800" b="1" dirty="0" smtClean="0">
              <a:solidFill>
                <a:srgbClr val="7030A0"/>
              </a:solidFill>
            </a:endParaRPr>
          </a:p>
          <a:p>
            <a:pPr marL="360363" lvl="0" indent="-360363">
              <a:buNone/>
            </a:pPr>
            <a:endParaRPr kumimoji="1" lang="ja-JP" altLang="en-US" sz="6000" b="1"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12</a:t>
            </a:fld>
            <a:endParaRPr kumimoji="1" lang="ja-JP" altLang="en-US"/>
          </a:p>
        </p:txBody>
      </p:sp>
    </p:spTree>
    <p:extLst>
      <p:ext uri="{BB962C8B-B14F-4D97-AF65-F5344CB8AC3E}">
        <p14:creationId xmlns:p14="http://schemas.microsoft.com/office/powerpoint/2010/main" val="3875344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lang="en-US" altLang="ja-JP" sz="4000" b="1" dirty="0" smtClean="0">
                <a:solidFill>
                  <a:srgbClr val="7030A0"/>
                </a:solidFill>
              </a:rPr>
              <a:t> </a:t>
            </a:r>
            <a:r>
              <a:rPr lang="ja-JP" altLang="en-US" sz="4000" b="1" dirty="0">
                <a:solidFill>
                  <a:srgbClr val="FF3399"/>
                </a:solidFill>
              </a:rPr>
              <a:t>活動実績 </a:t>
            </a:r>
            <a:r>
              <a:rPr lang="en-US" altLang="ja-JP" sz="4000" b="1" dirty="0">
                <a:solidFill>
                  <a:srgbClr val="FF3399"/>
                </a:solidFill>
              </a:rPr>
              <a:t>– </a:t>
            </a:r>
            <a:r>
              <a:rPr lang="ja-JP" altLang="en-US" sz="4000" b="1" dirty="0" smtClean="0">
                <a:solidFill>
                  <a:srgbClr val="FF3399"/>
                </a:solidFill>
              </a:rPr>
              <a:t>④</a:t>
            </a:r>
            <a:endParaRPr kumimoji="1" lang="ja-JP" altLang="en-US" sz="4000" b="1" dirty="0">
              <a:solidFill>
                <a:srgbClr val="FF3399"/>
              </a:solidFill>
            </a:endParaRPr>
          </a:p>
        </p:txBody>
      </p:sp>
      <p:sp>
        <p:nvSpPr>
          <p:cNvPr id="3" name="コンテンツ プレースホルダー 2"/>
          <p:cNvSpPr>
            <a:spLocks noGrp="1"/>
          </p:cNvSpPr>
          <p:nvPr>
            <p:ph idx="1"/>
          </p:nvPr>
        </p:nvSpPr>
        <p:spPr>
          <a:xfrm>
            <a:off x="457200" y="1268760"/>
            <a:ext cx="8363272" cy="5040560"/>
          </a:xfrm>
        </p:spPr>
        <p:txBody>
          <a:bodyPr>
            <a:normAutofit fontScale="92500"/>
          </a:bodyPr>
          <a:lstStyle/>
          <a:p>
            <a:pPr marL="450850" indent="-450850">
              <a:buNone/>
            </a:pPr>
            <a:r>
              <a:rPr lang="ja-JP" altLang="en-US" b="1" dirty="0" smtClean="0">
                <a:solidFill>
                  <a:srgbClr val="FF3399"/>
                </a:solidFill>
                <a:latin typeface="ＭＳ ゴシック" pitchFamily="49" charset="-128"/>
                <a:ea typeface="ＭＳ ゴシック" pitchFamily="49" charset="-128"/>
              </a:rPr>
              <a:t>④</a:t>
            </a:r>
            <a:r>
              <a:rPr lang="ja-JP" altLang="en-US" b="1" dirty="0" smtClean="0">
                <a:solidFill>
                  <a:srgbClr val="FF3399"/>
                </a:solidFill>
              </a:rPr>
              <a:t>サッカー</a:t>
            </a:r>
            <a:r>
              <a:rPr lang="ja-JP" altLang="en-US" b="1" dirty="0">
                <a:solidFill>
                  <a:srgbClr val="FF3399"/>
                </a:solidFill>
              </a:rPr>
              <a:t>の世界最高峰</a:t>
            </a:r>
            <a:r>
              <a:rPr lang="ja-JP" altLang="en-US" b="1" dirty="0" smtClean="0">
                <a:solidFill>
                  <a:srgbClr val="FF3399"/>
                </a:solidFill>
              </a:rPr>
              <a:t>プロクラブチーム ＦＣバルセロナ </a:t>
            </a:r>
            <a:r>
              <a:rPr lang="en-US" altLang="ja-JP" b="1" dirty="0" smtClean="0">
                <a:solidFill>
                  <a:srgbClr val="FF3399"/>
                </a:solidFill>
              </a:rPr>
              <a:t>[</a:t>
            </a:r>
            <a:r>
              <a:rPr lang="ja-JP" altLang="en-US" b="1" dirty="0" smtClean="0">
                <a:solidFill>
                  <a:srgbClr val="FF3399"/>
                </a:solidFill>
              </a:rPr>
              <a:t>スペイン</a:t>
            </a:r>
            <a:r>
              <a:rPr lang="en-US" altLang="ja-JP" b="1" dirty="0" smtClean="0">
                <a:solidFill>
                  <a:srgbClr val="FF3399"/>
                </a:solidFill>
              </a:rPr>
              <a:t>]</a:t>
            </a:r>
            <a:r>
              <a:rPr lang="ja-JP" altLang="en-US" b="1" dirty="0" smtClean="0">
                <a:solidFill>
                  <a:srgbClr val="FF3399"/>
                </a:solidFill>
              </a:rPr>
              <a:t> が</a:t>
            </a:r>
            <a:r>
              <a:rPr lang="ja-JP" altLang="en-US" b="1" dirty="0">
                <a:solidFill>
                  <a:srgbClr val="FF3399"/>
                </a:solidFill>
              </a:rPr>
              <a:t>、日本の被災地支援としてチャリティー</a:t>
            </a:r>
            <a:r>
              <a:rPr lang="ja-JP" altLang="en-US" b="1" dirty="0" smtClean="0">
                <a:solidFill>
                  <a:srgbClr val="FF3399"/>
                </a:solidFill>
              </a:rPr>
              <a:t>・キャンプ</a:t>
            </a:r>
            <a:r>
              <a:rPr lang="ja-JP" altLang="en-US" b="1" dirty="0">
                <a:solidFill>
                  <a:srgbClr val="FF3399"/>
                </a:solidFill>
              </a:rPr>
              <a:t>（児童対象</a:t>
            </a:r>
            <a:r>
              <a:rPr lang="ja-JP" altLang="en-US" b="1" dirty="0" smtClean="0">
                <a:solidFill>
                  <a:srgbClr val="FF3399"/>
                </a:solidFill>
              </a:rPr>
              <a:t>サッカー</a:t>
            </a:r>
            <a:r>
              <a:rPr lang="ja-JP" altLang="en-US" b="1" dirty="0">
                <a:solidFill>
                  <a:srgbClr val="FF3399"/>
                </a:solidFill>
              </a:rPr>
              <a:t>・</a:t>
            </a:r>
            <a:r>
              <a:rPr lang="ja-JP" altLang="en-US" b="1" dirty="0" smtClean="0">
                <a:solidFill>
                  <a:srgbClr val="FF3399"/>
                </a:solidFill>
              </a:rPr>
              <a:t>スクール）の八戸開催を決定。当委員会が後援</a:t>
            </a:r>
            <a:r>
              <a:rPr lang="ja-JP" altLang="en-US" b="1" dirty="0">
                <a:solidFill>
                  <a:srgbClr val="FF3399"/>
                </a:solidFill>
              </a:rPr>
              <a:t>。</a:t>
            </a:r>
            <a:endParaRPr lang="en-US" altLang="ja-JP" b="1" dirty="0" smtClean="0">
              <a:solidFill>
                <a:srgbClr val="FF3399"/>
              </a:solidFill>
            </a:endParaRPr>
          </a:p>
          <a:p>
            <a:pPr marL="627063" indent="-627063">
              <a:buNone/>
            </a:pPr>
            <a:r>
              <a:rPr lang="ja-JP" altLang="en-US" sz="2800" dirty="0" smtClean="0">
                <a:solidFill>
                  <a:srgbClr val="7030A0"/>
                </a:solidFill>
              </a:rPr>
              <a:t>　　　２０１１</a:t>
            </a:r>
            <a:r>
              <a:rPr lang="ja-JP" altLang="en-US" sz="2800" dirty="0" smtClean="0">
                <a:solidFill>
                  <a:srgbClr val="7030A0"/>
                </a:solidFill>
                <a:latin typeface="ＭＳ ゴシック" pitchFamily="49" charset="-128"/>
                <a:ea typeface="ＭＳ ゴシック" pitchFamily="49" charset="-128"/>
              </a:rPr>
              <a:t>年８月１０～１２日　八戸市南郷区　カッコーの森エコーランドの南郷陸上競技場にて開催。</a:t>
            </a:r>
            <a:endParaRPr lang="en-US" altLang="ja-JP" sz="2800" dirty="0" smtClean="0">
              <a:solidFill>
                <a:srgbClr val="7030A0"/>
              </a:solidFill>
              <a:latin typeface="ＭＳ ゴシック" pitchFamily="49" charset="-128"/>
              <a:ea typeface="ＭＳ ゴシック" pitchFamily="49" charset="-128"/>
            </a:endParaRPr>
          </a:p>
          <a:p>
            <a:pPr marL="720725" indent="-720725">
              <a:buNone/>
            </a:pPr>
            <a:endParaRPr lang="en-US" altLang="ja-JP" sz="800" dirty="0" smtClean="0">
              <a:solidFill>
                <a:srgbClr val="7030A0"/>
              </a:solidFill>
              <a:latin typeface="ＭＳ ゴシック" pitchFamily="49" charset="-128"/>
              <a:ea typeface="ＭＳ ゴシック" pitchFamily="49" charset="-128"/>
            </a:endParaRPr>
          </a:p>
          <a:p>
            <a:pPr marL="627063" indent="-627063">
              <a:buNone/>
            </a:pPr>
            <a:r>
              <a:rPr lang="ja-JP" altLang="en-US" sz="2800" dirty="0" smtClean="0">
                <a:solidFill>
                  <a:srgbClr val="7030A0"/>
                </a:solidFill>
                <a:latin typeface="ＭＳ ゴシック" pitchFamily="49" charset="-128"/>
                <a:ea typeface="ＭＳ ゴシック" pitchFamily="49" charset="-128"/>
              </a:rPr>
              <a:t>　　国際ロータリー第２８３０地区も後援者となり、被災地　岩手</a:t>
            </a:r>
            <a:r>
              <a:rPr lang="ja-JP" altLang="en-US" sz="2800" dirty="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宮城の少年少女５２名を招待。旅費・宿泊費を支援。</a:t>
            </a:r>
            <a:endParaRPr lang="en-US" altLang="ja-JP" sz="2800" dirty="0" smtClean="0">
              <a:solidFill>
                <a:srgbClr val="7030A0"/>
              </a:solidFill>
              <a:latin typeface="ＭＳ ゴシック" pitchFamily="49" charset="-128"/>
              <a:ea typeface="ＭＳ ゴシック" pitchFamily="49" charset="-128"/>
            </a:endParaRPr>
          </a:p>
          <a:p>
            <a:pPr marL="631825" indent="-631825">
              <a:buNone/>
            </a:pPr>
            <a:endParaRPr lang="en-US" altLang="ja-JP" sz="900" dirty="0" smtClean="0">
              <a:solidFill>
                <a:srgbClr val="7030A0"/>
              </a:solidFill>
              <a:latin typeface="ＭＳ ゴシック" pitchFamily="49" charset="-128"/>
              <a:ea typeface="ＭＳ ゴシック" pitchFamily="49" charset="-128"/>
            </a:endParaRPr>
          </a:p>
          <a:p>
            <a:pPr marL="631825" indent="-631825">
              <a:buNone/>
            </a:pPr>
            <a:r>
              <a:rPr lang="ja-JP" altLang="en-US" sz="2800" dirty="0">
                <a:solidFill>
                  <a:srgbClr val="7030A0"/>
                </a:solidFill>
                <a:latin typeface="ＭＳ ゴシック" pitchFamily="49" charset="-128"/>
                <a:ea typeface="ＭＳ ゴシック" pitchFamily="49" charset="-128"/>
              </a:rPr>
              <a:t>　 </a:t>
            </a:r>
            <a:r>
              <a:rPr lang="ja-JP" altLang="en-US" sz="2800" dirty="0" smtClean="0">
                <a:solidFill>
                  <a:srgbClr val="7030A0"/>
                </a:solidFill>
                <a:latin typeface="ＭＳ ゴシック" pitchFamily="49" charset="-128"/>
                <a:ea typeface="ＭＳ ゴシック" pitchFamily="49" charset="-128"/>
              </a:rPr>
              <a:t> </a:t>
            </a:r>
            <a:r>
              <a:rPr lang="en-US" altLang="ja-JP" sz="2800" dirty="0" smtClean="0">
                <a:solidFill>
                  <a:srgbClr val="7030A0"/>
                </a:solidFill>
                <a:latin typeface="ＭＳ ゴシック" pitchFamily="49" charset="-128"/>
                <a:ea typeface="ＭＳ ゴシック" pitchFamily="49" charset="-128"/>
              </a:rPr>
              <a:t>1,020</a:t>
            </a:r>
            <a:r>
              <a:rPr lang="ja-JP" altLang="en-US" sz="2800" dirty="0" smtClean="0">
                <a:solidFill>
                  <a:srgbClr val="7030A0"/>
                </a:solidFill>
                <a:latin typeface="ＭＳ ゴシック" pitchFamily="49" charset="-128"/>
                <a:ea typeface="ＭＳ ゴシック" pitchFamily="49" charset="-128"/>
              </a:rPr>
              <a:t>千円</a:t>
            </a:r>
            <a:endParaRPr lang="ja-JP" altLang="en-US" sz="2800" dirty="0">
              <a:solidFill>
                <a:srgbClr val="7030A0"/>
              </a:solidFill>
              <a:latin typeface="ＭＳ ゴシック" pitchFamily="49" charset="-128"/>
              <a:ea typeface="ＭＳ ゴシック" pitchFamily="49" charset="-128"/>
            </a:endParaRPr>
          </a:p>
          <a:p>
            <a:endParaRPr kumimoji="1" lang="ja-JP" altLang="en-US" dirty="0">
              <a:solidFill>
                <a:srgbClr val="7030A0"/>
              </a:solidFill>
            </a:endParaRPr>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13</a:t>
            </a:fld>
            <a:endParaRPr kumimoji="1" lang="ja-JP" altLang="en-US" dirty="0"/>
          </a:p>
        </p:txBody>
      </p:sp>
    </p:spTree>
    <p:extLst>
      <p:ext uri="{BB962C8B-B14F-4D97-AF65-F5344CB8AC3E}">
        <p14:creationId xmlns:p14="http://schemas.microsoft.com/office/powerpoint/2010/main" val="16983263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99592" y="5589240"/>
            <a:ext cx="7488832" cy="638746"/>
          </a:xfrm>
        </p:spPr>
        <p:txBody>
          <a:bodyPr>
            <a:noAutofit/>
          </a:bodyPr>
          <a:lstStyle/>
          <a:p>
            <a:pPr algn="ctr"/>
            <a:r>
              <a:rPr kumimoji="1" lang="en-US" altLang="ja-JP" sz="2600" dirty="0" smtClean="0">
                <a:solidFill>
                  <a:srgbClr val="FF3399"/>
                </a:solidFill>
                <a:latin typeface="ＭＳ ゴシック" pitchFamily="49" charset="-128"/>
                <a:ea typeface="ＭＳ ゴシック" pitchFamily="49" charset="-128"/>
              </a:rPr>
              <a:t>FC </a:t>
            </a:r>
            <a:r>
              <a:rPr lang="ja-JP" altLang="en-US" sz="2600" dirty="0" smtClean="0">
                <a:solidFill>
                  <a:srgbClr val="FF3399"/>
                </a:solidFill>
                <a:latin typeface="ＭＳ ゴシック" pitchFamily="49" charset="-128"/>
                <a:ea typeface="ＭＳ ゴシック" pitchFamily="49" charset="-128"/>
              </a:rPr>
              <a:t>バルセロナ　児童サッカー・スクール </a:t>
            </a:r>
            <a:r>
              <a:rPr lang="en-US" altLang="ja-JP" sz="2400" dirty="0" smtClean="0">
                <a:solidFill>
                  <a:srgbClr val="FF3399"/>
                </a:solidFill>
                <a:latin typeface="ＭＳ ゴシック" pitchFamily="49" charset="-128"/>
                <a:ea typeface="ＭＳ ゴシック" pitchFamily="49" charset="-128"/>
              </a:rPr>
              <a:t/>
            </a:r>
            <a:br>
              <a:rPr lang="en-US" altLang="ja-JP" sz="2400" dirty="0" smtClean="0">
                <a:solidFill>
                  <a:srgbClr val="FF3399"/>
                </a:solidFill>
                <a:latin typeface="ＭＳ ゴシック" pitchFamily="49" charset="-128"/>
                <a:ea typeface="ＭＳ ゴシック" pitchFamily="49" charset="-128"/>
              </a:rPr>
            </a:br>
            <a:r>
              <a:rPr lang="ja-JP" altLang="en-US" dirty="0" smtClean="0">
                <a:solidFill>
                  <a:srgbClr val="7030A0"/>
                </a:solidFill>
                <a:latin typeface="ＭＳ ゴシック" pitchFamily="49" charset="-128"/>
                <a:ea typeface="ＭＳ ゴシック" pitchFamily="49" charset="-128"/>
              </a:rPr>
              <a:t>（八戸市南郷区カッコーの森エコーランド）</a:t>
            </a:r>
            <a:endParaRPr kumimoji="1" lang="ja-JP" altLang="en-US" dirty="0">
              <a:solidFill>
                <a:srgbClr val="7030A0"/>
              </a:solidFill>
              <a:latin typeface="ＭＳ ゴシック" pitchFamily="49" charset="-128"/>
              <a:ea typeface="ＭＳ ゴシック" pitchFamily="49" charset="-128"/>
            </a:endParaRPr>
          </a:p>
        </p:txBody>
      </p:sp>
      <p:sp>
        <p:nvSpPr>
          <p:cNvPr id="6" name="テキスト プレースホルダー 5"/>
          <p:cNvSpPr>
            <a:spLocks noGrp="1"/>
          </p:cNvSpPr>
          <p:nvPr>
            <p:ph type="body" sz="half" idx="2"/>
          </p:nvPr>
        </p:nvSpPr>
        <p:spPr>
          <a:xfrm>
            <a:off x="467544" y="6237312"/>
            <a:ext cx="8280920" cy="432048"/>
          </a:xfrm>
        </p:spPr>
        <p:txBody>
          <a:bodyPr>
            <a:noAutofit/>
          </a:bodyPr>
          <a:lstStyle/>
          <a:p>
            <a:pPr algn="ctr"/>
            <a:r>
              <a:rPr kumimoji="1" lang="ja-JP" altLang="en-US" sz="1800" b="1" dirty="0" smtClean="0">
                <a:solidFill>
                  <a:srgbClr val="7030A0"/>
                </a:solidFill>
                <a:latin typeface="ＭＳ ゴシック" pitchFamily="49" charset="-128"/>
                <a:ea typeface="ＭＳ ゴシック" pitchFamily="49" charset="-128"/>
              </a:rPr>
              <a:t>岩手県・宮城県（第</a:t>
            </a:r>
            <a:r>
              <a:rPr kumimoji="1" lang="en-US" altLang="ja-JP" sz="1800" b="1" dirty="0" smtClean="0">
                <a:solidFill>
                  <a:srgbClr val="7030A0"/>
                </a:solidFill>
                <a:latin typeface="ＭＳ ゴシック" pitchFamily="49" charset="-128"/>
                <a:ea typeface="ＭＳ ゴシック" pitchFamily="49" charset="-128"/>
              </a:rPr>
              <a:t>2520</a:t>
            </a:r>
            <a:r>
              <a:rPr kumimoji="1" lang="ja-JP" altLang="en-US" sz="1800" b="1" dirty="0" smtClean="0">
                <a:solidFill>
                  <a:srgbClr val="7030A0"/>
                </a:solidFill>
                <a:latin typeface="ＭＳ ゴシック" pitchFamily="49" charset="-128"/>
                <a:ea typeface="ＭＳ ゴシック" pitchFamily="49" charset="-128"/>
              </a:rPr>
              <a:t>地区）　被災地児童招待（交通費・宿泊費支援）</a:t>
            </a:r>
            <a:endParaRPr kumimoji="1" lang="ja-JP" altLang="en-US" sz="1800" b="1" dirty="0">
              <a:solidFill>
                <a:srgbClr val="7030A0"/>
              </a:solidFill>
              <a:latin typeface="ＭＳ ゴシック" pitchFamily="49" charset="-128"/>
              <a:ea typeface="ＭＳ ゴシック" pitchFamily="49" charset="-128"/>
            </a:endParaRPr>
          </a:p>
        </p:txBody>
      </p:sp>
      <p:pic>
        <p:nvPicPr>
          <p:cNvPr id="6146" name="Picture 2" descr="C:\Documents and Settings\TOHRU MURAI\デスクトップ\マイドキュメント\RIEastJapanQuakeTsunami\21140710218.jpg"/>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5599" r="5599"/>
          <a:stretch>
            <a:fillRect/>
          </a:stretch>
        </p:blipFill>
        <p:spPr bwMode="auto">
          <a:xfrm>
            <a:off x="899592" y="332656"/>
            <a:ext cx="7560840" cy="5112568"/>
          </a:xfrm>
          <a:prstGeom prst="rect">
            <a:avLst/>
          </a:prstGeom>
          <a:noFill/>
          <a:extLst>
            <a:ext uri="{909E8E84-426E-40DD-AFC4-6F175D3DCCD1}">
              <a14:hiddenFill xmlns:a14="http://schemas.microsoft.com/office/drawing/2010/main">
                <a:solidFill>
                  <a:srgbClr val="FFFFFF"/>
                </a:solidFill>
              </a14:hiddenFill>
            </a:ext>
          </a:extLst>
        </p:spPr>
      </p:pic>
      <p:sp>
        <p:nvSpPr>
          <p:cNvPr id="2" name="スライド番号プレースホルダー 1"/>
          <p:cNvSpPr>
            <a:spLocks noGrp="1"/>
          </p:cNvSpPr>
          <p:nvPr>
            <p:ph type="sldNum" sz="quarter" idx="12"/>
          </p:nvPr>
        </p:nvSpPr>
        <p:spPr/>
        <p:txBody>
          <a:bodyPr/>
          <a:lstStyle/>
          <a:p>
            <a:fld id="{D2D8002D-B5B0-4BAC-B1F6-782DDCCE6D9C}" type="slidenum">
              <a:rPr kumimoji="1" lang="ja-JP" altLang="en-US" smtClean="0"/>
              <a:t>14</a:t>
            </a:fld>
            <a:endParaRPr kumimoji="1" lang="ja-JP" altLang="en-US" dirty="0"/>
          </a:p>
        </p:txBody>
      </p:sp>
    </p:spTree>
    <p:extLst>
      <p:ext uri="{BB962C8B-B14F-4D97-AF65-F5344CB8AC3E}">
        <p14:creationId xmlns:p14="http://schemas.microsoft.com/office/powerpoint/2010/main" val="15044024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3568" y="5301208"/>
            <a:ext cx="7776864" cy="864096"/>
          </a:xfrm>
        </p:spPr>
        <p:txBody>
          <a:bodyPr>
            <a:noAutofit/>
          </a:bodyPr>
          <a:lstStyle/>
          <a:p>
            <a:pPr algn="ctr"/>
            <a:r>
              <a:rPr lang="en-US" altLang="ja-JP" sz="2600" dirty="0">
                <a:solidFill>
                  <a:srgbClr val="FF3399"/>
                </a:solidFill>
              </a:rPr>
              <a:t>FC </a:t>
            </a:r>
            <a:r>
              <a:rPr lang="ja-JP" altLang="en-US" sz="2600" dirty="0" smtClean="0">
                <a:solidFill>
                  <a:srgbClr val="FF3399"/>
                </a:solidFill>
              </a:rPr>
              <a:t>バルセロナ</a:t>
            </a:r>
            <a:r>
              <a:rPr lang="ja-JP" altLang="en-US" sz="2600" dirty="0">
                <a:solidFill>
                  <a:srgbClr val="FF3399"/>
                </a:solidFill>
              </a:rPr>
              <a:t>　　児童サッカー・スクール </a:t>
            </a:r>
            <a:r>
              <a:rPr lang="ja-JP" altLang="en-US" dirty="0">
                <a:solidFill>
                  <a:srgbClr val="7030A0"/>
                </a:solidFill>
              </a:rPr>
              <a:t/>
            </a:r>
            <a:br>
              <a:rPr lang="ja-JP" altLang="en-US" dirty="0">
                <a:solidFill>
                  <a:srgbClr val="7030A0"/>
                </a:solidFill>
              </a:rPr>
            </a:br>
            <a:r>
              <a:rPr lang="ja-JP" altLang="en-US" dirty="0">
                <a:solidFill>
                  <a:srgbClr val="7030A0"/>
                </a:solidFill>
              </a:rPr>
              <a:t>（八戸市南郷区カッコーの森エコーランド）</a:t>
            </a:r>
            <a:endParaRPr kumimoji="1" lang="ja-JP" altLang="en-US" dirty="0">
              <a:solidFill>
                <a:srgbClr val="7030A0"/>
              </a:solidFill>
            </a:endParaRPr>
          </a:p>
        </p:txBody>
      </p:sp>
      <p:sp>
        <p:nvSpPr>
          <p:cNvPr id="4" name="テキスト プレースホルダー 3"/>
          <p:cNvSpPr>
            <a:spLocks noGrp="1"/>
          </p:cNvSpPr>
          <p:nvPr>
            <p:ph type="body" sz="half" idx="2"/>
          </p:nvPr>
        </p:nvSpPr>
        <p:spPr>
          <a:xfrm>
            <a:off x="539552" y="6093296"/>
            <a:ext cx="8064896" cy="432048"/>
          </a:xfrm>
        </p:spPr>
        <p:txBody>
          <a:bodyPr>
            <a:noAutofit/>
          </a:bodyPr>
          <a:lstStyle/>
          <a:p>
            <a:pPr algn="ctr"/>
            <a:r>
              <a:rPr lang="ja-JP" altLang="en-US" sz="1800" b="1" dirty="0" smtClean="0">
                <a:solidFill>
                  <a:srgbClr val="7030A0"/>
                </a:solidFill>
                <a:latin typeface="ＭＳ ゴシック" pitchFamily="49" charset="-128"/>
                <a:ea typeface="ＭＳ ゴシック" pitchFamily="49" charset="-128"/>
              </a:rPr>
              <a:t>岩手県</a:t>
            </a:r>
            <a:r>
              <a:rPr lang="ja-JP" altLang="en-US" sz="1800" b="1" dirty="0">
                <a:solidFill>
                  <a:srgbClr val="7030A0"/>
                </a:solidFill>
                <a:latin typeface="ＭＳ ゴシック" pitchFamily="49" charset="-128"/>
                <a:ea typeface="ＭＳ ゴシック" pitchFamily="49" charset="-128"/>
              </a:rPr>
              <a:t>・宮城県（第</a:t>
            </a:r>
            <a:r>
              <a:rPr lang="en-US" altLang="ja-JP" sz="1800" b="1" dirty="0">
                <a:solidFill>
                  <a:srgbClr val="7030A0"/>
                </a:solidFill>
                <a:latin typeface="ＭＳ ゴシック" pitchFamily="49" charset="-128"/>
                <a:ea typeface="ＭＳ ゴシック" pitchFamily="49" charset="-128"/>
              </a:rPr>
              <a:t>2520</a:t>
            </a:r>
            <a:r>
              <a:rPr lang="ja-JP" altLang="en-US" sz="1800" b="1" dirty="0">
                <a:solidFill>
                  <a:srgbClr val="7030A0"/>
                </a:solidFill>
                <a:latin typeface="ＭＳ ゴシック" pitchFamily="49" charset="-128"/>
                <a:ea typeface="ＭＳ ゴシック" pitchFamily="49" charset="-128"/>
              </a:rPr>
              <a:t>地区）　被災地児童招待（交通費・宿泊費支援）</a:t>
            </a:r>
          </a:p>
          <a:p>
            <a:pPr algn="ctr"/>
            <a:endParaRPr kumimoji="1" lang="ja-JP" altLang="en-US" sz="1800" b="1" dirty="0">
              <a:latin typeface="ＭＳ ゴシック" pitchFamily="49" charset="-128"/>
              <a:ea typeface="ＭＳ ゴシック" pitchFamily="49" charset="-128"/>
            </a:endParaRPr>
          </a:p>
        </p:txBody>
      </p:sp>
      <p:pic>
        <p:nvPicPr>
          <p:cNvPr id="7170" name="Picture 2" descr="C:\Documents and Settings\TOHRU MURAI\デスクトップ\マイドキュメント\RIEastJapanQuakeTsunami\21140711187.jpg"/>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5599" r="5599"/>
          <a:stretch>
            <a:fillRect/>
          </a:stretch>
        </p:blipFill>
        <p:spPr bwMode="auto">
          <a:xfrm>
            <a:off x="1115616" y="260648"/>
            <a:ext cx="7200800" cy="4968552"/>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15</a:t>
            </a:fld>
            <a:endParaRPr kumimoji="1" lang="ja-JP" altLang="en-US" dirty="0"/>
          </a:p>
        </p:txBody>
      </p:sp>
    </p:spTree>
    <p:extLst>
      <p:ext uri="{BB962C8B-B14F-4D97-AF65-F5344CB8AC3E}">
        <p14:creationId xmlns:p14="http://schemas.microsoft.com/office/powerpoint/2010/main" val="29799853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71600" y="5373216"/>
            <a:ext cx="7416824" cy="720080"/>
          </a:xfrm>
        </p:spPr>
        <p:txBody>
          <a:bodyPr>
            <a:normAutofit fontScale="90000"/>
          </a:bodyPr>
          <a:lstStyle/>
          <a:p>
            <a:pPr algn="ctr"/>
            <a:r>
              <a:rPr lang="en-US" altLang="ja-JP" sz="2900" dirty="0">
                <a:solidFill>
                  <a:srgbClr val="FF3399"/>
                </a:solidFill>
              </a:rPr>
              <a:t>FC </a:t>
            </a:r>
            <a:r>
              <a:rPr lang="ja-JP" altLang="en-US" sz="2900" dirty="0" smtClean="0">
                <a:solidFill>
                  <a:srgbClr val="FF3399"/>
                </a:solidFill>
              </a:rPr>
              <a:t>バルセロナ　</a:t>
            </a:r>
            <a:r>
              <a:rPr lang="ja-JP" altLang="en-US" sz="2900" dirty="0">
                <a:solidFill>
                  <a:srgbClr val="FF3399"/>
                </a:solidFill>
              </a:rPr>
              <a:t>　児童サッカー・スクール </a:t>
            </a:r>
            <a:r>
              <a:rPr lang="ja-JP" altLang="en-US" dirty="0">
                <a:solidFill>
                  <a:srgbClr val="7030A0"/>
                </a:solidFill>
              </a:rPr>
              <a:t/>
            </a:r>
            <a:br>
              <a:rPr lang="ja-JP" altLang="en-US" dirty="0">
                <a:solidFill>
                  <a:srgbClr val="7030A0"/>
                </a:solidFill>
              </a:rPr>
            </a:br>
            <a:r>
              <a:rPr lang="ja-JP" altLang="en-US" dirty="0">
                <a:solidFill>
                  <a:srgbClr val="7030A0"/>
                </a:solidFill>
              </a:rPr>
              <a:t>（八戸市南郷区カッコーの森エコーランド）</a:t>
            </a:r>
            <a:endParaRPr kumimoji="1" lang="ja-JP" altLang="en-US" dirty="0">
              <a:solidFill>
                <a:srgbClr val="7030A0"/>
              </a:solidFill>
            </a:endParaRPr>
          </a:p>
        </p:txBody>
      </p:sp>
      <p:sp>
        <p:nvSpPr>
          <p:cNvPr id="4" name="テキスト プレースホルダー 3"/>
          <p:cNvSpPr>
            <a:spLocks noGrp="1"/>
          </p:cNvSpPr>
          <p:nvPr>
            <p:ph type="body" sz="half" idx="2"/>
          </p:nvPr>
        </p:nvSpPr>
        <p:spPr>
          <a:xfrm>
            <a:off x="467544" y="6093296"/>
            <a:ext cx="8208912" cy="432048"/>
          </a:xfrm>
        </p:spPr>
        <p:txBody>
          <a:bodyPr>
            <a:normAutofit fontScale="92500"/>
          </a:bodyPr>
          <a:lstStyle/>
          <a:p>
            <a:pPr algn="ctr"/>
            <a:r>
              <a:rPr lang="ja-JP" altLang="en-US" sz="2000" b="1" dirty="0">
                <a:solidFill>
                  <a:srgbClr val="7030A0"/>
                </a:solidFill>
                <a:latin typeface="ＭＳ ゴシック" pitchFamily="49" charset="-128"/>
                <a:ea typeface="ＭＳ ゴシック" pitchFamily="49" charset="-128"/>
              </a:rPr>
              <a:t>岩手県・宮城県（第</a:t>
            </a:r>
            <a:r>
              <a:rPr lang="en-US" altLang="ja-JP" sz="2000" b="1" dirty="0">
                <a:solidFill>
                  <a:srgbClr val="7030A0"/>
                </a:solidFill>
                <a:latin typeface="ＭＳ ゴシック" pitchFamily="49" charset="-128"/>
                <a:ea typeface="ＭＳ ゴシック" pitchFamily="49" charset="-128"/>
              </a:rPr>
              <a:t>2520</a:t>
            </a:r>
            <a:r>
              <a:rPr lang="ja-JP" altLang="en-US" sz="2000" b="1" dirty="0">
                <a:solidFill>
                  <a:srgbClr val="7030A0"/>
                </a:solidFill>
                <a:latin typeface="ＭＳ ゴシック" pitchFamily="49" charset="-128"/>
                <a:ea typeface="ＭＳ ゴシック" pitchFamily="49" charset="-128"/>
              </a:rPr>
              <a:t>地区）　被災地児童招待（交通費・宿泊費支援）</a:t>
            </a:r>
          </a:p>
          <a:p>
            <a:endParaRPr kumimoji="1" lang="ja-JP" altLang="en-US" dirty="0"/>
          </a:p>
        </p:txBody>
      </p:sp>
      <p:pic>
        <p:nvPicPr>
          <p:cNvPr id="8194" name="Picture 2" descr="C:\Documents and Settings\TOHRU MURAI\デスクトップ\マイドキュメント\RIEastJapanQuakeTsunami\21140712125.jpg"/>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5728" r="5728"/>
          <a:stretch>
            <a:fillRect/>
          </a:stretch>
        </p:blipFill>
        <p:spPr bwMode="auto">
          <a:xfrm>
            <a:off x="971600" y="260648"/>
            <a:ext cx="7416824" cy="5040560"/>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16</a:t>
            </a:fld>
            <a:endParaRPr kumimoji="1" lang="ja-JP" altLang="en-US" dirty="0"/>
          </a:p>
        </p:txBody>
      </p:sp>
    </p:spTree>
    <p:extLst>
      <p:ext uri="{BB962C8B-B14F-4D97-AF65-F5344CB8AC3E}">
        <p14:creationId xmlns:p14="http://schemas.microsoft.com/office/powerpoint/2010/main" val="22839623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lgn="l"/>
            <a:r>
              <a:rPr lang="en-US" altLang="ja-JP" b="1" dirty="0" smtClean="0">
                <a:solidFill>
                  <a:srgbClr val="7030A0"/>
                </a:solidFill>
              </a:rPr>
              <a:t> </a:t>
            </a:r>
            <a:r>
              <a:rPr lang="ja-JP" altLang="en-US" sz="4000" b="1" dirty="0">
                <a:solidFill>
                  <a:srgbClr val="FF3399"/>
                </a:solidFill>
              </a:rPr>
              <a:t>活動実績 </a:t>
            </a:r>
            <a:r>
              <a:rPr lang="en-US" altLang="ja-JP" sz="4000" b="1" dirty="0" smtClean="0">
                <a:solidFill>
                  <a:srgbClr val="FF3399"/>
                </a:solidFill>
              </a:rPr>
              <a:t>– </a:t>
            </a:r>
            <a:r>
              <a:rPr lang="ja-JP" altLang="en-US" sz="4000" b="1" dirty="0" smtClean="0">
                <a:solidFill>
                  <a:srgbClr val="FF3399"/>
                </a:solidFill>
              </a:rPr>
              <a:t>⑤</a:t>
            </a:r>
            <a:endParaRPr kumimoji="1" lang="ja-JP" altLang="en-US" sz="4000" b="1" dirty="0">
              <a:solidFill>
                <a:srgbClr val="FF3399"/>
              </a:solidFill>
            </a:endParaRPr>
          </a:p>
        </p:txBody>
      </p:sp>
      <p:sp>
        <p:nvSpPr>
          <p:cNvPr id="5" name="コンテンツ プレースホルダー 4"/>
          <p:cNvSpPr>
            <a:spLocks noGrp="1"/>
          </p:cNvSpPr>
          <p:nvPr>
            <p:ph idx="1"/>
          </p:nvPr>
        </p:nvSpPr>
        <p:spPr>
          <a:xfrm>
            <a:off x="457200" y="1484784"/>
            <a:ext cx="8229600" cy="4641379"/>
          </a:xfrm>
        </p:spPr>
        <p:txBody>
          <a:bodyPr>
            <a:normAutofit/>
          </a:bodyPr>
          <a:lstStyle/>
          <a:p>
            <a:pPr marL="0" indent="0">
              <a:buNone/>
            </a:pPr>
            <a:r>
              <a:rPr lang="ja-JP" altLang="en-US" sz="3600" b="1" dirty="0" smtClean="0">
                <a:solidFill>
                  <a:srgbClr val="FF3399"/>
                </a:solidFill>
              </a:rPr>
              <a:t>⑤</a:t>
            </a:r>
            <a:r>
              <a:rPr lang="ja-JP" altLang="en-US" sz="3600" dirty="0" smtClean="0">
                <a:solidFill>
                  <a:srgbClr val="FF3399"/>
                </a:solidFill>
              </a:rPr>
              <a:t>八戸</a:t>
            </a:r>
            <a:r>
              <a:rPr lang="ja-JP" altLang="en-US" sz="3600" dirty="0">
                <a:solidFill>
                  <a:srgbClr val="FF3399"/>
                </a:solidFill>
              </a:rPr>
              <a:t>海洋少年団</a:t>
            </a:r>
            <a:r>
              <a:rPr lang="ja-JP" altLang="en-US" sz="3600" dirty="0" smtClean="0">
                <a:solidFill>
                  <a:srgbClr val="FF3399"/>
                </a:solidFill>
              </a:rPr>
              <a:t>支援</a:t>
            </a:r>
            <a:endParaRPr lang="en-US" altLang="ja-JP" sz="800" dirty="0" smtClean="0">
              <a:solidFill>
                <a:srgbClr val="7030A0"/>
              </a:solidFill>
            </a:endParaRPr>
          </a:p>
          <a:p>
            <a:pPr marL="720725" indent="-720725">
              <a:buNone/>
            </a:pPr>
            <a:r>
              <a:rPr lang="ja-JP" altLang="en-US" dirty="0" smtClean="0">
                <a:solidFill>
                  <a:srgbClr val="7030A0"/>
                </a:solidFill>
              </a:rPr>
              <a:t>　</a:t>
            </a:r>
            <a:r>
              <a:rPr lang="ja-JP" altLang="en-US" dirty="0">
                <a:solidFill>
                  <a:srgbClr val="7030A0"/>
                </a:solidFill>
              </a:rPr>
              <a:t>　</a:t>
            </a:r>
            <a:r>
              <a:rPr lang="ja-JP" altLang="en-US" dirty="0" smtClean="0">
                <a:solidFill>
                  <a:srgbClr val="7030A0"/>
                </a:solidFill>
              </a:rPr>
              <a:t>　</a:t>
            </a:r>
            <a:r>
              <a:rPr lang="en-US" altLang="ja-JP" dirty="0" smtClean="0">
                <a:solidFill>
                  <a:srgbClr val="7030A0"/>
                </a:solidFill>
              </a:rPr>
              <a:t>2011</a:t>
            </a:r>
            <a:r>
              <a:rPr lang="ja-JP" altLang="en-US" dirty="0" smtClean="0">
                <a:solidFill>
                  <a:srgbClr val="7030A0"/>
                </a:solidFill>
              </a:rPr>
              <a:t>年</a:t>
            </a:r>
            <a:r>
              <a:rPr lang="en-US" altLang="ja-JP" sz="3000" dirty="0" smtClean="0">
                <a:solidFill>
                  <a:srgbClr val="7030A0"/>
                </a:solidFill>
              </a:rPr>
              <a:t>7</a:t>
            </a:r>
            <a:r>
              <a:rPr lang="ja-JP" altLang="en-US" sz="3000" dirty="0" smtClean="0">
                <a:solidFill>
                  <a:srgbClr val="7030A0"/>
                </a:solidFill>
              </a:rPr>
              <a:t>月</a:t>
            </a:r>
            <a:r>
              <a:rPr lang="en-US" altLang="ja-JP" sz="3000" dirty="0">
                <a:solidFill>
                  <a:srgbClr val="7030A0"/>
                </a:solidFill>
              </a:rPr>
              <a:t>3</a:t>
            </a:r>
            <a:r>
              <a:rPr lang="ja-JP" altLang="en-US" sz="3000" dirty="0">
                <a:solidFill>
                  <a:srgbClr val="7030A0"/>
                </a:solidFill>
              </a:rPr>
              <a:t>日、提案者八戸東ＲＣの菅原会長から</a:t>
            </a:r>
            <a:r>
              <a:rPr lang="ja-JP" altLang="en-US" sz="3000" dirty="0" smtClean="0">
                <a:solidFill>
                  <a:srgbClr val="7030A0"/>
                </a:solidFill>
              </a:rPr>
              <a:t>カッターボート用オール</a:t>
            </a:r>
            <a:r>
              <a:rPr lang="ja-JP" altLang="en-US" sz="3000" dirty="0">
                <a:solidFill>
                  <a:srgbClr val="7030A0"/>
                </a:solidFill>
              </a:rPr>
              <a:t>や救命胴衣等を寄贈</a:t>
            </a:r>
            <a:r>
              <a:rPr lang="ja-JP" altLang="en-US" sz="3000" dirty="0" smtClean="0">
                <a:solidFill>
                  <a:srgbClr val="7030A0"/>
                </a:solidFill>
              </a:rPr>
              <a:t>。</a:t>
            </a:r>
            <a:endParaRPr lang="en-US" altLang="ja-JP" sz="3000" dirty="0" smtClean="0">
              <a:solidFill>
                <a:srgbClr val="7030A0"/>
              </a:solidFill>
            </a:endParaRPr>
          </a:p>
          <a:p>
            <a:pPr marL="720725" indent="-720725">
              <a:buNone/>
            </a:pPr>
            <a:endParaRPr lang="en-US" altLang="ja-JP" sz="800" dirty="0" smtClean="0">
              <a:solidFill>
                <a:srgbClr val="7030A0"/>
              </a:solidFill>
            </a:endParaRPr>
          </a:p>
          <a:p>
            <a:pPr marL="720725" indent="-720725">
              <a:buNone/>
            </a:pPr>
            <a:r>
              <a:rPr lang="ja-JP" altLang="en-US" sz="3000" dirty="0">
                <a:solidFill>
                  <a:srgbClr val="7030A0"/>
                </a:solidFill>
              </a:rPr>
              <a:t>　</a:t>
            </a:r>
            <a:r>
              <a:rPr lang="ja-JP" altLang="en-US" sz="3000" dirty="0" smtClean="0">
                <a:solidFill>
                  <a:srgbClr val="7030A0"/>
                </a:solidFill>
              </a:rPr>
              <a:t>　　これ</a:t>
            </a:r>
            <a:r>
              <a:rPr lang="ja-JP" altLang="en-US" sz="3000" dirty="0">
                <a:solidFill>
                  <a:srgbClr val="7030A0"/>
                </a:solidFill>
              </a:rPr>
              <a:t>は八戸東ＲＣが受けた友好</a:t>
            </a:r>
            <a:r>
              <a:rPr lang="ja-JP" altLang="en-US" sz="3000" dirty="0" smtClean="0">
                <a:solidFill>
                  <a:srgbClr val="7030A0"/>
                </a:solidFill>
              </a:rPr>
              <a:t>クラブ第</a:t>
            </a:r>
            <a:r>
              <a:rPr lang="en-US" altLang="ja-JP" sz="3000" dirty="0" smtClean="0">
                <a:solidFill>
                  <a:srgbClr val="7030A0"/>
                </a:solidFill>
              </a:rPr>
              <a:t>2760</a:t>
            </a:r>
            <a:r>
              <a:rPr lang="ja-JP" altLang="en-US" sz="3000" dirty="0">
                <a:solidFill>
                  <a:srgbClr val="7030A0"/>
                </a:solidFill>
              </a:rPr>
              <a:t>地区豊田ＲＣからの見舞金</a:t>
            </a:r>
            <a:r>
              <a:rPr lang="ja-JP" altLang="en-US" sz="3000" dirty="0" smtClean="0">
                <a:solidFill>
                  <a:srgbClr val="7030A0"/>
                </a:solidFill>
              </a:rPr>
              <a:t>。</a:t>
            </a:r>
            <a:endParaRPr lang="en-US" altLang="ja-JP" sz="3000" dirty="0" smtClean="0">
              <a:solidFill>
                <a:srgbClr val="7030A0"/>
              </a:solidFill>
            </a:endParaRPr>
          </a:p>
          <a:p>
            <a:pPr marL="720725" indent="-720725">
              <a:buNone/>
            </a:pPr>
            <a:r>
              <a:rPr lang="ja-JP" altLang="en-US" sz="3000" dirty="0">
                <a:solidFill>
                  <a:srgbClr val="7030A0"/>
                </a:solidFill>
              </a:rPr>
              <a:t>　</a:t>
            </a:r>
            <a:r>
              <a:rPr lang="ja-JP" altLang="en-US" sz="3000" dirty="0" smtClean="0">
                <a:solidFill>
                  <a:srgbClr val="7030A0"/>
                </a:solidFill>
              </a:rPr>
              <a:t>　　当委員会</a:t>
            </a:r>
            <a:r>
              <a:rPr lang="ja-JP" altLang="en-US" sz="3000" dirty="0">
                <a:solidFill>
                  <a:srgbClr val="7030A0"/>
                </a:solidFill>
              </a:rPr>
              <a:t>が預託を受けていた</a:t>
            </a:r>
            <a:r>
              <a:rPr lang="ja-JP" altLang="en-US" sz="3000" dirty="0" smtClean="0">
                <a:solidFill>
                  <a:srgbClr val="7030A0"/>
                </a:solidFill>
              </a:rPr>
              <a:t>もの。</a:t>
            </a:r>
            <a:endParaRPr lang="en-US" altLang="ja-JP" sz="3000" dirty="0" smtClean="0">
              <a:solidFill>
                <a:srgbClr val="7030A0"/>
              </a:solidFill>
            </a:endParaRPr>
          </a:p>
          <a:p>
            <a:pPr marL="720725" indent="-720725">
              <a:buNone/>
            </a:pPr>
            <a:endParaRPr lang="en-US" altLang="ja-JP" sz="800" dirty="0" smtClean="0">
              <a:solidFill>
                <a:srgbClr val="7030A0"/>
              </a:solidFill>
            </a:endParaRPr>
          </a:p>
          <a:p>
            <a:pPr marL="0" indent="0">
              <a:buNone/>
            </a:pPr>
            <a:r>
              <a:rPr lang="ja-JP" altLang="en-US" sz="3000" dirty="0">
                <a:solidFill>
                  <a:srgbClr val="7030A0"/>
                </a:solidFill>
              </a:rPr>
              <a:t>　　</a:t>
            </a:r>
            <a:r>
              <a:rPr lang="ja-JP" altLang="en-US" sz="3000" dirty="0" smtClean="0">
                <a:solidFill>
                  <a:srgbClr val="7030A0"/>
                </a:solidFill>
              </a:rPr>
              <a:t>　</a:t>
            </a:r>
            <a:r>
              <a:rPr lang="en-US" altLang="ja-JP" sz="3000" dirty="0" smtClean="0">
                <a:solidFill>
                  <a:srgbClr val="7030A0"/>
                </a:solidFill>
                <a:latin typeface="ＭＳ ゴシック" pitchFamily="49" charset="-128"/>
                <a:ea typeface="ＭＳ ゴシック" pitchFamily="49" charset="-128"/>
              </a:rPr>
              <a:t>960</a:t>
            </a:r>
            <a:r>
              <a:rPr lang="ja-JP" altLang="en-US" sz="3000" dirty="0" smtClean="0">
                <a:solidFill>
                  <a:srgbClr val="7030A0"/>
                </a:solidFill>
                <a:latin typeface="ＭＳ ゴシック" pitchFamily="49" charset="-128"/>
                <a:ea typeface="ＭＳ ゴシック" pitchFamily="49" charset="-128"/>
              </a:rPr>
              <a:t>千円</a:t>
            </a:r>
            <a:endParaRPr lang="ja-JP" altLang="en-US" sz="3000" dirty="0">
              <a:solidFill>
                <a:srgbClr val="7030A0"/>
              </a:solidFill>
              <a:latin typeface="ＭＳ ゴシック" pitchFamily="49" charset="-128"/>
              <a:ea typeface="ＭＳ ゴシック" pitchFamily="49" charset="-128"/>
            </a:endParaRPr>
          </a:p>
          <a:p>
            <a:pPr marL="0" indent="0">
              <a:buNone/>
            </a:pPr>
            <a:endParaRPr kumimoji="1" lang="ja-JP" altLang="en-US" dirty="0">
              <a:solidFill>
                <a:srgbClr val="7030A0"/>
              </a:solidFill>
            </a:endParaRPr>
          </a:p>
        </p:txBody>
      </p:sp>
      <p:sp>
        <p:nvSpPr>
          <p:cNvPr id="2" name="スライド番号プレースホルダー 1"/>
          <p:cNvSpPr>
            <a:spLocks noGrp="1"/>
          </p:cNvSpPr>
          <p:nvPr>
            <p:ph type="sldNum" sz="quarter" idx="12"/>
          </p:nvPr>
        </p:nvSpPr>
        <p:spPr/>
        <p:txBody>
          <a:bodyPr/>
          <a:lstStyle/>
          <a:p>
            <a:fld id="{D2D8002D-B5B0-4BAC-B1F6-782DDCCE6D9C}" type="slidenum">
              <a:rPr kumimoji="1" lang="ja-JP" altLang="en-US" smtClean="0"/>
              <a:t>17</a:t>
            </a:fld>
            <a:endParaRPr kumimoji="1" lang="ja-JP" altLang="en-US" dirty="0"/>
          </a:p>
        </p:txBody>
      </p:sp>
    </p:spTree>
    <p:extLst>
      <p:ext uri="{BB962C8B-B14F-4D97-AF65-F5344CB8AC3E}">
        <p14:creationId xmlns:p14="http://schemas.microsoft.com/office/powerpoint/2010/main" val="12184466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67544" y="404664"/>
            <a:ext cx="8229600" cy="998984"/>
          </a:xfrm>
        </p:spPr>
        <p:txBody>
          <a:bodyPr/>
          <a:lstStyle/>
          <a:p>
            <a:pPr algn="l"/>
            <a:r>
              <a:rPr lang="en-US" altLang="ja-JP" b="1" dirty="0" smtClean="0">
                <a:solidFill>
                  <a:srgbClr val="7030A0"/>
                </a:solidFill>
              </a:rPr>
              <a:t> </a:t>
            </a:r>
            <a:r>
              <a:rPr lang="ja-JP" altLang="en-US" sz="4000" b="1" dirty="0">
                <a:solidFill>
                  <a:srgbClr val="FF3399"/>
                </a:solidFill>
              </a:rPr>
              <a:t>活動実績 </a:t>
            </a:r>
            <a:r>
              <a:rPr lang="en-US" altLang="ja-JP" sz="4000" b="1" dirty="0">
                <a:solidFill>
                  <a:srgbClr val="FF3399"/>
                </a:solidFill>
              </a:rPr>
              <a:t>– </a:t>
            </a:r>
            <a:r>
              <a:rPr lang="ja-JP" altLang="en-US" sz="4000" b="1" dirty="0" smtClean="0">
                <a:solidFill>
                  <a:srgbClr val="FF3399"/>
                </a:solidFill>
              </a:rPr>
              <a:t>⑥</a:t>
            </a:r>
            <a:endParaRPr kumimoji="1" lang="ja-JP" altLang="en-US" sz="4000" b="1" dirty="0">
              <a:solidFill>
                <a:srgbClr val="FF3399"/>
              </a:solidFill>
            </a:endParaRPr>
          </a:p>
        </p:txBody>
      </p:sp>
      <p:sp>
        <p:nvSpPr>
          <p:cNvPr id="4" name="コンテンツ プレースホルダー 3"/>
          <p:cNvSpPr>
            <a:spLocks noGrp="1"/>
          </p:cNvSpPr>
          <p:nvPr>
            <p:ph idx="1"/>
          </p:nvPr>
        </p:nvSpPr>
        <p:spPr>
          <a:xfrm>
            <a:off x="251520" y="1340768"/>
            <a:ext cx="8640960" cy="5040560"/>
          </a:xfrm>
        </p:spPr>
        <p:txBody>
          <a:bodyPr>
            <a:normAutofit/>
          </a:bodyPr>
          <a:lstStyle/>
          <a:p>
            <a:pPr marL="0" indent="0">
              <a:buNone/>
            </a:pPr>
            <a:r>
              <a:rPr lang="ja-JP" altLang="en-US" sz="3600" b="1" dirty="0" smtClean="0">
                <a:solidFill>
                  <a:srgbClr val="FF3399"/>
                </a:solidFill>
              </a:rPr>
              <a:t>⑥</a:t>
            </a:r>
            <a:r>
              <a:rPr lang="ja-JP" altLang="en-US" sz="3600" dirty="0" smtClean="0">
                <a:solidFill>
                  <a:srgbClr val="FF3399"/>
                </a:solidFill>
                <a:latin typeface="ＭＳ ゴシック" pitchFamily="49" charset="-128"/>
                <a:ea typeface="ＭＳ ゴシック" pitchFamily="49" charset="-128"/>
              </a:rPr>
              <a:t>被災</a:t>
            </a:r>
            <a:r>
              <a:rPr lang="ja-JP" altLang="en-US" sz="3600" dirty="0">
                <a:solidFill>
                  <a:srgbClr val="FF3399"/>
                </a:solidFill>
                <a:latin typeface="ＭＳ ゴシック" pitchFamily="49" charset="-128"/>
                <a:ea typeface="ＭＳ ゴシック" pitchFamily="49" charset="-128"/>
              </a:rPr>
              <a:t>家屋水道設備整備</a:t>
            </a:r>
            <a:r>
              <a:rPr lang="ja-JP" altLang="en-US" sz="3600" dirty="0" smtClean="0">
                <a:solidFill>
                  <a:srgbClr val="FF3399"/>
                </a:solidFill>
                <a:latin typeface="ＭＳ ゴシック" pitchFamily="49" charset="-128"/>
                <a:ea typeface="ＭＳ ゴシック" pitchFamily="49" charset="-128"/>
              </a:rPr>
              <a:t>支援 </a:t>
            </a:r>
            <a:endParaRPr lang="en-US" altLang="ja-JP" dirty="0" smtClean="0">
              <a:solidFill>
                <a:srgbClr val="FF3399"/>
              </a:solidFill>
              <a:latin typeface="ＭＳ ゴシック" pitchFamily="49" charset="-128"/>
              <a:ea typeface="ＭＳ ゴシック" pitchFamily="49" charset="-128"/>
            </a:endParaRPr>
          </a:p>
          <a:p>
            <a:pPr marL="360363" indent="-360363">
              <a:buNone/>
            </a:pPr>
            <a:r>
              <a:rPr lang="ja-JP" altLang="en-US" sz="2800" dirty="0" smtClean="0">
                <a:solidFill>
                  <a:srgbClr val="7030A0"/>
                </a:solidFill>
                <a:latin typeface="ＭＳ ゴシック" pitchFamily="49" charset="-128"/>
                <a:ea typeface="ＭＳ ゴシック" pitchFamily="49" charset="-128"/>
              </a:rPr>
              <a:t>  八戸市・おいらせ町・階上町の被災地</a:t>
            </a:r>
            <a:r>
              <a:rPr lang="ja-JP" altLang="en-US" sz="2800" dirty="0">
                <a:solidFill>
                  <a:srgbClr val="7030A0"/>
                </a:solidFill>
                <a:latin typeface="ＭＳ ゴシック" pitchFamily="49" charset="-128"/>
                <a:ea typeface="ＭＳ ゴシック" pitchFamily="49" charset="-128"/>
              </a:rPr>
              <a:t>家屋解体に係る給水装置</a:t>
            </a:r>
            <a:r>
              <a:rPr lang="ja-JP" altLang="en-US" sz="2800" dirty="0" smtClean="0">
                <a:solidFill>
                  <a:srgbClr val="7030A0"/>
                </a:solidFill>
                <a:latin typeface="ＭＳ ゴシック" pitchFamily="49" charset="-128"/>
                <a:ea typeface="ＭＳ ゴシック" pitchFamily="49" charset="-128"/>
              </a:rPr>
              <a:t>工事（</a:t>
            </a:r>
            <a:r>
              <a:rPr lang="en-US" altLang="ja-JP" sz="2800" dirty="0" smtClean="0">
                <a:solidFill>
                  <a:srgbClr val="7030A0"/>
                </a:solidFill>
                <a:latin typeface="ＭＳ ゴシック" pitchFamily="49" charset="-128"/>
                <a:ea typeface="ＭＳ ゴシック" pitchFamily="49" charset="-128"/>
              </a:rPr>
              <a:t>91</a:t>
            </a:r>
            <a:r>
              <a:rPr lang="ja-JP" altLang="en-US" sz="2800" dirty="0" smtClean="0">
                <a:solidFill>
                  <a:srgbClr val="7030A0"/>
                </a:solidFill>
                <a:latin typeface="ＭＳ ゴシック" pitchFamily="49" charset="-128"/>
                <a:ea typeface="ＭＳ ゴシック" pitchFamily="49" charset="-128"/>
              </a:rPr>
              <a:t>ヵ所）。</a:t>
            </a:r>
            <a:endParaRPr lang="en-US" altLang="ja-JP" sz="2800" dirty="0" smtClean="0">
              <a:solidFill>
                <a:srgbClr val="7030A0"/>
              </a:solidFill>
              <a:latin typeface="ＭＳ ゴシック" pitchFamily="49" charset="-128"/>
              <a:ea typeface="ＭＳ ゴシック" pitchFamily="49" charset="-128"/>
            </a:endParaRPr>
          </a:p>
          <a:p>
            <a:pPr marL="360363" indent="-360363">
              <a:buNone/>
            </a:pPr>
            <a:r>
              <a:rPr lang="ja-JP" altLang="en-US" sz="2800" dirty="0">
                <a:solidFill>
                  <a:srgbClr val="7030A0"/>
                </a:solidFill>
                <a:latin typeface="ＭＳ ゴシック" pitchFamily="49" charset="-128"/>
                <a:ea typeface="ＭＳ ゴシック" pitchFamily="49" charset="-128"/>
              </a:rPr>
              <a:t>　</a:t>
            </a:r>
            <a:r>
              <a:rPr lang="en-US" altLang="ja-JP" sz="2800" dirty="0" smtClean="0">
                <a:solidFill>
                  <a:srgbClr val="7030A0"/>
                </a:solidFill>
                <a:latin typeface="ＭＳ ゴシック" pitchFamily="49" charset="-128"/>
                <a:ea typeface="ＭＳ ゴシック" pitchFamily="49" charset="-128"/>
              </a:rPr>
              <a:t>2011</a:t>
            </a:r>
            <a:r>
              <a:rPr lang="ja-JP" altLang="en-US" sz="2800" dirty="0" smtClean="0">
                <a:solidFill>
                  <a:srgbClr val="7030A0"/>
                </a:solidFill>
                <a:latin typeface="ＭＳ ゴシック" pitchFamily="49" charset="-128"/>
                <a:ea typeface="ＭＳ ゴシック" pitchFamily="49" charset="-128"/>
              </a:rPr>
              <a:t>年</a:t>
            </a:r>
            <a:r>
              <a:rPr lang="en-US" altLang="ja-JP" sz="2800" dirty="0" smtClean="0">
                <a:solidFill>
                  <a:srgbClr val="7030A0"/>
                </a:solidFill>
                <a:latin typeface="ＭＳ ゴシック" pitchFamily="49" charset="-128"/>
                <a:ea typeface="ＭＳ ゴシック" pitchFamily="49" charset="-128"/>
              </a:rPr>
              <a:t>10</a:t>
            </a:r>
            <a:r>
              <a:rPr lang="ja-JP" altLang="en-US" sz="2800" dirty="0" smtClean="0">
                <a:solidFill>
                  <a:srgbClr val="7030A0"/>
                </a:solidFill>
                <a:latin typeface="ＭＳ ゴシック" pitchFamily="49" charset="-128"/>
                <a:ea typeface="ＭＳ ゴシック" pitchFamily="49" charset="-128"/>
              </a:rPr>
              <a:t>月</a:t>
            </a:r>
            <a:r>
              <a:rPr lang="en-US" altLang="ja-JP" sz="2800" dirty="0" smtClean="0">
                <a:solidFill>
                  <a:srgbClr val="7030A0"/>
                </a:solidFill>
                <a:latin typeface="ＭＳ ゴシック" pitchFamily="49" charset="-128"/>
                <a:ea typeface="ＭＳ ゴシック" pitchFamily="49" charset="-128"/>
              </a:rPr>
              <a:t>1</a:t>
            </a:r>
            <a:r>
              <a:rPr lang="ja-JP" altLang="en-US" sz="2800" dirty="0" smtClean="0">
                <a:solidFill>
                  <a:srgbClr val="7030A0"/>
                </a:solidFill>
                <a:latin typeface="ＭＳ ゴシック" pitchFamily="49" charset="-128"/>
                <a:ea typeface="ＭＳ ゴシック" pitchFamily="49" charset="-128"/>
              </a:rPr>
              <a:t>日八戸圏域水道企業団へ贈呈。</a:t>
            </a:r>
            <a:endParaRPr lang="en-US" altLang="ja-JP" sz="2800" dirty="0">
              <a:solidFill>
                <a:srgbClr val="7030A0"/>
              </a:solidFill>
              <a:latin typeface="ＭＳ ゴシック" pitchFamily="49" charset="-128"/>
              <a:ea typeface="ＭＳ ゴシック" pitchFamily="49" charset="-128"/>
            </a:endParaRPr>
          </a:p>
          <a:p>
            <a:pPr marL="0" indent="0">
              <a:buNone/>
            </a:pPr>
            <a:endParaRPr lang="en-US" altLang="ja-JP" sz="800" dirty="0" smtClean="0">
              <a:solidFill>
                <a:srgbClr val="7030A0"/>
              </a:solidFill>
              <a:latin typeface="ＭＳ ゴシック" pitchFamily="49" charset="-128"/>
              <a:ea typeface="ＭＳ ゴシック" pitchFamily="49" charset="-128"/>
            </a:endParaRPr>
          </a:p>
          <a:p>
            <a:pPr marL="0" indent="0">
              <a:buNone/>
            </a:pPr>
            <a:r>
              <a:rPr lang="ja-JP" altLang="en-US" sz="2800" dirty="0" smtClean="0">
                <a:solidFill>
                  <a:srgbClr val="7030A0"/>
                </a:solidFill>
                <a:latin typeface="ＭＳ ゴシック" pitchFamily="49" charset="-128"/>
                <a:ea typeface="ＭＳ ゴシック" pitchFamily="49" charset="-128"/>
              </a:rPr>
              <a:t>　国内外地区・クラブ合同支援事業として実施。     </a:t>
            </a:r>
            <a:endParaRPr lang="en-US" altLang="ja-JP" sz="800" dirty="0">
              <a:solidFill>
                <a:srgbClr val="7030A0"/>
              </a:solidFill>
              <a:latin typeface="ＭＳ ゴシック" pitchFamily="49" charset="-128"/>
              <a:ea typeface="ＭＳ ゴシック" pitchFamily="49" charset="-128"/>
            </a:endParaRPr>
          </a:p>
          <a:p>
            <a:pPr marL="360363" indent="-360363">
              <a:buNone/>
              <a:tabLst>
                <a:tab pos="631825" algn="l"/>
              </a:tabLst>
            </a:pPr>
            <a:r>
              <a:rPr lang="ja-JP" altLang="en-US" sz="2800" dirty="0" smtClean="0">
                <a:solidFill>
                  <a:srgbClr val="7030A0"/>
                </a:solidFill>
                <a:latin typeface="ＭＳ ゴシック" pitchFamily="49" charset="-128"/>
                <a:ea typeface="ＭＳ ゴシック" pitchFamily="49" charset="-128"/>
              </a:rPr>
              <a:t>  多額</a:t>
            </a:r>
            <a:r>
              <a:rPr lang="ja-JP" altLang="en-US" sz="2800" dirty="0">
                <a:solidFill>
                  <a:srgbClr val="7030A0"/>
                </a:solidFill>
                <a:latin typeface="ＭＳ ゴシック" pitchFamily="49" charset="-128"/>
                <a:ea typeface="ＭＳ ゴシック" pitchFamily="49" charset="-128"/>
              </a:rPr>
              <a:t>事業であり</a:t>
            </a:r>
            <a:r>
              <a:rPr lang="ja-JP" altLang="en-US" sz="2800" dirty="0" smtClean="0">
                <a:solidFill>
                  <a:srgbClr val="7030A0"/>
                </a:solidFill>
                <a:latin typeface="ＭＳ ゴシック" pitchFamily="49" charset="-128"/>
                <a:ea typeface="ＭＳ ゴシック" pitchFamily="49" charset="-128"/>
              </a:rPr>
              <a:t>、</a:t>
            </a:r>
            <a:r>
              <a:rPr lang="en-US" altLang="ja-JP" sz="2800" dirty="0" smtClean="0">
                <a:solidFill>
                  <a:srgbClr val="7030A0"/>
                </a:solidFill>
                <a:latin typeface="ＭＳ ゴシック" pitchFamily="49" charset="-128"/>
                <a:ea typeface="ＭＳ ゴシック" pitchFamily="49" charset="-128"/>
              </a:rPr>
              <a:t>3330</a:t>
            </a:r>
            <a:r>
              <a:rPr lang="ja-JP" altLang="en-US" sz="2800" dirty="0" smtClean="0">
                <a:solidFill>
                  <a:srgbClr val="7030A0"/>
                </a:solidFill>
                <a:latin typeface="ＭＳ ゴシック" pitchFamily="49" charset="-128"/>
                <a:ea typeface="ＭＳ ゴシック" pitchFamily="49" charset="-128"/>
              </a:rPr>
              <a:t>地区</a:t>
            </a:r>
            <a:r>
              <a:rPr lang="en-US" altLang="ja-JP" sz="2800" dirty="0" smtClean="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タイ・識字支援</a:t>
            </a:r>
            <a:r>
              <a:rPr lang="en-US" altLang="ja-JP" sz="2800" dirty="0" smtClean="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a:t>
            </a:r>
            <a:r>
              <a:rPr lang="en-US" altLang="ja-JP" sz="2800" dirty="0" smtClean="0">
                <a:solidFill>
                  <a:srgbClr val="7030A0"/>
                </a:solidFill>
                <a:latin typeface="ＭＳ ゴシック" pitchFamily="49" charset="-128"/>
                <a:ea typeface="ＭＳ ゴシック" pitchFamily="49" charset="-128"/>
              </a:rPr>
              <a:t>2760</a:t>
            </a:r>
            <a:r>
              <a:rPr lang="ja-JP" altLang="en-US" sz="2800" dirty="0">
                <a:solidFill>
                  <a:srgbClr val="7030A0"/>
                </a:solidFill>
                <a:latin typeface="ＭＳ ゴシック" pitchFamily="49" charset="-128"/>
                <a:ea typeface="ＭＳ ゴシック" pitchFamily="49" charset="-128"/>
              </a:rPr>
              <a:t>地区</a:t>
            </a:r>
            <a:r>
              <a:rPr lang="en-US" altLang="ja-JP" sz="2800" dirty="0">
                <a:solidFill>
                  <a:srgbClr val="7030A0"/>
                </a:solidFill>
                <a:latin typeface="ＭＳ ゴシック" pitchFamily="49" charset="-128"/>
                <a:ea typeface="ＭＳ ゴシック" pitchFamily="49" charset="-128"/>
              </a:rPr>
              <a:t>(</a:t>
            </a:r>
            <a:r>
              <a:rPr lang="ja-JP" altLang="en-US" sz="2800" dirty="0">
                <a:solidFill>
                  <a:srgbClr val="7030A0"/>
                </a:solidFill>
                <a:latin typeface="ＭＳ ゴシック" pitchFamily="49" charset="-128"/>
                <a:ea typeface="ＭＳ ゴシック" pitchFamily="49" charset="-128"/>
              </a:rPr>
              <a:t>愛知</a:t>
            </a:r>
            <a:r>
              <a:rPr lang="en-US" altLang="ja-JP" sz="2800" dirty="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a:t>
            </a:r>
            <a:r>
              <a:rPr lang="en-US" altLang="ja-JP" sz="2800" dirty="0" smtClean="0">
                <a:solidFill>
                  <a:srgbClr val="7030A0"/>
                </a:solidFill>
                <a:latin typeface="ＭＳ ゴシック" pitchFamily="49" charset="-128"/>
                <a:ea typeface="ＭＳ ゴシック" pitchFamily="49" charset="-128"/>
              </a:rPr>
              <a:t>2610</a:t>
            </a:r>
            <a:r>
              <a:rPr lang="ja-JP" altLang="en-US" sz="2800" dirty="0" smtClean="0">
                <a:solidFill>
                  <a:srgbClr val="7030A0"/>
                </a:solidFill>
                <a:latin typeface="ＭＳ ゴシック" pitchFamily="49" charset="-128"/>
                <a:ea typeface="ＭＳ ゴシック" pitchFamily="49" charset="-128"/>
              </a:rPr>
              <a:t>地区</a:t>
            </a:r>
            <a:r>
              <a:rPr lang="en-US" altLang="ja-JP" sz="2800" dirty="0" smtClean="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石川・富山</a:t>
            </a:r>
            <a:r>
              <a:rPr lang="en-US" altLang="ja-JP" sz="2800" dirty="0" smtClean="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・宜</a:t>
            </a:r>
            <a:r>
              <a:rPr lang="ja-JP" altLang="en-US" sz="2800" dirty="0">
                <a:solidFill>
                  <a:srgbClr val="7030A0"/>
                </a:solidFill>
                <a:latin typeface="ＭＳ ゴシック" pitchFamily="49" charset="-128"/>
                <a:ea typeface="ＭＳ ゴシック" pitchFamily="49" charset="-128"/>
              </a:rPr>
              <a:t>蘭</a:t>
            </a:r>
            <a:r>
              <a:rPr lang="en-US" altLang="ja-JP" sz="2800" dirty="0">
                <a:solidFill>
                  <a:srgbClr val="7030A0"/>
                </a:solidFill>
                <a:latin typeface="ＭＳ ゴシック" pitchFamily="49" charset="-128"/>
                <a:ea typeface="ＭＳ ゴシック" pitchFamily="49" charset="-128"/>
              </a:rPr>
              <a:t>RC(</a:t>
            </a:r>
            <a:r>
              <a:rPr lang="ja-JP" altLang="en-US" sz="2800" dirty="0">
                <a:solidFill>
                  <a:srgbClr val="7030A0"/>
                </a:solidFill>
                <a:latin typeface="ＭＳ ゴシック" pitchFamily="49" charset="-128"/>
                <a:ea typeface="ＭＳ ゴシック" pitchFamily="49" charset="-128"/>
              </a:rPr>
              <a:t>台湾</a:t>
            </a:r>
            <a:r>
              <a:rPr lang="en-US" altLang="ja-JP" sz="2800" dirty="0" smtClean="0">
                <a:solidFill>
                  <a:srgbClr val="7030A0"/>
                </a:solidFill>
                <a:latin typeface="ＭＳ ゴシック" pitchFamily="49" charset="-128"/>
                <a:ea typeface="ＭＳ ゴシック" pitchFamily="49" charset="-128"/>
              </a:rPr>
              <a:t>)</a:t>
            </a:r>
            <a:r>
              <a:rPr lang="ja-JP" altLang="en-US" sz="2800" dirty="0" smtClean="0">
                <a:solidFill>
                  <a:srgbClr val="7030A0"/>
                </a:solidFill>
                <a:latin typeface="ＭＳ ゴシック" pitchFamily="49" charset="-128"/>
                <a:ea typeface="ＭＳ ゴシック" pitchFamily="49" charset="-128"/>
              </a:rPr>
              <a:t>・弘前</a:t>
            </a:r>
            <a:r>
              <a:rPr lang="en-US" altLang="ja-JP" sz="2800" dirty="0" smtClean="0">
                <a:solidFill>
                  <a:srgbClr val="7030A0"/>
                </a:solidFill>
                <a:latin typeface="ＭＳ ゴシック" pitchFamily="49" charset="-128"/>
                <a:ea typeface="ＭＳ ゴシック" pitchFamily="49" charset="-128"/>
              </a:rPr>
              <a:t>RC</a:t>
            </a:r>
            <a:r>
              <a:rPr lang="ja-JP" altLang="en-US" sz="2800" dirty="0" smtClean="0">
                <a:solidFill>
                  <a:srgbClr val="7030A0"/>
                </a:solidFill>
                <a:latin typeface="ＭＳ ゴシック" pitchFamily="49" charset="-128"/>
                <a:ea typeface="ＭＳ ゴシック" pitchFamily="49" charset="-128"/>
              </a:rPr>
              <a:t>　からの義捐金等を充当。</a:t>
            </a:r>
            <a:endParaRPr lang="en-US" altLang="ja-JP" sz="2800" dirty="0" smtClean="0">
              <a:solidFill>
                <a:srgbClr val="7030A0"/>
              </a:solidFill>
              <a:latin typeface="ＭＳ ゴシック" pitchFamily="49" charset="-128"/>
              <a:ea typeface="ＭＳ ゴシック" pitchFamily="49" charset="-128"/>
            </a:endParaRPr>
          </a:p>
          <a:p>
            <a:pPr marL="631825" indent="-631825">
              <a:buNone/>
              <a:tabLst>
                <a:tab pos="631825" algn="l"/>
              </a:tabLst>
            </a:pPr>
            <a:endParaRPr lang="en-US" altLang="ja-JP" sz="800" dirty="0">
              <a:solidFill>
                <a:srgbClr val="7030A0"/>
              </a:solidFill>
              <a:latin typeface="ＭＳ ゴシック" pitchFamily="49" charset="-128"/>
              <a:ea typeface="ＭＳ ゴシック" pitchFamily="49" charset="-128"/>
            </a:endParaRPr>
          </a:p>
          <a:p>
            <a:pPr marL="631825" indent="-631825">
              <a:buNone/>
              <a:tabLst>
                <a:tab pos="631825" algn="l"/>
              </a:tabLst>
            </a:pPr>
            <a:r>
              <a:rPr lang="ja-JP" altLang="en-US" sz="2800" dirty="0" smtClean="0">
                <a:solidFill>
                  <a:srgbClr val="7030A0"/>
                </a:solidFill>
                <a:latin typeface="ＭＳ ゴシック" pitchFamily="49" charset="-128"/>
                <a:ea typeface="ＭＳ ゴシック" pitchFamily="49" charset="-128"/>
              </a:rPr>
              <a:t>　</a:t>
            </a:r>
            <a:r>
              <a:rPr lang="en-US" altLang="ja-JP" sz="2800" dirty="0" smtClean="0">
                <a:solidFill>
                  <a:srgbClr val="7030A0"/>
                </a:solidFill>
                <a:latin typeface="ＭＳ ゴシック" pitchFamily="49" charset="-128"/>
                <a:ea typeface="ＭＳ ゴシック" pitchFamily="49" charset="-128"/>
              </a:rPr>
              <a:t>9,000</a:t>
            </a:r>
            <a:r>
              <a:rPr lang="ja-JP" altLang="en-US" sz="2800" dirty="0" smtClean="0">
                <a:solidFill>
                  <a:srgbClr val="7030A0"/>
                </a:solidFill>
                <a:latin typeface="ＭＳ ゴシック" pitchFamily="49" charset="-128"/>
                <a:ea typeface="ＭＳ ゴシック" pitchFamily="49" charset="-128"/>
              </a:rPr>
              <a:t>千円</a:t>
            </a:r>
            <a:endParaRPr lang="en-US" altLang="ja-JP" sz="2800" dirty="0" smtClean="0">
              <a:solidFill>
                <a:srgbClr val="7030A0"/>
              </a:solidFill>
              <a:latin typeface="ＭＳ ゴシック" pitchFamily="49" charset="-128"/>
              <a:ea typeface="ＭＳ ゴシック" pitchFamily="49" charset="-128"/>
            </a:endParaRPr>
          </a:p>
          <a:p>
            <a:pPr marL="0" indent="0">
              <a:buNone/>
            </a:pPr>
            <a:endParaRPr lang="en-US" altLang="ja-JP" sz="2800" dirty="0">
              <a:solidFill>
                <a:srgbClr val="7030A0"/>
              </a:solidFill>
            </a:endParaRPr>
          </a:p>
          <a:p>
            <a:endParaRPr kumimoji="1" lang="ja-JP" altLang="en-US" dirty="0"/>
          </a:p>
        </p:txBody>
      </p:sp>
      <p:sp>
        <p:nvSpPr>
          <p:cNvPr id="2" name="スライド番号プレースホルダー 1"/>
          <p:cNvSpPr>
            <a:spLocks noGrp="1"/>
          </p:cNvSpPr>
          <p:nvPr>
            <p:ph type="sldNum" sz="quarter" idx="12"/>
          </p:nvPr>
        </p:nvSpPr>
        <p:spPr/>
        <p:txBody>
          <a:bodyPr/>
          <a:lstStyle/>
          <a:p>
            <a:fld id="{D2D8002D-B5B0-4BAC-B1F6-782DDCCE6D9C}" type="slidenum">
              <a:rPr kumimoji="1" lang="ja-JP" altLang="en-US" smtClean="0"/>
              <a:t>18</a:t>
            </a:fld>
            <a:endParaRPr kumimoji="1" lang="ja-JP" altLang="en-US" dirty="0"/>
          </a:p>
        </p:txBody>
      </p:sp>
    </p:spTree>
    <p:extLst>
      <p:ext uri="{BB962C8B-B14F-4D97-AF65-F5344CB8AC3E}">
        <p14:creationId xmlns:p14="http://schemas.microsoft.com/office/powerpoint/2010/main" val="3772971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611560" y="5445224"/>
            <a:ext cx="7848872" cy="576064"/>
          </a:xfrm>
        </p:spPr>
        <p:txBody>
          <a:bodyPr rtlCol="0">
            <a:normAutofit fontScale="90000"/>
          </a:bodyPr>
          <a:lstStyle/>
          <a:p>
            <a:pPr algn="ctr" fontAlgn="auto">
              <a:spcAft>
                <a:spcPts val="0"/>
              </a:spcAft>
              <a:defRPr/>
            </a:pPr>
            <a:r>
              <a:rPr lang="ja-JP" altLang="en-US" sz="2800" dirty="0">
                <a:solidFill>
                  <a:srgbClr val="FF3399"/>
                </a:solidFill>
                <a:latin typeface="ＭＳ ゴシック" pitchFamily="49" charset="-128"/>
                <a:ea typeface="ＭＳ ゴシック" pitchFamily="49" charset="-128"/>
                <a:cs typeface="+mn-cs"/>
              </a:rPr>
              <a:t>被災家屋水道設備</a:t>
            </a:r>
            <a:r>
              <a:rPr lang="ja-JP" altLang="en-US" sz="2800" dirty="0" smtClean="0">
                <a:solidFill>
                  <a:srgbClr val="FF3399"/>
                </a:solidFill>
                <a:latin typeface="ＭＳ ゴシック" pitchFamily="49" charset="-128"/>
                <a:ea typeface="ＭＳ ゴシック" pitchFamily="49" charset="-128"/>
                <a:cs typeface="+mn-cs"/>
              </a:rPr>
              <a:t>整備　贈呈式　</a:t>
            </a:r>
            <a:r>
              <a:rPr lang="en-US" altLang="ja-JP" sz="2800" dirty="0" smtClean="0">
                <a:solidFill>
                  <a:srgbClr val="FF3399"/>
                </a:solidFill>
                <a:latin typeface="ＭＳ ゴシック" pitchFamily="49" charset="-128"/>
                <a:ea typeface="ＭＳ ゴシック" pitchFamily="49" charset="-128"/>
                <a:cs typeface="+mn-cs"/>
              </a:rPr>
              <a:t>2011</a:t>
            </a:r>
            <a:r>
              <a:rPr lang="ja-JP" altLang="en-US" sz="2800" dirty="0" smtClean="0">
                <a:solidFill>
                  <a:srgbClr val="FF3399"/>
                </a:solidFill>
                <a:latin typeface="ＭＳ ゴシック" pitchFamily="49" charset="-128"/>
                <a:ea typeface="ＭＳ ゴシック" pitchFamily="49" charset="-128"/>
                <a:cs typeface="+mn-cs"/>
              </a:rPr>
              <a:t>年 </a:t>
            </a:r>
            <a:r>
              <a:rPr lang="en-US" altLang="ja-JP" sz="2800" dirty="0" smtClean="0">
                <a:solidFill>
                  <a:srgbClr val="FF3399"/>
                </a:solidFill>
                <a:latin typeface="ＭＳ ゴシック" pitchFamily="49" charset="-128"/>
                <a:ea typeface="ＭＳ ゴシック" pitchFamily="49" charset="-128"/>
                <a:cs typeface="+mn-cs"/>
              </a:rPr>
              <a:t>10</a:t>
            </a:r>
            <a:r>
              <a:rPr lang="ja-JP" altLang="en-US" sz="2800" dirty="0" smtClean="0">
                <a:solidFill>
                  <a:srgbClr val="FF3399"/>
                </a:solidFill>
                <a:cs typeface="+mn-cs"/>
              </a:rPr>
              <a:t>月</a:t>
            </a:r>
            <a:r>
              <a:rPr lang="en-US" altLang="ja-JP" sz="2800" dirty="0" smtClean="0">
                <a:solidFill>
                  <a:srgbClr val="FF3399"/>
                </a:solidFill>
                <a:latin typeface="ＭＳ ゴシック" pitchFamily="49" charset="-128"/>
                <a:ea typeface="ＭＳ ゴシック" pitchFamily="49" charset="-128"/>
                <a:cs typeface="+mn-cs"/>
              </a:rPr>
              <a:t>1</a:t>
            </a:r>
            <a:r>
              <a:rPr lang="ja-JP" altLang="en-US" sz="2800" dirty="0" smtClean="0">
                <a:solidFill>
                  <a:srgbClr val="FF3399"/>
                </a:solidFill>
                <a:latin typeface="ＭＳ ゴシック" pitchFamily="49" charset="-128"/>
                <a:ea typeface="ＭＳ ゴシック" pitchFamily="49" charset="-128"/>
                <a:cs typeface="+mn-cs"/>
              </a:rPr>
              <a:t>日</a:t>
            </a:r>
            <a:endParaRPr lang="ja-JP" altLang="en-US" sz="2800" dirty="0">
              <a:solidFill>
                <a:srgbClr val="FF3399"/>
              </a:solidFill>
              <a:latin typeface="ＭＳ ゴシック" pitchFamily="49" charset="-128"/>
              <a:ea typeface="ＭＳ ゴシック" pitchFamily="49" charset="-128"/>
            </a:endParaRPr>
          </a:p>
        </p:txBody>
      </p:sp>
      <p:sp>
        <p:nvSpPr>
          <p:cNvPr id="59395" name="テキスト プレースホルダー 5"/>
          <p:cNvSpPr>
            <a:spLocks noGrp="1"/>
          </p:cNvSpPr>
          <p:nvPr>
            <p:ph type="body" sz="half" idx="2"/>
          </p:nvPr>
        </p:nvSpPr>
        <p:spPr>
          <a:xfrm>
            <a:off x="539552" y="5949280"/>
            <a:ext cx="8064896" cy="512192"/>
          </a:xfrm>
        </p:spPr>
        <p:txBody>
          <a:bodyPr/>
          <a:lstStyle/>
          <a:p>
            <a:pPr algn="ctr"/>
            <a:r>
              <a:rPr lang="ja-JP" altLang="en-US" sz="2800" dirty="0" smtClean="0">
                <a:solidFill>
                  <a:srgbClr val="7030A0"/>
                </a:solidFill>
              </a:rPr>
              <a:t>　</a:t>
            </a:r>
            <a:r>
              <a:rPr lang="ja-JP" altLang="en-US" sz="2400" b="1" dirty="0">
                <a:solidFill>
                  <a:srgbClr val="7030A0"/>
                </a:solidFill>
              </a:rPr>
              <a:t>八戸港新湊舘</a:t>
            </a:r>
            <a:r>
              <a:rPr lang="ja-JP" altLang="en-US" sz="2400" b="1" dirty="0" smtClean="0">
                <a:solidFill>
                  <a:srgbClr val="7030A0"/>
                </a:solidFill>
              </a:rPr>
              <a:t>鼻岸壁地域にて　八戸圏域水道企業団へ</a:t>
            </a:r>
            <a:endParaRPr lang="en-US" altLang="ja-JP" sz="2400" b="1" dirty="0" smtClean="0">
              <a:solidFill>
                <a:srgbClr val="7030A0"/>
              </a:solidFill>
            </a:endParaRPr>
          </a:p>
          <a:p>
            <a:pPr algn="ctr"/>
            <a:endParaRPr lang="ja-JP" altLang="en-US" sz="2400" dirty="0" smtClean="0">
              <a:solidFill>
                <a:srgbClr val="7030A0"/>
              </a:solidFill>
            </a:endParaRPr>
          </a:p>
        </p:txBody>
      </p:sp>
      <p:pic>
        <p:nvPicPr>
          <p:cNvPr id="59400" name="Picture 8" descr="P1040137"/>
          <p:cNvPicPr>
            <a:picLocks noChangeAspect="1" noChangeArrowheads="1"/>
          </p:cNvPicPr>
          <p:nvPr/>
        </p:nvPicPr>
        <p:blipFill>
          <a:blip r:embed="rId3"/>
          <a:srcRect l="13026"/>
          <a:stretch>
            <a:fillRect/>
          </a:stretch>
        </p:blipFill>
        <p:spPr bwMode="auto">
          <a:xfrm>
            <a:off x="1475656" y="332656"/>
            <a:ext cx="6336704" cy="5112568"/>
          </a:xfrm>
          <a:prstGeom prst="rect">
            <a:avLst/>
          </a:prstGeom>
          <a:noFill/>
        </p:spPr>
      </p:pic>
      <p:sp>
        <p:nvSpPr>
          <p:cNvPr id="2" name="スライド番号プレースホルダー 1"/>
          <p:cNvSpPr>
            <a:spLocks noGrp="1"/>
          </p:cNvSpPr>
          <p:nvPr>
            <p:ph type="sldNum" sz="quarter" idx="12"/>
          </p:nvPr>
        </p:nvSpPr>
        <p:spPr/>
        <p:txBody>
          <a:bodyPr/>
          <a:lstStyle/>
          <a:p>
            <a:pPr>
              <a:defRPr/>
            </a:pPr>
            <a:fld id="{99788791-4EB4-4C0D-906C-510CBBA095BF}" type="slidenum">
              <a:rPr lang="ja-JP" altLang="en-US" smtClean="0">
                <a:solidFill>
                  <a:prstClr val="black">
                    <a:tint val="75000"/>
                  </a:prstClr>
                </a:solidFill>
              </a:rPr>
              <a:pPr>
                <a:defRPr/>
              </a:pPr>
              <a:t>19</a:t>
            </a:fld>
            <a:endParaRPr lang="ja-JP" altLang="en-US">
              <a:solidFill>
                <a:prstClr val="black">
                  <a:tint val="75000"/>
                </a:prstClr>
              </a:solidFill>
            </a:endParaRPr>
          </a:p>
        </p:txBody>
      </p:sp>
    </p:spTree>
    <p:extLst>
      <p:ext uri="{BB962C8B-B14F-4D97-AF65-F5344CB8AC3E}">
        <p14:creationId xmlns:p14="http://schemas.microsoft.com/office/powerpoint/2010/main" val="37311078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7524" y="260648"/>
            <a:ext cx="8712968" cy="864096"/>
          </a:xfrm>
        </p:spPr>
        <p:txBody>
          <a:bodyPr>
            <a:normAutofit fontScale="90000"/>
          </a:bodyPr>
          <a:lstStyle/>
          <a:p>
            <a:pPr lvl="0">
              <a:spcBef>
                <a:spcPts val="0"/>
              </a:spcBef>
            </a:pPr>
            <a:r>
              <a:rPr lang="en-US" altLang="ja-JP" sz="2300" b="1" dirty="0" smtClean="0">
                <a:solidFill>
                  <a:srgbClr val="7030A0"/>
                </a:solidFill>
                <a:latin typeface="MS Reference Sans Serif" pitchFamily="34" charset="0"/>
                <a:ea typeface="ＭＳ ゴシック" pitchFamily="49" charset="-128"/>
                <a:cs typeface="+mn-cs"/>
              </a:rPr>
              <a:t/>
            </a:r>
            <a:br>
              <a:rPr lang="en-US" altLang="ja-JP" sz="2300" b="1" dirty="0" smtClean="0">
                <a:solidFill>
                  <a:srgbClr val="7030A0"/>
                </a:solidFill>
                <a:latin typeface="MS Reference Sans Serif" pitchFamily="34" charset="0"/>
                <a:ea typeface="ＭＳ ゴシック" pitchFamily="49" charset="-128"/>
                <a:cs typeface="+mn-cs"/>
              </a:rPr>
            </a:br>
            <a:r>
              <a:rPr lang="en-US" altLang="ja-JP" sz="2300" b="1" dirty="0">
                <a:solidFill>
                  <a:srgbClr val="7030A0"/>
                </a:solidFill>
                <a:latin typeface="MS Reference Sans Serif" pitchFamily="34" charset="0"/>
                <a:ea typeface="ＭＳ ゴシック" pitchFamily="49" charset="-128"/>
                <a:cs typeface="+mn-cs"/>
              </a:rPr>
              <a:t/>
            </a:r>
            <a:br>
              <a:rPr lang="en-US" altLang="ja-JP" sz="2300" b="1" dirty="0">
                <a:solidFill>
                  <a:srgbClr val="7030A0"/>
                </a:solidFill>
                <a:latin typeface="MS Reference Sans Serif" pitchFamily="34" charset="0"/>
                <a:ea typeface="ＭＳ ゴシック" pitchFamily="49" charset="-128"/>
                <a:cs typeface="+mn-cs"/>
              </a:rPr>
            </a:br>
            <a:r>
              <a:rPr lang="en-US" altLang="ja-JP" sz="2600" b="1" dirty="0" smtClean="0">
                <a:solidFill>
                  <a:srgbClr val="FF3399"/>
                </a:solidFill>
                <a:latin typeface="Arial" pitchFamily="34" charset="0"/>
                <a:ea typeface="ＭＳ ゴシック" pitchFamily="49" charset="-128"/>
                <a:cs typeface="Arial" pitchFamily="34" charset="0"/>
              </a:rPr>
              <a:t> </a:t>
            </a:r>
            <a:r>
              <a:rPr lang="ja-JP" altLang="en-US" sz="3300" b="1" dirty="0" smtClean="0">
                <a:solidFill>
                  <a:srgbClr val="FF3399"/>
                </a:solidFill>
                <a:latin typeface="ＭＳ ゴシック" pitchFamily="49" charset="-128"/>
                <a:ea typeface="ＭＳ ゴシック" pitchFamily="49" charset="-128"/>
                <a:cs typeface="Arial" pitchFamily="34" charset="0"/>
              </a:rPr>
              <a:t>東日本大震災</a:t>
            </a:r>
            <a:r>
              <a:rPr lang="en-US" altLang="ja-JP" sz="3300" b="1" dirty="0" smtClean="0">
                <a:solidFill>
                  <a:srgbClr val="FF3399"/>
                </a:solidFill>
                <a:latin typeface="ＭＳ ゴシック" pitchFamily="49" charset="-128"/>
                <a:ea typeface="ＭＳ ゴシック" pitchFamily="49" charset="-128"/>
                <a:cs typeface="Arial" pitchFamily="34" charset="0"/>
              </a:rPr>
              <a:t> </a:t>
            </a:r>
            <a:r>
              <a:rPr lang="en-US" altLang="ja-JP" sz="2700" b="1" dirty="0" smtClean="0">
                <a:solidFill>
                  <a:srgbClr val="FF3399"/>
                </a:solidFill>
                <a:latin typeface="ＭＳ ゴシック" pitchFamily="49" charset="-128"/>
                <a:ea typeface="ＭＳ ゴシック" pitchFamily="49" charset="-128"/>
                <a:cs typeface="Arial" pitchFamily="34" charset="0"/>
              </a:rPr>
              <a:t/>
            </a:r>
            <a:br>
              <a:rPr lang="en-US" altLang="ja-JP" sz="2700" b="1" dirty="0" smtClean="0">
                <a:solidFill>
                  <a:srgbClr val="FF3399"/>
                </a:solidFill>
                <a:latin typeface="ＭＳ ゴシック" pitchFamily="49" charset="-128"/>
                <a:ea typeface="ＭＳ ゴシック" pitchFamily="49" charset="-128"/>
                <a:cs typeface="Arial" pitchFamily="34" charset="0"/>
              </a:rPr>
            </a:br>
            <a:r>
              <a:rPr lang="en-US" altLang="ja-JP" sz="900" b="1" dirty="0" smtClean="0">
                <a:solidFill>
                  <a:srgbClr val="FF3399"/>
                </a:solidFill>
                <a:latin typeface="ＭＳ ゴシック" pitchFamily="49" charset="-128"/>
                <a:ea typeface="ＭＳ ゴシック" pitchFamily="49" charset="-128"/>
                <a:cs typeface="Arial" pitchFamily="34" charset="0"/>
              </a:rPr>
              <a:t/>
            </a:r>
            <a:br>
              <a:rPr lang="en-US" altLang="ja-JP" sz="900" b="1" dirty="0" smtClean="0">
                <a:solidFill>
                  <a:srgbClr val="FF3399"/>
                </a:solidFill>
                <a:latin typeface="ＭＳ ゴシック" pitchFamily="49" charset="-128"/>
                <a:ea typeface="ＭＳ ゴシック" pitchFamily="49" charset="-128"/>
                <a:cs typeface="Arial" pitchFamily="34" charset="0"/>
              </a:rPr>
            </a:br>
            <a:r>
              <a:rPr lang="ja-JP" altLang="en-US" sz="2700" b="1" dirty="0" smtClean="0">
                <a:solidFill>
                  <a:srgbClr val="7030A0"/>
                </a:solidFill>
                <a:latin typeface="ＭＳ ゴシック" pitchFamily="49" charset="-128"/>
                <a:ea typeface="ＭＳ ゴシック" pitchFamily="49" charset="-128"/>
                <a:cs typeface="Arial" pitchFamily="34" charset="0"/>
              </a:rPr>
              <a:t>宮城県　名取市　　</a:t>
            </a:r>
            <a:r>
              <a:rPr lang="en-US" altLang="ja-JP" sz="2700" b="1" dirty="0" smtClean="0">
                <a:solidFill>
                  <a:srgbClr val="7030A0"/>
                </a:solidFill>
                <a:latin typeface="ＭＳ ゴシック" pitchFamily="49" charset="-128"/>
                <a:ea typeface="ＭＳ ゴシック" pitchFamily="49" charset="-128"/>
                <a:cs typeface="Arial" pitchFamily="34" charset="0"/>
              </a:rPr>
              <a:t>2011</a:t>
            </a:r>
            <a:r>
              <a:rPr lang="ja-JP" altLang="en-US" sz="2700" b="1" dirty="0" smtClean="0">
                <a:solidFill>
                  <a:srgbClr val="7030A0"/>
                </a:solidFill>
                <a:latin typeface="ＭＳ ゴシック" pitchFamily="49" charset="-128"/>
                <a:ea typeface="ＭＳ ゴシック" pitchFamily="49" charset="-128"/>
                <a:cs typeface="Arial" pitchFamily="34" charset="0"/>
              </a:rPr>
              <a:t>年</a:t>
            </a:r>
            <a:r>
              <a:rPr lang="en-US" altLang="ja-JP" sz="2700" b="1" dirty="0" smtClean="0">
                <a:solidFill>
                  <a:srgbClr val="7030A0"/>
                </a:solidFill>
                <a:latin typeface="ＭＳ ゴシック" pitchFamily="49" charset="-128"/>
                <a:ea typeface="ＭＳ ゴシック" pitchFamily="49" charset="-128"/>
                <a:cs typeface="Arial" pitchFamily="34" charset="0"/>
              </a:rPr>
              <a:t>3</a:t>
            </a:r>
            <a:r>
              <a:rPr lang="ja-JP" altLang="en-US" sz="2700" b="1" dirty="0" smtClean="0">
                <a:solidFill>
                  <a:srgbClr val="7030A0"/>
                </a:solidFill>
                <a:latin typeface="ＭＳ ゴシック" pitchFamily="49" charset="-128"/>
                <a:ea typeface="ＭＳ ゴシック" pitchFamily="49" charset="-128"/>
                <a:cs typeface="Arial" pitchFamily="34" charset="0"/>
              </a:rPr>
              <a:t>月</a:t>
            </a:r>
            <a:r>
              <a:rPr lang="en-US" altLang="ja-JP" sz="2700" b="1" dirty="0" smtClean="0">
                <a:solidFill>
                  <a:srgbClr val="7030A0"/>
                </a:solidFill>
                <a:latin typeface="ＭＳ ゴシック" pitchFamily="49" charset="-128"/>
                <a:ea typeface="ＭＳ ゴシック" pitchFamily="49" charset="-128"/>
                <a:cs typeface="Arial" pitchFamily="34" charset="0"/>
              </a:rPr>
              <a:t>11</a:t>
            </a:r>
            <a:r>
              <a:rPr lang="ja-JP" altLang="en-US" sz="2700" b="1" dirty="0" smtClean="0">
                <a:solidFill>
                  <a:srgbClr val="7030A0"/>
                </a:solidFill>
                <a:latin typeface="ＭＳ ゴシック" pitchFamily="49" charset="-128"/>
                <a:ea typeface="ＭＳ ゴシック" pitchFamily="49" charset="-128"/>
                <a:cs typeface="Arial" pitchFamily="34" charset="0"/>
              </a:rPr>
              <a:t>日</a:t>
            </a:r>
            <a:r>
              <a:rPr lang="en-US" altLang="ja-JP" sz="2700" b="1" dirty="0" smtClean="0">
                <a:solidFill>
                  <a:srgbClr val="7030A0"/>
                </a:solidFill>
                <a:latin typeface="ＭＳ ゴシック" pitchFamily="49" charset="-128"/>
                <a:ea typeface="ＭＳ ゴシック" pitchFamily="49" charset="-128"/>
                <a:cs typeface="Arial" pitchFamily="34" charset="0"/>
              </a:rPr>
              <a:t> </a:t>
            </a:r>
            <a:r>
              <a:rPr lang="ja-JP" altLang="en-US" sz="2300" dirty="0">
                <a:solidFill>
                  <a:prstClr val="black"/>
                </a:solidFill>
                <a:latin typeface="ＭＳ ゴシック" pitchFamily="49" charset="-128"/>
                <a:ea typeface="ＭＳ ゴシック" pitchFamily="49" charset="-128"/>
                <a:cs typeface="+mn-cs"/>
              </a:rPr>
              <a:t/>
            </a:r>
            <a:br>
              <a:rPr lang="ja-JP" altLang="en-US" sz="2300" dirty="0">
                <a:solidFill>
                  <a:prstClr val="black"/>
                </a:solidFill>
                <a:latin typeface="ＭＳ ゴシック" pitchFamily="49" charset="-128"/>
                <a:ea typeface="ＭＳ ゴシック" pitchFamily="49" charset="-128"/>
                <a:cs typeface="+mn-cs"/>
              </a:rPr>
            </a:br>
            <a:endParaRPr kumimoji="1" lang="ja-JP" altLang="en-US" dirty="0">
              <a:latin typeface="ＭＳ ゴシック" pitchFamily="49" charset="-128"/>
              <a:ea typeface="ＭＳ ゴシック" pitchFamily="49" charset="-128"/>
            </a:endParaRPr>
          </a:p>
        </p:txBody>
      </p:sp>
      <p:sp>
        <p:nvSpPr>
          <p:cNvPr id="3" name="コンテンツ プレースホルダー 2"/>
          <p:cNvSpPr>
            <a:spLocks noGrp="1"/>
          </p:cNvSpPr>
          <p:nvPr>
            <p:ph idx="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lang="ja-JP" altLang="en-US" smtClean="0">
                <a:solidFill>
                  <a:prstClr val="black">
                    <a:tint val="75000"/>
                  </a:prstClr>
                </a:solidFill>
              </a:rPr>
              <a:pPr/>
              <a:t>2</a:t>
            </a:fld>
            <a:endParaRPr lang="ja-JP" altLang="en-US" dirty="0">
              <a:solidFill>
                <a:prstClr val="black">
                  <a:tint val="75000"/>
                </a:prstClr>
              </a:solidFill>
            </a:endParaRPr>
          </a:p>
        </p:txBody>
      </p:sp>
      <p:pic>
        <p:nvPicPr>
          <p:cNvPr id="3074" name="Picture 2" descr="C:\Documents and Settings\TOHRU MURAI\デスクトップ\マイドキュメント\RI-EastJapanQuakeTsunami\Tsunami Natori 3-11-2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68760"/>
            <a:ext cx="8352928" cy="518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32557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620688"/>
            <a:ext cx="8229600" cy="792088"/>
          </a:xfrm>
        </p:spPr>
        <p:txBody>
          <a:bodyPr>
            <a:normAutofit/>
          </a:bodyPr>
          <a:lstStyle/>
          <a:p>
            <a:pPr algn="l"/>
            <a:r>
              <a:rPr lang="ja-JP" altLang="en-US" sz="4000" b="1" dirty="0">
                <a:solidFill>
                  <a:srgbClr val="FF3399"/>
                </a:solidFill>
              </a:rPr>
              <a:t>活動実績 </a:t>
            </a:r>
            <a:r>
              <a:rPr lang="en-US" altLang="ja-JP" sz="4000" b="1" dirty="0">
                <a:solidFill>
                  <a:srgbClr val="FF3399"/>
                </a:solidFill>
              </a:rPr>
              <a:t>– </a:t>
            </a:r>
            <a:r>
              <a:rPr lang="ja-JP" altLang="en-US" sz="4000" b="1" dirty="0">
                <a:solidFill>
                  <a:srgbClr val="FF3399"/>
                </a:solidFill>
              </a:rPr>
              <a:t>⑦</a:t>
            </a:r>
            <a:endParaRPr kumimoji="1" lang="ja-JP" altLang="en-US" sz="4000" dirty="0"/>
          </a:p>
        </p:txBody>
      </p:sp>
      <p:sp>
        <p:nvSpPr>
          <p:cNvPr id="3" name="コンテンツ プレースホルダー 2"/>
          <p:cNvSpPr>
            <a:spLocks noGrp="1"/>
          </p:cNvSpPr>
          <p:nvPr>
            <p:ph idx="1"/>
          </p:nvPr>
        </p:nvSpPr>
        <p:spPr/>
        <p:txBody>
          <a:bodyPr>
            <a:normAutofit lnSpcReduction="10000"/>
          </a:bodyPr>
          <a:lstStyle/>
          <a:p>
            <a:pPr marL="0" indent="0">
              <a:buNone/>
            </a:pPr>
            <a:r>
              <a:rPr lang="ja-JP" altLang="en-US" b="1" dirty="0">
                <a:solidFill>
                  <a:srgbClr val="FF3399"/>
                </a:solidFill>
              </a:rPr>
              <a:t>⑦</a:t>
            </a:r>
            <a:r>
              <a:rPr kumimoji="1" lang="ja-JP" altLang="en-US" b="1" dirty="0" smtClean="0">
                <a:solidFill>
                  <a:srgbClr val="FF3399"/>
                </a:solidFill>
              </a:rPr>
              <a:t>三沢市 「みさわの底力  </a:t>
            </a:r>
            <a:r>
              <a:rPr kumimoji="1" lang="en-US" altLang="ja-JP" b="1" dirty="0" smtClean="0">
                <a:solidFill>
                  <a:srgbClr val="FF3399"/>
                </a:solidFill>
              </a:rPr>
              <a:t>NEVER GIVE UP</a:t>
            </a:r>
            <a:r>
              <a:rPr kumimoji="1" lang="ja-JP" altLang="en-US" b="1" dirty="0" smtClean="0">
                <a:solidFill>
                  <a:srgbClr val="FF3399"/>
                </a:solidFill>
              </a:rPr>
              <a:t>」</a:t>
            </a:r>
            <a:endParaRPr kumimoji="1" lang="en-US" altLang="ja-JP" b="1" dirty="0" smtClean="0">
              <a:solidFill>
                <a:srgbClr val="FF3399"/>
              </a:solidFill>
            </a:endParaRPr>
          </a:p>
          <a:p>
            <a:pPr marL="0" indent="0">
              <a:buNone/>
            </a:pPr>
            <a:r>
              <a:rPr kumimoji="1" lang="ja-JP" altLang="en-US" b="1" dirty="0" smtClean="0">
                <a:solidFill>
                  <a:srgbClr val="FF3399"/>
                </a:solidFill>
              </a:rPr>
              <a:t> 　</a:t>
            </a:r>
            <a:r>
              <a:rPr lang="ja-JP" altLang="en-US" b="1" dirty="0">
                <a:solidFill>
                  <a:srgbClr val="FF3399"/>
                </a:solidFill>
              </a:rPr>
              <a:t>三沢</a:t>
            </a:r>
            <a:r>
              <a:rPr lang="ja-JP" altLang="en-US" b="1" dirty="0" smtClean="0">
                <a:solidFill>
                  <a:srgbClr val="FF3399"/>
                </a:solidFill>
              </a:rPr>
              <a:t>地域復興</a:t>
            </a:r>
            <a:r>
              <a:rPr kumimoji="1" lang="ja-JP" altLang="en-US" b="1" dirty="0" smtClean="0">
                <a:solidFill>
                  <a:srgbClr val="FF3399"/>
                </a:solidFill>
              </a:rPr>
              <a:t>イベント 支援</a:t>
            </a:r>
            <a:r>
              <a:rPr kumimoji="1" lang="en-US" altLang="ja-JP" b="1" dirty="0" smtClean="0">
                <a:solidFill>
                  <a:srgbClr val="FF3399"/>
                </a:solidFill>
              </a:rPr>
              <a:t> </a:t>
            </a:r>
          </a:p>
          <a:p>
            <a:pPr marL="444500" indent="-444500">
              <a:buNone/>
            </a:pPr>
            <a:r>
              <a:rPr lang="ja-JP" altLang="en-US" sz="2600" b="1" dirty="0" smtClean="0">
                <a:solidFill>
                  <a:srgbClr val="FF3399"/>
                </a:solidFill>
              </a:rPr>
              <a:t>　</a:t>
            </a:r>
            <a:r>
              <a:rPr lang="ja-JP" altLang="en-US" sz="2800" b="1" dirty="0" smtClean="0">
                <a:solidFill>
                  <a:srgbClr val="FF3399"/>
                </a:solidFill>
              </a:rPr>
              <a:t>　</a:t>
            </a:r>
            <a:r>
              <a:rPr lang="ja-JP" altLang="en-US" sz="2800" b="1" dirty="0" smtClean="0">
                <a:solidFill>
                  <a:srgbClr val="7030A0"/>
                </a:solidFill>
              </a:rPr>
              <a:t>三沢ＲＣ，三沢東ＲＣ等が主催し、</a:t>
            </a:r>
            <a:r>
              <a:rPr lang="en-US" altLang="ja-JP" sz="2800" b="1" dirty="0" smtClean="0">
                <a:solidFill>
                  <a:srgbClr val="7030A0"/>
                </a:solidFill>
              </a:rPr>
              <a:t>2011</a:t>
            </a:r>
            <a:r>
              <a:rPr lang="ja-JP" altLang="en-US" sz="2800" b="1" dirty="0" smtClean="0">
                <a:solidFill>
                  <a:srgbClr val="7030A0"/>
                </a:solidFill>
              </a:rPr>
              <a:t>年</a:t>
            </a:r>
            <a:r>
              <a:rPr lang="en-US" altLang="ja-JP" sz="2800" b="1" dirty="0" smtClean="0">
                <a:solidFill>
                  <a:srgbClr val="7030A0"/>
                </a:solidFill>
              </a:rPr>
              <a:t>11</a:t>
            </a:r>
            <a:r>
              <a:rPr lang="ja-JP" altLang="en-US" sz="2800" b="1" dirty="0" smtClean="0">
                <a:solidFill>
                  <a:srgbClr val="7030A0"/>
                </a:solidFill>
              </a:rPr>
              <a:t>月</a:t>
            </a:r>
            <a:r>
              <a:rPr lang="en-US" altLang="ja-JP" sz="2800" b="1" dirty="0" smtClean="0">
                <a:solidFill>
                  <a:srgbClr val="7030A0"/>
                </a:solidFill>
              </a:rPr>
              <a:t>23</a:t>
            </a:r>
            <a:r>
              <a:rPr lang="ja-JP" altLang="en-US" sz="2800" b="1" dirty="0" smtClean="0">
                <a:solidFill>
                  <a:srgbClr val="7030A0"/>
                </a:solidFill>
              </a:rPr>
              <a:t>日　三沢市市公会堂にて開催。</a:t>
            </a:r>
            <a:endParaRPr lang="en-US" altLang="ja-JP" sz="2800" b="1" dirty="0" smtClean="0">
              <a:solidFill>
                <a:srgbClr val="7030A0"/>
              </a:solidFill>
            </a:endParaRPr>
          </a:p>
          <a:p>
            <a:pPr marL="444500" indent="-444500">
              <a:buNone/>
            </a:pPr>
            <a:r>
              <a:rPr lang="ja-JP" altLang="en-US" sz="2800" b="1" dirty="0" smtClean="0">
                <a:solidFill>
                  <a:srgbClr val="7030A0"/>
                </a:solidFill>
              </a:rPr>
              <a:t>　　三沢高校インターアクトクラブのスタッフ活動に、ロータリー・ロゴ入りジャンパーを寄贈支援。</a:t>
            </a:r>
            <a:endParaRPr lang="en-US" altLang="ja-JP" sz="2800" b="1" dirty="0" smtClean="0">
              <a:solidFill>
                <a:srgbClr val="7030A0"/>
              </a:solidFill>
            </a:endParaRPr>
          </a:p>
          <a:p>
            <a:pPr marL="0" indent="0">
              <a:buNone/>
            </a:pPr>
            <a:r>
              <a:rPr lang="ja-JP" altLang="en-US" sz="2800" b="1" dirty="0" smtClean="0">
                <a:solidFill>
                  <a:srgbClr val="7030A0"/>
                </a:solidFill>
              </a:rPr>
              <a:t>　　盛会</a:t>
            </a:r>
            <a:r>
              <a:rPr lang="ja-JP" altLang="en-US" sz="2800" b="1" dirty="0">
                <a:solidFill>
                  <a:srgbClr val="7030A0"/>
                </a:solidFill>
              </a:rPr>
              <a:t>裏に終了</a:t>
            </a:r>
            <a:r>
              <a:rPr lang="ja-JP" altLang="en-US" sz="2800" b="1" dirty="0" smtClean="0">
                <a:solidFill>
                  <a:srgbClr val="7030A0"/>
                </a:solidFill>
              </a:rPr>
              <a:t>。</a:t>
            </a:r>
            <a:endParaRPr lang="en-US" altLang="ja-JP" sz="2800" b="1" dirty="0" smtClean="0">
              <a:solidFill>
                <a:srgbClr val="7030A0"/>
              </a:solidFill>
            </a:endParaRPr>
          </a:p>
          <a:p>
            <a:pPr marL="0" indent="0">
              <a:buNone/>
            </a:pPr>
            <a:endParaRPr lang="en-US" altLang="ja-JP" sz="2800" b="1" dirty="0">
              <a:solidFill>
                <a:srgbClr val="7030A0"/>
              </a:solidFill>
            </a:endParaRPr>
          </a:p>
          <a:p>
            <a:pPr marL="0" indent="0">
              <a:buNone/>
            </a:pPr>
            <a:r>
              <a:rPr lang="ja-JP" altLang="en-US" sz="2800" b="1" dirty="0" smtClean="0">
                <a:solidFill>
                  <a:srgbClr val="7030A0"/>
                </a:solidFill>
              </a:rPr>
              <a:t>　　１５１千円</a:t>
            </a:r>
            <a:endParaRPr lang="en-US" altLang="ja-JP" sz="2800" b="1" dirty="0">
              <a:solidFill>
                <a:srgbClr val="7030A0"/>
              </a:solidFill>
            </a:endParaRPr>
          </a:p>
          <a:p>
            <a:pPr marL="0" indent="0">
              <a:buNone/>
            </a:pPr>
            <a:endParaRPr kumimoji="1" lang="ja-JP" altLang="en-US" sz="2600" dirty="0">
              <a:solidFill>
                <a:srgbClr val="FF0000"/>
              </a:solidFill>
            </a:endParaRPr>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20</a:t>
            </a:fld>
            <a:endParaRPr kumimoji="1" lang="ja-JP" altLang="en-US" dirty="0"/>
          </a:p>
        </p:txBody>
      </p:sp>
    </p:spTree>
    <p:extLst>
      <p:ext uri="{BB962C8B-B14F-4D97-AF65-F5344CB8AC3E}">
        <p14:creationId xmlns:p14="http://schemas.microsoft.com/office/powerpoint/2010/main" val="9261147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476672"/>
            <a:ext cx="8229600" cy="922114"/>
          </a:xfrm>
        </p:spPr>
        <p:txBody>
          <a:bodyPr/>
          <a:lstStyle/>
          <a:p>
            <a:pPr algn="l"/>
            <a:r>
              <a:rPr lang="ja-JP" altLang="en-US" sz="4000" b="1" dirty="0" smtClean="0">
                <a:solidFill>
                  <a:srgbClr val="FF3399"/>
                </a:solidFill>
              </a:rPr>
              <a:t>活動</a:t>
            </a:r>
            <a:r>
              <a:rPr lang="ja-JP" altLang="en-US" sz="4000" b="1" dirty="0">
                <a:solidFill>
                  <a:srgbClr val="FF3399"/>
                </a:solidFill>
              </a:rPr>
              <a:t>実績 </a:t>
            </a:r>
            <a:r>
              <a:rPr lang="en-US" altLang="ja-JP" sz="4000" b="1" dirty="0">
                <a:solidFill>
                  <a:srgbClr val="FF3399"/>
                </a:solidFill>
              </a:rPr>
              <a:t>– </a:t>
            </a:r>
            <a:r>
              <a:rPr lang="ja-JP" altLang="en-US" sz="4000" b="1" dirty="0" smtClean="0">
                <a:solidFill>
                  <a:srgbClr val="FF3399"/>
                </a:solidFill>
              </a:rPr>
              <a:t>⑧</a:t>
            </a:r>
            <a:endParaRPr kumimoji="1" lang="ja-JP" altLang="en-US" dirty="0"/>
          </a:p>
        </p:txBody>
      </p:sp>
      <p:sp>
        <p:nvSpPr>
          <p:cNvPr id="3" name="コンテンツ プレースホルダー 2"/>
          <p:cNvSpPr>
            <a:spLocks noGrp="1"/>
          </p:cNvSpPr>
          <p:nvPr>
            <p:ph idx="1"/>
          </p:nvPr>
        </p:nvSpPr>
        <p:spPr>
          <a:xfrm>
            <a:off x="467544" y="1484784"/>
            <a:ext cx="8229600" cy="4896544"/>
          </a:xfrm>
        </p:spPr>
        <p:txBody>
          <a:bodyPr/>
          <a:lstStyle/>
          <a:p>
            <a:pPr marL="450850" indent="-450850" fontAlgn="auto">
              <a:spcAft>
                <a:spcPts val="0"/>
              </a:spcAft>
              <a:buNone/>
            </a:pPr>
            <a:r>
              <a:rPr lang="ja-JP" altLang="en-US" b="1" dirty="0" smtClean="0">
                <a:solidFill>
                  <a:srgbClr val="FF3399"/>
                </a:solidFill>
              </a:rPr>
              <a:t>⑧心の支援プロジェクト　「絆のキルト」</a:t>
            </a:r>
            <a:endParaRPr lang="ja-JP" altLang="en-US" dirty="0"/>
          </a:p>
          <a:p>
            <a:pPr marL="450850" lvl="0" indent="-450850" fontAlgn="auto">
              <a:spcAft>
                <a:spcPts val="0"/>
              </a:spcAft>
              <a:buNone/>
            </a:pPr>
            <a:r>
              <a:rPr lang="ja-JP" altLang="en-US" sz="2800" dirty="0" smtClean="0">
                <a:solidFill>
                  <a:srgbClr val="7030A0"/>
                </a:solidFill>
              </a:rPr>
              <a:t>　　</a:t>
            </a:r>
            <a:r>
              <a:rPr lang="ja-JP" altLang="en-US" sz="2800" dirty="0">
                <a:solidFill>
                  <a:srgbClr val="7030A0"/>
                </a:solidFill>
              </a:rPr>
              <a:t>被害</a:t>
            </a:r>
            <a:r>
              <a:rPr lang="ja-JP" altLang="en-US" sz="2800" dirty="0" smtClean="0">
                <a:solidFill>
                  <a:srgbClr val="7030A0"/>
                </a:solidFill>
              </a:rPr>
              <a:t>甚大な岩手県野田村へ弘前市のキルトハウス代表古川範子先生の作品　「風舞う里」　を贈呈。</a:t>
            </a:r>
            <a:endParaRPr lang="ja-JP" altLang="en-US" sz="2800" dirty="0">
              <a:solidFill>
                <a:srgbClr val="7030A0"/>
              </a:solidFill>
            </a:endParaRPr>
          </a:p>
          <a:p>
            <a:pPr marL="450850" lvl="0" indent="-450850" fontAlgn="auto">
              <a:spcAft>
                <a:spcPts val="0"/>
              </a:spcAft>
              <a:buNone/>
            </a:pPr>
            <a:r>
              <a:rPr lang="ja-JP" altLang="en-US" sz="2800" dirty="0">
                <a:solidFill>
                  <a:srgbClr val="7030A0"/>
                </a:solidFill>
              </a:rPr>
              <a:t>　　</a:t>
            </a:r>
            <a:r>
              <a:rPr lang="en-US" altLang="ja-JP" sz="2800" dirty="0" smtClean="0">
                <a:solidFill>
                  <a:srgbClr val="7030A0"/>
                </a:solidFill>
              </a:rPr>
              <a:t>2012</a:t>
            </a:r>
            <a:r>
              <a:rPr lang="ja-JP" altLang="en-US" sz="2800" dirty="0" smtClean="0">
                <a:solidFill>
                  <a:srgbClr val="7030A0"/>
                </a:solidFill>
              </a:rPr>
              <a:t>年</a:t>
            </a:r>
            <a:r>
              <a:rPr lang="en-US" altLang="ja-JP" sz="2800" dirty="0" smtClean="0">
                <a:solidFill>
                  <a:srgbClr val="7030A0"/>
                </a:solidFill>
              </a:rPr>
              <a:t>3</a:t>
            </a:r>
            <a:r>
              <a:rPr lang="ja-JP" altLang="en-US" sz="2800" dirty="0" smtClean="0">
                <a:solidFill>
                  <a:srgbClr val="7030A0"/>
                </a:solidFill>
              </a:rPr>
              <a:t>月</a:t>
            </a:r>
            <a:r>
              <a:rPr lang="en-US" altLang="ja-JP" sz="2800" dirty="0" smtClean="0">
                <a:solidFill>
                  <a:srgbClr val="7030A0"/>
                </a:solidFill>
              </a:rPr>
              <a:t>9</a:t>
            </a:r>
            <a:r>
              <a:rPr lang="ja-JP" altLang="en-US" sz="2800" dirty="0" smtClean="0">
                <a:solidFill>
                  <a:srgbClr val="7030A0"/>
                </a:solidFill>
              </a:rPr>
              <a:t>日、製作者古川範子先生へ小山内ガバナーから感謝状事業費を贈呈。同</a:t>
            </a:r>
            <a:r>
              <a:rPr lang="en-US" altLang="ja-JP" sz="2800" dirty="0" smtClean="0">
                <a:solidFill>
                  <a:srgbClr val="7030A0"/>
                </a:solidFill>
              </a:rPr>
              <a:t>3</a:t>
            </a:r>
            <a:r>
              <a:rPr lang="ja-JP" altLang="en-US" sz="2800" dirty="0" smtClean="0">
                <a:solidFill>
                  <a:srgbClr val="7030A0"/>
                </a:solidFill>
              </a:rPr>
              <a:t>月</a:t>
            </a:r>
            <a:r>
              <a:rPr lang="en-US" altLang="ja-JP" sz="2800" dirty="0" smtClean="0">
                <a:solidFill>
                  <a:srgbClr val="7030A0"/>
                </a:solidFill>
              </a:rPr>
              <a:t>11</a:t>
            </a:r>
            <a:r>
              <a:rPr lang="ja-JP" altLang="en-US" sz="2800" dirty="0" smtClean="0">
                <a:solidFill>
                  <a:srgbClr val="7030A0"/>
                </a:solidFill>
              </a:rPr>
              <a:t>日野田村役場において、</a:t>
            </a:r>
            <a:r>
              <a:rPr lang="ja-JP" altLang="en-US" sz="2800" dirty="0">
                <a:solidFill>
                  <a:srgbClr val="7030A0"/>
                </a:solidFill>
              </a:rPr>
              <a:t>小田祐士村長</a:t>
            </a:r>
            <a:r>
              <a:rPr lang="ja-JP" altLang="en-US" sz="2800" dirty="0" smtClean="0">
                <a:solidFill>
                  <a:srgbClr val="7030A0"/>
                </a:solidFill>
              </a:rPr>
              <a:t>への贈呈式。　古川先生、鈴木地区幹事長、細川委員等出席。</a:t>
            </a:r>
            <a:endParaRPr lang="en-US" altLang="ja-JP" sz="2800" dirty="0" smtClean="0">
              <a:solidFill>
                <a:srgbClr val="7030A0"/>
              </a:solidFill>
            </a:endParaRPr>
          </a:p>
          <a:p>
            <a:pPr marL="450850" lvl="0" indent="-450850" fontAlgn="auto">
              <a:spcAft>
                <a:spcPts val="0"/>
              </a:spcAft>
              <a:buNone/>
            </a:pPr>
            <a:r>
              <a:rPr lang="ja-JP" altLang="en-US" sz="2800" dirty="0">
                <a:solidFill>
                  <a:srgbClr val="7030A0"/>
                </a:solidFill>
              </a:rPr>
              <a:t>　</a:t>
            </a:r>
            <a:r>
              <a:rPr lang="ja-JP" altLang="en-US" sz="2800" dirty="0" smtClean="0">
                <a:solidFill>
                  <a:srgbClr val="7030A0"/>
                </a:solidFill>
              </a:rPr>
              <a:t>　ロータリー財団新地区補助金活用。</a:t>
            </a:r>
            <a:endParaRPr lang="en-US" altLang="ja-JP" sz="2800" dirty="0" smtClean="0">
              <a:solidFill>
                <a:srgbClr val="7030A0"/>
              </a:solidFill>
            </a:endParaRPr>
          </a:p>
          <a:p>
            <a:pPr marL="450850" lvl="0" indent="-450850" fontAlgn="auto">
              <a:spcAft>
                <a:spcPts val="0"/>
              </a:spcAft>
              <a:buNone/>
            </a:pPr>
            <a:endParaRPr lang="en-US" altLang="ja-JP" sz="1600" dirty="0" smtClean="0">
              <a:solidFill>
                <a:srgbClr val="7030A0"/>
              </a:solidFill>
            </a:endParaRPr>
          </a:p>
          <a:p>
            <a:pPr marL="360363" lvl="0" indent="-360363" fontAlgn="auto">
              <a:spcAft>
                <a:spcPts val="0"/>
              </a:spcAft>
              <a:buNone/>
            </a:pPr>
            <a:r>
              <a:rPr lang="ja-JP" altLang="en-US" sz="3000" dirty="0">
                <a:solidFill>
                  <a:srgbClr val="7030A0"/>
                </a:solidFill>
              </a:rPr>
              <a:t>　　</a:t>
            </a:r>
            <a:r>
              <a:rPr lang="en-US" altLang="ja-JP" sz="3000" dirty="0" smtClean="0">
                <a:solidFill>
                  <a:srgbClr val="7030A0"/>
                </a:solidFill>
              </a:rPr>
              <a:t>358</a:t>
            </a:r>
            <a:r>
              <a:rPr lang="ja-JP" altLang="en-US" sz="3000" dirty="0" smtClean="0">
                <a:solidFill>
                  <a:srgbClr val="7030A0"/>
                </a:solidFill>
              </a:rPr>
              <a:t>千円　</a:t>
            </a:r>
            <a:endParaRPr lang="en-US" altLang="ja-JP" sz="3000" dirty="0" smtClean="0">
              <a:solidFill>
                <a:srgbClr val="7030A0"/>
              </a:solidFill>
            </a:endParaRPr>
          </a:p>
          <a:p>
            <a:pPr marL="360363" lvl="0" indent="-360363" fontAlgn="auto">
              <a:spcAft>
                <a:spcPts val="0"/>
              </a:spcAft>
              <a:buNone/>
            </a:pPr>
            <a:r>
              <a:rPr lang="ja-JP" altLang="en-US" sz="3000" dirty="0">
                <a:solidFill>
                  <a:srgbClr val="7030A0"/>
                </a:solidFill>
              </a:rPr>
              <a:t>　</a:t>
            </a:r>
            <a:r>
              <a:rPr lang="ja-JP" altLang="en-US" sz="3000" dirty="0" smtClean="0">
                <a:solidFill>
                  <a:srgbClr val="7030A0"/>
                </a:solidFill>
              </a:rPr>
              <a:t>　　　　　　　　　　　　　　　　　　　　　　　　　　　　　</a:t>
            </a:r>
            <a:r>
              <a:rPr lang="en-US" altLang="ja-JP" sz="1600" dirty="0" smtClean="0">
                <a:solidFill>
                  <a:srgbClr val="7030A0"/>
                </a:solidFill>
              </a:rPr>
              <a:t>23</a:t>
            </a:r>
            <a:r>
              <a:rPr lang="ja-JP" altLang="en-US" sz="3000" dirty="0" smtClean="0">
                <a:solidFill>
                  <a:srgbClr val="7030A0"/>
                </a:solidFill>
              </a:rPr>
              <a:t>　　　　　　　　　　　　　　　　　　　　　　　　　　　　　　　　　　　　　　　　　　　　</a:t>
            </a:r>
            <a:endParaRPr lang="ja-JP" altLang="en-US" sz="1600" dirty="0">
              <a:solidFill>
                <a:srgbClr val="7030A0"/>
              </a:solidFill>
            </a:endParaRPr>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21</a:t>
            </a:fld>
            <a:endParaRPr lang="ja-JP" altLang="en-US">
              <a:solidFill>
                <a:prstClr val="black">
                  <a:tint val="75000"/>
                </a:prstClr>
              </a:solidFill>
            </a:endParaRPr>
          </a:p>
        </p:txBody>
      </p:sp>
    </p:spTree>
    <p:extLst>
      <p:ext uri="{BB962C8B-B14F-4D97-AF65-F5344CB8AC3E}">
        <p14:creationId xmlns:p14="http://schemas.microsoft.com/office/powerpoint/2010/main" val="34994717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260648"/>
            <a:ext cx="8278813"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コンテンツ プレースホルダー 3"/>
          <p:cNvSpPr>
            <a:spLocks noGrp="1"/>
          </p:cNvSpPr>
          <p:nvPr>
            <p:ph idx="1"/>
          </p:nvPr>
        </p:nvSpPr>
        <p:spPr>
          <a:xfrm>
            <a:off x="456406" y="5373216"/>
            <a:ext cx="8229600" cy="1008112"/>
          </a:xfrm>
        </p:spPr>
        <p:txBody>
          <a:bodyPr/>
          <a:lstStyle/>
          <a:p>
            <a:pPr marL="0" indent="0" algn="ctr">
              <a:buNone/>
            </a:pPr>
            <a:r>
              <a:rPr kumimoji="1" lang="ja-JP" altLang="en-US" sz="2800" b="1" dirty="0" smtClean="0">
                <a:solidFill>
                  <a:srgbClr val="FF3399"/>
                </a:solidFill>
                <a:latin typeface="ＭＳ ゴシック" pitchFamily="49" charset="-128"/>
                <a:ea typeface="ＭＳ ゴシック" pitchFamily="49" charset="-128"/>
              </a:rPr>
              <a:t>キルト</a:t>
            </a:r>
            <a:r>
              <a:rPr kumimoji="1" lang="en-US" altLang="ja-JP" sz="2800" b="1" dirty="0" smtClean="0">
                <a:solidFill>
                  <a:srgbClr val="FF3399"/>
                </a:solidFill>
                <a:latin typeface="ＭＳ ゴシック" pitchFamily="49" charset="-128"/>
                <a:ea typeface="ＭＳ ゴシック" pitchFamily="49" charset="-128"/>
              </a:rPr>
              <a:t> </a:t>
            </a:r>
            <a:r>
              <a:rPr kumimoji="1" lang="ja-JP" altLang="en-US" sz="2800" b="1" dirty="0" smtClean="0">
                <a:solidFill>
                  <a:srgbClr val="FF3399"/>
                </a:solidFill>
                <a:latin typeface="ＭＳ ゴシック" pitchFamily="49" charset="-128"/>
                <a:ea typeface="ＭＳ ゴシック" pitchFamily="49" charset="-128"/>
              </a:rPr>
              <a:t>　</a:t>
            </a:r>
            <a:r>
              <a:rPr lang="ja-JP" altLang="en-US" sz="2800" b="1" dirty="0" smtClean="0">
                <a:solidFill>
                  <a:srgbClr val="FF3399"/>
                </a:solidFill>
                <a:latin typeface="ＭＳ ゴシック" pitchFamily="49" charset="-128"/>
                <a:ea typeface="ＭＳ ゴシック" pitchFamily="49" charset="-128"/>
              </a:rPr>
              <a:t>古川</a:t>
            </a:r>
            <a:r>
              <a:rPr lang="ja-JP" altLang="en-US" sz="2800" b="1" dirty="0">
                <a:solidFill>
                  <a:srgbClr val="FF3399"/>
                </a:solidFill>
                <a:latin typeface="ＭＳ ゴシック" pitchFamily="49" charset="-128"/>
                <a:ea typeface="ＭＳ ゴシック" pitchFamily="49" charset="-128"/>
              </a:rPr>
              <a:t>範子先生の作品　「風舞う里」</a:t>
            </a:r>
            <a:r>
              <a:rPr lang="ja-JP" altLang="en-US" sz="2800" b="1" dirty="0">
                <a:solidFill>
                  <a:srgbClr val="7030A0"/>
                </a:solidFill>
              </a:rPr>
              <a:t>　</a:t>
            </a:r>
            <a:endParaRPr lang="en-US" altLang="ja-JP" sz="2800" b="1" dirty="0" smtClean="0">
              <a:solidFill>
                <a:srgbClr val="7030A0"/>
              </a:solidFill>
            </a:endParaRPr>
          </a:p>
          <a:p>
            <a:pPr marL="0" indent="0" algn="ctr">
              <a:buNone/>
            </a:pPr>
            <a:r>
              <a:rPr lang="ja-JP" altLang="en-US" sz="2600" b="1" dirty="0" smtClean="0">
                <a:solidFill>
                  <a:srgbClr val="7030A0"/>
                </a:solidFill>
                <a:latin typeface="Arial" pitchFamily="34" charset="0"/>
                <a:cs typeface="Arial" pitchFamily="34" charset="0"/>
              </a:rPr>
              <a:t>岩手県野田村　小田</a:t>
            </a:r>
            <a:r>
              <a:rPr lang="ja-JP" altLang="en-US" sz="2600" b="1" dirty="0">
                <a:solidFill>
                  <a:srgbClr val="7030A0"/>
                </a:solidFill>
                <a:latin typeface="Arial" pitchFamily="34" charset="0"/>
                <a:cs typeface="Arial" pitchFamily="34" charset="0"/>
              </a:rPr>
              <a:t>祐士村長</a:t>
            </a:r>
            <a:r>
              <a:rPr lang="ja-JP" altLang="en-US" sz="2600" b="1" dirty="0" smtClean="0">
                <a:solidFill>
                  <a:srgbClr val="7030A0"/>
                </a:solidFill>
                <a:latin typeface="Arial" pitchFamily="34" charset="0"/>
                <a:cs typeface="Arial" pitchFamily="34" charset="0"/>
              </a:rPr>
              <a:t>へ贈呈</a:t>
            </a:r>
            <a:r>
              <a:rPr kumimoji="1" lang="en-US" altLang="ja-JP" sz="2600" b="1" dirty="0" smtClean="0">
                <a:solidFill>
                  <a:srgbClr val="7030A0"/>
                </a:solidFill>
                <a:latin typeface="Arial" pitchFamily="34" charset="0"/>
                <a:cs typeface="Arial" pitchFamily="34" charset="0"/>
              </a:rPr>
              <a:t> </a:t>
            </a:r>
            <a:endParaRPr kumimoji="1" lang="ja-JP" altLang="en-US" sz="2600" b="1" dirty="0">
              <a:solidFill>
                <a:srgbClr val="7030A0"/>
              </a:solidFill>
              <a:latin typeface="Arial" pitchFamily="34" charset="0"/>
              <a:cs typeface="Arial" pitchFamily="34" charset="0"/>
            </a:endParaRPr>
          </a:p>
        </p:txBody>
      </p:sp>
      <p:sp>
        <p:nvSpPr>
          <p:cNvPr id="3" name="スライド番号プレースホルダー 2"/>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22</a:t>
            </a:fld>
            <a:endParaRPr lang="ja-JP" altLang="en-US" dirty="0">
              <a:solidFill>
                <a:prstClr val="black">
                  <a:tint val="75000"/>
                </a:prstClr>
              </a:solidFill>
            </a:endParaRPr>
          </a:p>
        </p:txBody>
      </p:sp>
    </p:spTree>
    <p:extLst>
      <p:ext uri="{BB962C8B-B14F-4D97-AF65-F5344CB8AC3E}">
        <p14:creationId xmlns:p14="http://schemas.microsoft.com/office/powerpoint/2010/main" val="6106379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76672"/>
            <a:ext cx="8229600" cy="1224136"/>
          </a:xfrm>
        </p:spPr>
        <p:txBody>
          <a:bodyPr/>
          <a:lstStyle/>
          <a:p>
            <a:pPr algn="l"/>
            <a:r>
              <a:rPr kumimoji="1" lang="en-US" altLang="ja-JP" sz="4000" b="1" dirty="0" smtClean="0">
                <a:solidFill>
                  <a:srgbClr val="FF3399"/>
                </a:solidFill>
              </a:rPr>
              <a:t/>
            </a:r>
            <a:br>
              <a:rPr kumimoji="1" lang="en-US" altLang="ja-JP" sz="4000" b="1" dirty="0" smtClean="0">
                <a:solidFill>
                  <a:srgbClr val="FF3399"/>
                </a:solidFill>
              </a:rPr>
            </a:br>
            <a:r>
              <a:rPr kumimoji="1" lang="ja-JP" altLang="en-US" sz="4000" b="1" dirty="0" smtClean="0">
                <a:solidFill>
                  <a:srgbClr val="FF3399"/>
                </a:solidFill>
              </a:rPr>
              <a:t>活動実績－⑨</a:t>
            </a:r>
            <a:r>
              <a:rPr kumimoji="1" lang="en-US" altLang="ja-JP" sz="4000" b="1" dirty="0" smtClean="0">
                <a:solidFill>
                  <a:srgbClr val="FF3399"/>
                </a:solidFill>
              </a:rPr>
              <a:t/>
            </a:r>
            <a:br>
              <a:rPr kumimoji="1" lang="en-US" altLang="ja-JP" sz="4000" b="1" dirty="0" smtClean="0">
                <a:solidFill>
                  <a:srgbClr val="FF3399"/>
                </a:solidFill>
              </a:rPr>
            </a:br>
            <a:r>
              <a:rPr lang="ja-JP" altLang="en-US" sz="3600" b="1" dirty="0" smtClean="0">
                <a:solidFill>
                  <a:srgbClr val="FF3399"/>
                </a:solidFill>
              </a:rPr>
              <a:t>⑨</a:t>
            </a:r>
            <a:r>
              <a:rPr lang="ja-JP" altLang="en-US" sz="3600" b="1" dirty="0">
                <a:solidFill>
                  <a:srgbClr val="FF3399"/>
                </a:solidFill>
              </a:rPr>
              <a:t>チョコレート贈呈サポート</a:t>
            </a:r>
            <a:r>
              <a:rPr lang="en-US" altLang="ja-JP" sz="4000" b="1" dirty="0">
                <a:solidFill>
                  <a:srgbClr val="FF3399"/>
                </a:solidFill>
              </a:rPr>
              <a:t/>
            </a:r>
            <a:br>
              <a:rPr lang="en-US" altLang="ja-JP" sz="4000" b="1" dirty="0">
                <a:solidFill>
                  <a:srgbClr val="FF3399"/>
                </a:solidFill>
              </a:rPr>
            </a:br>
            <a:endParaRPr kumimoji="1" lang="ja-JP" altLang="en-US" sz="4000" b="1" dirty="0">
              <a:solidFill>
                <a:srgbClr val="FF3399"/>
              </a:solidFill>
            </a:endParaRPr>
          </a:p>
        </p:txBody>
      </p:sp>
      <p:sp>
        <p:nvSpPr>
          <p:cNvPr id="3" name="コンテンツ プレースホルダー 2"/>
          <p:cNvSpPr>
            <a:spLocks noGrp="1"/>
          </p:cNvSpPr>
          <p:nvPr>
            <p:ph idx="1"/>
          </p:nvPr>
        </p:nvSpPr>
        <p:spPr>
          <a:xfrm>
            <a:off x="323528" y="1700808"/>
            <a:ext cx="8568952" cy="4752528"/>
          </a:xfrm>
        </p:spPr>
        <p:txBody>
          <a:bodyPr/>
          <a:lstStyle/>
          <a:p>
            <a:pPr marL="0" indent="0">
              <a:buNone/>
            </a:pPr>
            <a:r>
              <a:rPr lang="ja-JP" altLang="en-US" sz="3000" b="1" dirty="0" smtClean="0">
                <a:solidFill>
                  <a:srgbClr val="7030A0"/>
                </a:solidFill>
              </a:rPr>
              <a:t>京都洛中ＲＣ佐々木哲会員よりフランス屋製菓</a:t>
            </a:r>
            <a:r>
              <a:rPr lang="en-US" altLang="ja-JP" sz="3000" b="1" dirty="0" smtClean="0">
                <a:solidFill>
                  <a:srgbClr val="7030A0"/>
                </a:solidFill>
              </a:rPr>
              <a:t>(</a:t>
            </a:r>
            <a:r>
              <a:rPr lang="ja-JP" altLang="en-US" sz="3000" b="1" dirty="0" smtClean="0">
                <a:solidFill>
                  <a:srgbClr val="7030A0"/>
                </a:solidFill>
              </a:rPr>
              <a:t>株</a:t>
            </a:r>
            <a:r>
              <a:rPr lang="en-US" altLang="ja-JP" sz="3000" b="1" dirty="0" smtClean="0">
                <a:solidFill>
                  <a:srgbClr val="7030A0"/>
                </a:solidFill>
              </a:rPr>
              <a:t>)</a:t>
            </a:r>
            <a:r>
              <a:rPr lang="ja-JP" altLang="en-US" sz="3000" b="1" dirty="0" smtClean="0">
                <a:solidFill>
                  <a:srgbClr val="7030A0"/>
                </a:solidFill>
              </a:rPr>
              <a:t>製チョコレート</a:t>
            </a:r>
            <a:r>
              <a:rPr lang="en-US" altLang="ja-JP" sz="3000" b="1" dirty="0" smtClean="0">
                <a:solidFill>
                  <a:srgbClr val="7030A0"/>
                </a:solidFill>
              </a:rPr>
              <a:t>1,500</a:t>
            </a:r>
            <a:r>
              <a:rPr lang="ja-JP" altLang="en-US" sz="3000" b="1" dirty="0" smtClean="0">
                <a:solidFill>
                  <a:srgbClr val="7030A0"/>
                </a:solidFill>
              </a:rPr>
              <a:t>箱を受託。</a:t>
            </a:r>
            <a:endParaRPr lang="en-US" altLang="ja-JP" sz="3000" b="1" dirty="0" smtClean="0">
              <a:solidFill>
                <a:srgbClr val="7030A0"/>
              </a:solidFill>
            </a:endParaRPr>
          </a:p>
          <a:p>
            <a:pPr marL="0" indent="0">
              <a:buNone/>
            </a:pPr>
            <a:r>
              <a:rPr lang="ja-JP" altLang="en-US" sz="3000" b="1" dirty="0" smtClean="0">
                <a:solidFill>
                  <a:srgbClr val="7030A0"/>
                </a:solidFill>
              </a:rPr>
              <a:t>同ＲＣの御意向に基づき、下記の学校・児童に贈呈。</a:t>
            </a:r>
            <a:endParaRPr lang="en-US" altLang="ja-JP" sz="3000" b="1" dirty="0" smtClean="0">
              <a:solidFill>
                <a:srgbClr val="7030A0"/>
              </a:solidFill>
            </a:endParaRPr>
          </a:p>
          <a:p>
            <a:pPr marL="0" indent="0">
              <a:buNone/>
            </a:pPr>
            <a:endParaRPr kumimoji="1" lang="en-US" altLang="ja-JP" sz="1200" dirty="0" smtClean="0">
              <a:solidFill>
                <a:srgbClr val="7030A0"/>
              </a:solidFill>
            </a:endParaRPr>
          </a:p>
          <a:p>
            <a:pPr marL="0" indent="0">
              <a:buNone/>
            </a:pPr>
            <a:r>
              <a:rPr kumimoji="1" lang="ja-JP" altLang="en-US" dirty="0" smtClean="0">
                <a:solidFill>
                  <a:srgbClr val="7030A0"/>
                </a:solidFill>
              </a:rPr>
              <a:t>　</a:t>
            </a:r>
            <a:r>
              <a:rPr kumimoji="1" lang="ja-JP" altLang="en-US" sz="2800" b="1" dirty="0" smtClean="0">
                <a:solidFill>
                  <a:srgbClr val="7030A0"/>
                </a:solidFill>
              </a:rPr>
              <a:t>赤崎小、蛸ノ浦小、越喜来小（以上岩手県大船渡市）</a:t>
            </a:r>
            <a:endParaRPr kumimoji="1" lang="en-US" altLang="ja-JP" sz="2800" b="1" dirty="0" smtClean="0">
              <a:solidFill>
                <a:srgbClr val="7030A0"/>
              </a:solidFill>
            </a:endParaRPr>
          </a:p>
          <a:p>
            <a:pPr marL="0" indent="0">
              <a:buNone/>
            </a:pPr>
            <a:r>
              <a:rPr lang="ja-JP" altLang="en-US" sz="2800" b="1" dirty="0">
                <a:solidFill>
                  <a:srgbClr val="7030A0"/>
                </a:solidFill>
              </a:rPr>
              <a:t>　</a:t>
            </a:r>
            <a:r>
              <a:rPr lang="ja-JP" altLang="en-US" sz="2800" b="1" dirty="0" smtClean="0">
                <a:solidFill>
                  <a:srgbClr val="7030A0"/>
                </a:solidFill>
              </a:rPr>
              <a:t>小友小、小友中（以上岩手県陸前高田市）</a:t>
            </a:r>
            <a:endParaRPr lang="en-US" altLang="ja-JP" sz="2800" b="1" dirty="0" smtClean="0">
              <a:solidFill>
                <a:srgbClr val="7030A0"/>
              </a:solidFill>
            </a:endParaRPr>
          </a:p>
          <a:p>
            <a:pPr marL="0" indent="0">
              <a:buNone/>
            </a:pPr>
            <a:r>
              <a:rPr kumimoji="1" lang="ja-JP" altLang="en-US" sz="2800" b="1" dirty="0">
                <a:solidFill>
                  <a:srgbClr val="7030A0"/>
                </a:solidFill>
              </a:rPr>
              <a:t>　</a:t>
            </a:r>
            <a:r>
              <a:rPr kumimoji="1" lang="ja-JP" altLang="en-US" sz="2800" b="1" dirty="0" smtClean="0">
                <a:solidFill>
                  <a:srgbClr val="7030A0"/>
                </a:solidFill>
              </a:rPr>
              <a:t>いわでやま幼稚園（宮城県大崎市）</a:t>
            </a:r>
            <a:endParaRPr kumimoji="1" lang="en-US" altLang="ja-JP" sz="2800" b="1" dirty="0" smtClean="0">
              <a:solidFill>
                <a:srgbClr val="7030A0"/>
              </a:solidFill>
            </a:endParaRPr>
          </a:p>
          <a:p>
            <a:pPr marL="0" indent="0">
              <a:buNone/>
            </a:pPr>
            <a:r>
              <a:rPr lang="ja-JP" altLang="en-US" sz="2800" b="1" dirty="0" smtClean="0">
                <a:solidFill>
                  <a:srgbClr val="7030A0"/>
                </a:solidFill>
              </a:rPr>
              <a:t>　岩手県</a:t>
            </a:r>
            <a:r>
              <a:rPr kumimoji="1" lang="ja-JP" altLang="en-US" sz="2800" b="1" dirty="0" smtClean="0">
                <a:solidFill>
                  <a:srgbClr val="7030A0"/>
                </a:solidFill>
              </a:rPr>
              <a:t>野田村児童（弘前市に招待の際贈呈）　</a:t>
            </a:r>
            <a:endParaRPr kumimoji="1" lang="en-US" altLang="ja-JP" sz="2800" b="1" dirty="0" smtClean="0">
              <a:solidFill>
                <a:srgbClr val="7030A0"/>
              </a:solidFill>
            </a:endParaRPr>
          </a:p>
          <a:p>
            <a:pPr marL="0" indent="0">
              <a:buNone/>
            </a:pPr>
            <a:r>
              <a:rPr kumimoji="1" lang="ja-JP" altLang="en-US" sz="1200" b="1" dirty="0" smtClean="0">
                <a:solidFill>
                  <a:srgbClr val="7030A0"/>
                </a:solidFill>
              </a:rPr>
              <a:t>　</a:t>
            </a:r>
            <a:endParaRPr kumimoji="1" lang="en-US" altLang="ja-JP" sz="1200" b="1" dirty="0" smtClean="0">
              <a:solidFill>
                <a:srgbClr val="7030A0"/>
              </a:solidFill>
            </a:endParaRPr>
          </a:p>
          <a:p>
            <a:pPr marL="0" indent="0">
              <a:buNone/>
            </a:pPr>
            <a:r>
              <a:rPr kumimoji="1" lang="ja-JP" altLang="en-US" sz="2800" b="1" dirty="0" smtClean="0">
                <a:solidFill>
                  <a:srgbClr val="7030A0"/>
                </a:solidFill>
              </a:rPr>
              <a:t>　市価　約</a:t>
            </a:r>
            <a:r>
              <a:rPr kumimoji="1" lang="en-US" altLang="ja-JP" sz="2800" b="1" dirty="0" smtClean="0">
                <a:solidFill>
                  <a:srgbClr val="7030A0"/>
                </a:solidFill>
              </a:rPr>
              <a:t>1,500</a:t>
            </a:r>
            <a:r>
              <a:rPr kumimoji="1" lang="ja-JP" altLang="en-US" sz="2800" b="1" dirty="0" smtClean="0">
                <a:solidFill>
                  <a:srgbClr val="7030A0"/>
                </a:solidFill>
              </a:rPr>
              <a:t>千円相当</a:t>
            </a:r>
            <a:endParaRPr kumimoji="1" lang="en-US" altLang="ja-JP" sz="2800" b="1" dirty="0" smtClean="0">
              <a:solidFill>
                <a:srgbClr val="7030A0"/>
              </a:solidFill>
            </a:endParaRPr>
          </a:p>
          <a:p>
            <a:pPr marL="0" indent="0">
              <a:buNone/>
            </a:pPr>
            <a:endParaRPr kumimoji="1" lang="ja-JP" altLang="en-US" sz="2800" b="1" dirty="0">
              <a:solidFill>
                <a:srgbClr val="7030A0"/>
              </a:solidFill>
            </a:endParaRPr>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23</a:t>
            </a:fld>
            <a:endParaRPr lang="ja-JP" altLang="en-US">
              <a:solidFill>
                <a:prstClr val="black">
                  <a:tint val="75000"/>
                </a:prstClr>
              </a:solidFill>
            </a:endParaRPr>
          </a:p>
        </p:txBody>
      </p:sp>
    </p:spTree>
    <p:extLst>
      <p:ext uri="{BB962C8B-B14F-4D97-AF65-F5344CB8AC3E}">
        <p14:creationId xmlns:p14="http://schemas.microsoft.com/office/powerpoint/2010/main" val="24703458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685799" y="6021288"/>
            <a:ext cx="7772400" cy="569987"/>
          </a:xfrm>
        </p:spPr>
        <p:txBody>
          <a:bodyPr/>
          <a:lstStyle/>
          <a:p>
            <a:r>
              <a:rPr kumimoji="1" lang="ja-JP" altLang="en-US" sz="2400" dirty="0" smtClean="0">
                <a:solidFill>
                  <a:srgbClr val="7030A0"/>
                </a:solidFill>
              </a:rPr>
              <a:t>チョコレートをもらって喜ぶ　大船渡市立赤崎小学校　児童</a:t>
            </a:r>
            <a:endParaRPr kumimoji="1" lang="ja-JP" altLang="en-US" sz="2400" dirty="0">
              <a:solidFill>
                <a:srgbClr val="7030A0"/>
              </a:solidFill>
            </a:endParaRPr>
          </a:p>
        </p:txBody>
      </p:sp>
      <p:sp>
        <p:nvSpPr>
          <p:cNvPr id="6" name="テキスト プレースホルダー 5"/>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24</a:t>
            </a:fld>
            <a:endParaRPr lang="ja-JP" altLang="en-US">
              <a:solidFill>
                <a:prstClr val="black">
                  <a:tint val="75000"/>
                </a:prstClr>
              </a:solidFill>
            </a:endParaRPr>
          </a:p>
        </p:txBody>
      </p:sp>
      <p:pic>
        <p:nvPicPr>
          <p:cNvPr id="1026" name="Picture 2" descr="C:\Documents and Settings\TOHRU MURAI\デスクトップ\マイドキュメント\RI-EastJapanQuakeTsunami\復興支援委Photo\CreativeReconChocola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276225"/>
            <a:ext cx="9036496" cy="6153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2297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76672"/>
            <a:ext cx="8229600" cy="792088"/>
          </a:xfrm>
        </p:spPr>
        <p:txBody>
          <a:bodyPr/>
          <a:lstStyle/>
          <a:p>
            <a:pPr algn="l"/>
            <a:r>
              <a:rPr lang="ja-JP" altLang="en-US" sz="4000" b="1" dirty="0" smtClean="0">
                <a:solidFill>
                  <a:srgbClr val="FF3399"/>
                </a:solidFill>
              </a:rPr>
              <a:t>活動</a:t>
            </a:r>
            <a:r>
              <a:rPr lang="ja-JP" altLang="en-US" sz="4000" b="1" dirty="0">
                <a:solidFill>
                  <a:srgbClr val="FF3399"/>
                </a:solidFill>
              </a:rPr>
              <a:t>実績</a:t>
            </a:r>
            <a:r>
              <a:rPr lang="ja-JP" altLang="en-US" sz="4000" b="1" dirty="0" smtClean="0">
                <a:solidFill>
                  <a:srgbClr val="FF3399"/>
                </a:solidFill>
              </a:rPr>
              <a:t> </a:t>
            </a:r>
            <a:r>
              <a:rPr lang="en-US" altLang="ja-JP" sz="4000" b="1" dirty="0" smtClean="0">
                <a:solidFill>
                  <a:srgbClr val="FF3399"/>
                </a:solidFill>
              </a:rPr>
              <a:t>–</a:t>
            </a:r>
            <a:r>
              <a:rPr lang="ja-JP" altLang="en-US" sz="4000" b="1" dirty="0" smtClean="0">
                <a:solidFill>
                  <a:srgbClr val="FF3399"/>
                </a:solidFill>
              </a:rPr>
              <a:t>⑩</a:t>
            </a:r>
            <a:endParaRPr kumimoji="1" lang="ja-JP" altLang="en-US" dirty="0"/>
          </a:p>
        </p:txBody>
      </p:sp>
      <p:sp>
        <p:nvSpPr>
          <p:cNvPr id="3" name="コンテンツ プレースホルダー 2"/>
          <p:cNvSpPr>
            <a:spLocks noGrp="1"/>
          </p:cNvSpPr>
          <p:nvPr>
            <p:ph idx="1"/>
          </p:nvPr>
        </p:nvSpPr>
        <p:spPr/>
        <p:txBody>
          <a:bodyPr/>
          <a:lstStyle/>
          <a:p>
            <a:pPr marL="0" indent="0">
              <a:buNone/>
            </a:pPr>
            <a:r>
              <a:rPr lang="ja-JP" altLang="en-US" b="1" dirty="0" smtClean="0">
                <a:solidFill>
                  <a:srgbClr val="FF3399"/>
                </a:solidFill>
              </a:rPr>
              <a:t>⑩岩手県宮古市田老町仮設住宅訪問支援</a:t>
            </a:r>
            <a:endParaRPr lang="en-US" altLang="ja-JP" b="1" dirty="0" smtClean="0">
              <a:solidFill>
                <a:srgbClr val="FF3399"/>
              </a:solidFill>
            </a:endParaRPr>
          </a:p>
          <a:p>
            <a:pPr marL="0" indent="0">
              <a:buNone/>
            </a:pPr>
            <a:r>
              <a:rPr lang="ja-JP" altLang="en-US" b="1" dirty="0" smtClean="0">
                <a:solidFill>
                  <a:srgbClr val="FF3399"/>
                </a:solidFill>
              </a:rPr>
              <a:t>　　新世代奉仕関連事業の支援</a:t>
            </a:r>
            <a:endParaRPr lang="en-US" altLang="ja-JP" b="1" dirty="0" smtClean="0">
              <a:solidFill>
                <a:srgbClr val="FF3399"/>
              </a:solidFill>
            </a:endParaRPr>
          </a:p>
          <a:p>
            <a:pPr marL="273050" indent="-273050">
              <a:buNone/>
            </a:pPr>
            <a:r>
              <a:rPr lang="ja-JP" altLang="en-US" sz="2800" dirty="0" smtClean="0">
                <a:solidFill>
                  <a:srgbClr val="7030A0"/>
                </a:solidFill>
              </a:rPr>
              <a:t>　甚大被災地の仮設</a:t>
            </a:r>
            <a:r>
              <a:rPr lang="ja-JP" altLang="en-US" sz="2800" dirty="0">
                <a:solidFill>
                  <a:srgbClr val="7030A0"/>
                </a:solidFill>
              </a:rPr>
              <a:t>住宅被災者に</a:t>
            </a:r>
            <a:r>
              <a:rPr lang="ja-JP" altLang="en-US" sz="2800" dirty="0" smtClean="0">
                <a:solidFill>
                  <a:srgbClr val="7030A0"/>
                </a:solidFill>
              </a:rPr>
              <a:t>対するメンタルケア事業。津軽三味線・書道・りんご提供等。</a:t>
            </a:r>
            <a:endParaRPr lang="en-US" altLang="ja-JP" sz="2800" dirty="0" smtClean="0">
              <a:solidFill>
                <a:srgbClr val="7030A0"/>
              </a:solidFill>
            </a:endParaRPr>
          </a:p>
          <a:p>
            <a:pPr marL="273050" lvl="0" indent="-273050" fontAlgn="auto">
              <a:spcAft>
                <a:spcPts val="0"/>
              </a:spcAft>
              <a:buNone/>
            </a:pPr>
            <a:r>
              <a:rPr lang="ja-JP" altLang="en-US" sz="2800" dirty="0">
                <a:solidFill>
                  <a:srgbClr val="7030A0"/>
                </a:solidFill>
              </a:rPr>
              <a:t>　</a:t>
            </a:r>
            <a:r>
              <a:rPr lang="ja-JP" altLang="en-US" sz="2600" dirty="0" smtClean="0">
                <a:solidFill>
                  <a:srgbClr val="7030A0"/>
                </a:solidFill>
              </a:rPr>
              <a:t>新世代事業の見地から、青森県立保健大学の教授・学生　　（</a:t>
            </a:r>
            <a:r>
              <a:rPr lang="ja-JP" altLang="en-US" sz="2600" dirty="0">
                <a:solidFill>
                  <a:srgbClr val="7030A0"/>
                </a:solidFill>
              </a:rPr>
              <a:t>青森</a:t>
            </a:r>
            <a:r>
              <a:rPr lang="ja-JP" altLang="en-US" sz="2600" dirty="0" smtClean="0">
                <a:solidFill>
                  <a:srgbClr val="7030A0"/>
                </a:solidFill>
              </a:rPr>
              <a:t>ＲＣの同大学ローターアクトクラブ主体）や米山奨学生・木村義正委員等ロータリアン含む</a:t>
            </a:r>
            <a:r>
              <a:rPr lang="en-US" altLang="ja-JP" sz="2600" dirty="0" smtClean="0">
                <a:solidFill>
                  <a:srgbClr val="7030A0"/>
                </a:solidFill>
              </a:rPr>
              <a:t>34</a:t>
            </a:r>
            <a:r>
              <a:rPr lang="ja-JP" altLang="en-US" sz="2600" dirty="0" smtClean="0">
                <a:solidFill>
                  <a:srgbClr val="7030A0"/>
                </a:solidFill>
              </a:rPr>
              <a:t>名参加。</a:t>
            </a:r>
            <a:endParaRPr lang="en-US" altLang="ja-JP" sz="2600" dirty="0">
              <a:solidFill>
                <a:srgbClr val="7030A0"/>
              </a:solidFill>
            </a:endParaRPr>
          </a:p>
          <a:p>
            <a:pPr marL="177800" lvl="0" indent="-177800" fontAlgn="auto">
              <a:spcAft>
                <a:spcPts val="0"/>
              </a:spcAft>
              <a:buNone/>
            </a:pPr>
            <a:r>
              <a:rPr lang="ja-JP" altLang="en-US" sz="2600" dirty="0">
                <a:solidFill>
                  <a:srgbClr val="7030A0"/>
                </a:solidFill>
              </a:rPr>
              <a:t>　</a:t>
            </a:r>
            <a:r>
              <a:rPr lang="ja-JP" altLang="en-US" sz="2600" dirty="0" smtClean="0">
                <a:solidFill>
                  <a:srgbClr val="7030A0"/>
                </a:solidFill>
              </a:rPr>
              <a:t> </a:t>
            </a:r>
            <a:r>
              <a:rPr lang="en-US" altLang="ja-JP" sz="2600" dirty="0" smtClean="0">
                <a:solidFill>
                  <a:srgbClr val="7030A0"/>
                </a:solidFill>
                <a:latin typeface="Arial" pitchFamily="34" charset="0"/>
                <a:cs typeface="Arial" pitchFamily="34" charset="0"/>
              </a:rPr>
              <a:t>2012</a:t>
            </a:r>
            <a:r>
              <a:rPr lang="ja-JP" altLang="en-US" sz="2600" dirty="0" smtClean="0">
                <a:solidFill>
                  <a:srgbClr val="7030A0"/>
                </a:solidFill>
              </a:rPr>
              <a:t>年</a:t>
            </a:r>
            <a:r>
              <a:rPr lang="en-US" altLang="ja-JP" sz="2600" dirty="0" smtClean="0">
                <a:solidFill>
                  <a:srgbClr val="7030A0"/>
                </a:solidFill>
                <a:latin typeface="Arial" pitchFamily="34" charset="0"/>
                <a:cs typeface="Arial" pitchFamily="34" charset="0"/>
              </a:rPr>
              <a:t>7</a:t>
            </a:r>
            <a:r>
              <a:rPr lang="ja-JP" altLang="en-US" sz="2600" dirty="0" smtClean="0">
                <a:solidFill>
                  <a:srgbClr val="7030A0"/>
                </a:solidFill>
              </a:rPr>
              <a:t>月</a:t>
            </a:r>
            <a:r>
              <a:rPr lang="en-US" altLang="ja-JP" sz="2600" dirty="0" smtClean="0">
                <a:solidFill>
                  <a:srgbClr val="7030A0"/>
                </a:solidFill>
                <a:latin typeface="Arial" pitchFamily="34" charset="0"/>
                <a:cs typeface="Arial" pitchFamily="34" charset="0"/>
              </a:rPr>
              <a:t>14</a:t>
            </a:r>
            <a:r>
              <a:rPr lang="ja-JP" altLang="en-US" sz="2600" dirty="0" smtClean="0">
                <a:solidFill>
                  <a:srgbClr val="7030A0"/>
                </a:solidFill>
              </a:rPr>
              <a:t>日</a:t>
            </a:r>
            <a:r>
              <a:rPr lang="ja-JP" altLang="en-US" sz="2600" dirty="0" smtClean="0">
                <a:solidFill>
                  <a:srgbClr val="7030A0"/>
                </a:solidFill>
              </a:rPr>
              <a:t>実施。</a:t>
            </a:r>
            <a:r>
              <a:rPr lang="ja-JP" altLang="en-US" sz="2600" dirty="0">
                <a:solidFill>
                  <a:srgbClr val="7030A0"/>
                </a:solidFill>
              </a:rPr>
              <a:t>　</a:t>
            </a:r>
            <a:endParaRPr lang="en-US" altLang="ja-JP" sz="2600" dirty="0">
              <a:solidFill>
                <a:srgbClr val="7030A0"/>
              </a:solidFill>
            </a:endParaRPr>
          </a:p>
          <a:p>
            <a:pPr marL="450850" lvl="0" indent="-450850" fontAlgn="auto">
              <a:spcAft>
                <a:spcPts val="0"/>
              </a:spcAft>
              <a:buNone/>
            </a:pPr>
            <a:r>
              <a:rPr lang="ja-JP" altLang="en-US" sz="2800" dirty="0">
                <a:solidFill>
                  <a:srgbClr val="7030A0"/>
                </a:solidFill>
              </a:rPr>
              <a:t>　</a:t>
            </a:r>
            <a:r>
              <a:rPr lang="en-US" altLang="ja-JP" sz="2800" dirty="0" smtClean="0">
                <a:solidFill>
                  <a:srgbClr val="7030A0"/>
                </a:solidFill>
                <a:latin typeface="Arial" pitchFamily="34" charset="0"/>
                <a:cs typeface="Arial" pitchFamily="34" charset="0"/>
              </a:rPr>
              <a:t>365</a:t>
            </a:r>
            <a:r>
              <a:rPr lang="ja-JP" altLang="en-US" sz="2600" dirty="0" smtClean="0">
                <a:solidFill>
                  <a:srgbClr val="7030A0"/>
                </a:solidFill>
              </a:rPr>
              <a:t>千円</a:t>
            </a:r>
            <a:r>
              <a:rPr lang="ja-JP" altLang="en-US" sz="2600" dirty="0" smtClean="0">
                <a:solidFill>
                  <a:srgbClr val="7030A0"/>
                </a:solidFill>
              </a:rPr>
              <a:t>。</a:t>
            </a:r>
            <a:endParaRPr lang="ja-JP" altLang="en-US" sz="2600" dirty="0"/>
          </a:p>
          <a:p>
            <a:pPr marL="0" indent="0">
              <a:buNone/>
            </a:pPr>
            <a:endParaRPr kumimoji="1" lang="ja-JP" altLang="en-US" sz="2800" dirty="0"/>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25</a:t>
            </a:fld>
            <a:endParaRPr lang="ja-JP" altLang="en-US">
              <a:solidFill>
                <a:prstClr val="black">
                  <a:tint val="75000"/>
                </a:prstClr>
              </a:solidFill>
            </a:endParaRPr>
          </a:p>
        </p:txBody>
      </p:sp>
    </p:spTree>
    <p:extLst>
      <p:ext uri="{BB962C8B-B14F-4D97-AF65-F5344CB8AC3E}">
        <p14:creationId xmlns:p14="http://schemas.microsoft.com/office/powerpoint/2010/main" val="22456089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a:xfrm>
            <a:off x="454860" y="5805264"/>
            <a:ext cx="8229600" cy="896963"/>
          </a:xfrm>
        </p:spPr>
        <p:txBody>
          <a:bodyPr/>
          <a:lstStyle/>
          <a:p>
            <a:pPr marL="0" lvl="0" indent="0" algn="ctr">
              <a:buNone/>
            </a:pPr>
            <a:r>
              <a:rPr lang="ja-JP" altLang="en-US" sz="2400" b="1" dirty="0">
                <a:solidFill>
                  <a:srgbClr val="FF3399"/>
                </a:solidFill>
              </a:rPr>
              <a:t>岩手県宮古市田老町　被災者仮設住宅訪問</a:t>
            </a:r>
            <a:r>
              <a:rPr lang="ja-JP" altLang="en-US" sz="2400" b="1" dirty="0" smtClean="0">
                <a:solidFill>
                  <a:srgbClr val="FF3399"/>
                </a:solidFill>
              </a:rPr>
              <a:t>支援</a:t>
            </a:r>
            <a:endParaRPr lang="en-US" altLang="ja-JP" sz="2400" b="1" dirty="0" smtClean="0">
              <a:solidFill>
                <a:srgbClr val="FF3399"/>
              </a:solidFill>
            </a:endParaRPr>
          </a:p>
          <a:p>
            <a:pPr marL="0" lvl="0" indent="0" algn="ctr">
              <a:buNone/>
            </a:pPr>
            <a:r>
              <a:rPr lang="ja-JP" altLang="en-US" sz="2000" b="1" dirty="0">
                <a:solidFill>
                  <a:srgbClr val="7030A0"/>
                </a:solidFill>
              </a:rPr>
              <a:t>青森保健大学生による</a:t>
            </a:r>
            <a:r>
              <a:rPr lang="ja-JP" altLang="en-US" sz="2000" b="1" dirty="0" smtClean="0">
                <a:solidFill>
                  <a:srgbClr val="7030A0"/>
                </a:solidFill>
              </a:rPr>
              <a:t>書道パーフォーマンの文字を前に笑門来福</a:t>
            </a:r>
            <a:endParaRPr lang="en-US" altLang="ja-JP" sz="2000" b="1" dirty="0">
              <a:solidFill>
                <a:srgbClr val="7030A0"/>
              </a:solidFill>
            </a:endParaRP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26</a:t>
            </a:fld>
            <a:endParaRPr lang="ja-JP" altLang="en-US">
              <a:solidFill>
                <a:prstClr val="black">
                  <a:tint val="75000"/>
                </a:prstClr>
              </a:solidFill>
            </a:endParaRPr>
          </a:p>
        </p:txBody>
      </p:sp>
      <p:pic>
        <p:nvPicPr>
          <p:cNvPr id="5" name="図 1"/>
          <p:cNvPicPr>
            <a:picLocks noChangeAspect="1"/>
          </p:cNvPicPr>
          <p:nvPr/>
        </p:nvPicPr>
        <p:blipFill>
          <a:blip r:embed="rId3"/>
          <a:srcRect/>
          <a:stretch>
            <a:fillRect/>
          </a:stretch>
        </p:blipFill>
        <p:spPr bwMode="auto">
          <a:xfrm>
            <a:off x="-2340" y="0"/>
            <a:ext cx="9144000" cy="5805264"/>
          </a:xfrm>
          <a:prstGeom prst="rect">
            <a:avLst/>
          </a:prstGeom>
          <a:noFill/>
          <a:ln w="9525">
            <a:noFill/>
            <a:miter lim="800000"/>
            <a:headEnd/>
            <a:tailEnd/>
          </a:ln>
        </p:spPr>
      </p:pic>
    </p:spTree>
    <p:extLst>
      <p:ext uri="{BB962C8B-B14F-4D97-AF65-F5344CB8AC3E}">
        <p14:creationId xmlns:p14="http://schemas.microsoft.com/office/powerpoint/2010/main" val="22071837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a:xfrm>
            <a:off x="457200" y="5805264"/>
            <a:ext cx="8229600" cy="824955"/>
          </a:xfrm>
        </p:spPr>
        <p:txBody>
          <a:bodyPr/>
          <a:lstStyle/>
          <a:p>
            <a:pPr marL="0" indent="0" algn="ctr">
              <a:buNone/>
            </a:pPr>
            <a:r>
              <a:rPr kumimoji="1" lang="ja-JP" altLang="en-US" sz="2400" b="1" dirty="0" smtClean="0">
                <a:solidFill>
                  <a:srgbClr val="FF3399"/>
                </a:solidFill>
              </a:rPr>
              <a:t>岩手県宮古市田老町　被災者仮設住宅訪問支援</a:t>
            </a:r>
            <a:endParaRPr kumimoji="1" lang="en-US" altLang="ja-JP" sz="2400" b="1" dirty="0" smtClean="0">
              <a:solidFill>
                <a:srgbClr val="FF3399"/>
              </a:solidFill>
            </a:endParaRPr>
          </a:p>
          <a:p>
            <a:pPr marL="0" indent="0" algn="ctr">
              <a:buNone/>
            </a:pPr>
            <a:r>
              <a:rPr lang="ja-JP" altLang="en-US" sz="2400" b="1" dirty="0">
                <a:solidFill>
                  <a:srgbClr val="7030A0"/>
                </a:solidFill>
              </a:rPr>
              <a:t>青森保健</a:t>
            </a:r>
            <a:r>
              <a:rPr lang="ja-JP" altLang="en-US" sz="2400" b="1" dirty="0" smtClean="0">
                <a:solidFill>
                  <a:srgbClr val="7030A0"/>
                </a:solidFill>
              </a:rPr>
              <a:t>大学生による津軽三味線演奏</a:t>
            </a:r>
            <a:endParaRPr kumimoji="1" lang="ja-JP" altLang="en-US" sz="2400" b="1" dirty="0">
              <a:solidFill>
                <a:srgbClr val="7030A0"/>
              </a:solidFill>
            </a:endParaRPr>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27</a:t>
            </a:fld>
            <a:endParaRPr lang="ja-JP" altLang="en-US">
              <a:solidFill>
                <a:prstClr val="black">
                  <a:tint val="75000"/>
                </a:prstClr>
              </a:solidFill>
            </a:endParaRPr>
          </a:p>
        </p:txBody>
      </p:sp>
      <p:pic>
        <p:nvPicPr>
          <p:cNvPr id="5" name="図 1"/>
          <p:cNvPicPr>
            <a:picLocks noChangeAspect="1"/>
          </p:cNvPicPr>
          <p:nvPr/>
        </p:nvPicPr>
        <p:blipFill>
          <a:blip r:embed="rId3"/>
          <a:srcRect/>
          <a:stretch>
            <a:fillRect/>
          </a:stretch>
        </p:blipFill>
        <p:spPr bwMode="auto">
          <a:xfrm>
            <a:off x="323528" y="0"/>
            <a:ext cx="8496944" cy="5661248"/>
          </a:xfrm>
          <a:prstGeom prst="rect">
            <a:avLst/>
          </a:prstGeom>
          <a:noFill/>
          <a:ln w="9525">
            <a:noFill/>
            <a:miter lim="800000"/>
            <a:headEnd/>
            <a:tailEnd/>
          </a:ln>
        </p:spPr>
      </p:pic>
    </p:spTree>
    <p:extLst>
      <p:ext uri="{BB962C8B-B14F-4D97-AF65-F5344CB8AC3E}">
        <p14:creationId xmlns:p14="http://schemas.microsoft.com/office/powerpoint/2010/main" val="42703193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404664"/>
            <a:ext cx="8229600" cy="432048"/>
          </a:xfrm>
        </p:spPr>
        <p:txBody>
          <a:bodyPr/>
          <a:lstStyle/>
          <a:p>
            <a:pPr algn="l"/>
            <a:r>
              <a:rPr lang="ja-JP" altLang="en-US" sz="3600" b="1" dirty="0" smtClean="0">
                <a:solidFill>
                  <a:srgbClr val="FF3399"/>
                </a:solidFill>
              </a:rPr>
              <a:t>活動実績 </a:t>
            </a:r>
            <a:r>
              <a:rPr lang="en-US" altLang="ja-JP" sz="3600" b="1" dirty="0">
                <a:solidFill>
                  <a:srgbClr val="FF3399"/>
                </a:solidFill>
              </a:rPr>
              <a:t>– </a:t>
            </a:r>
            <a:r>
              <a:rPr lang="ja-JP" altLang="en-US" sz="3600" b="1" dirty="0" smtClean="0">
                <a:solidFill>
                  <a:srgbClr val="FF3399"/>
                </a:solidFill>
              </a:rPr>
              <a:t>⑪</a:t>
            </a:r>
            <a:endParaRPr kumimoji="1" lang="ja-JP" altLang="en-US" sz="3600" dirty="0"/>
          </a:p>
        </p:txBody>
      </p:sp>
      <p:sp>
        <p:nvSpPr>
          <p:cNvPr id="3" name="コンテンツ プレースホルダー 2"/>
          <p:cNvSpPr>
            <a:spLocks noGrp="1"/>
          </p:cNvSpPr>
          <p:nvPr>
            <p:ph idx="1"/>
          </p:nvPr>
        </p:nvSpPr>
        <p:spPr>
          <a:xfrm>
            <a:off x="179512" y="908720"/>
            <a:ext cx="8856984" cy="5688632"/>
          </a:xfrm>
        </p:spPr>
        <p:txBody>
          <a:bodyPr/>
          <a:lstStyle/>
          <a:p>
            <a:pPr marL="450850" lvl="0" indent="-450850" fontAlgn="auto">
              <a:spcAft>
                <a:spcPts val="0"/>
              </a:spcAft>
              <a:buNone/>
            </a:pPr>
            <a:r>
              <a:rPr lang="ja-JP" altLang="en-US" sz="2800" b="1" dirty="0" smtClean="0">
                <a:solidFill>
                  <a:srgbClr val="FF3399"/>
                </a:solidFill>
              </a:rPr>
              <a:t>⑪被災地の子供たちをプラハへ　・　心の癒し事業</a:t>
            </a:r>
            <a:endParaRPr lang="en-US" altLang="ja-JP" sz="2800" b="1" dirty="0" smtClean="0">
              <a:solidFill>
                <a:srgbClr val="FF3399"/>
              </a:solidFill>
            </a:endParaRPr>
          </a:p>
          <a:p>
            <a:pPr marL="450850" lvl="0" indent="-450850" fontAlgn="auto">
              <a:spcAft>
                <a:spcPts val="0"/>
              </a:spcAft>
              <a:buNone/>
            </a:pPr>
            <a:r>
              <a:rPr lang="ja-JP" altLang="en-US" sz="2600" b="1" dirty="0" smtClean="0">
                <a:solidFill>
                  <a:srgbClr val="FF3399"/>
                </a:solidFill>
              </a:rPr>
              <a:t>京都洛中ＲＣ 主催＋ チェコ共和国プラハ</a:t>
            </a:r>
            <a:r>
              <a:rPr lang="ja-JP" altLang="en-US" sz="2600" b="1" dirty="0" smtClean="0">
                <a:solidFill>
                  <a:srgbClr val="FF3399"/>
                </a:solidFill>
              </a:rPr>
              <a:t>ＲＣ</a:t>
            </a:r>
            <a:r>
              <a:rPr lang="ja-JP" altLang="en-US" sz="2600" b="1" dirty="0">
                <a:solidFill>
                  <a:srgbClr val="FF3399"/>
                </a:solidFill>
              </a:rPr>
              <a:t>共催</a:t>
            </a:r>
            <a:r>
              <a:rPr lang="ja-JP" altLang="en-US" sz="2600" b="1" dirty="0" smtClean="0">
                <a:solidFill>
                  <a:srgbClr val="FF3399"/>
                </a:solidFill>
              </a:rPr>
              <a:t>プロジェクト</a:t>
            </a:r>
            <a:r>
              <a:rPr lang="ja-JP" altLang="en-US" sz="2400" b="1" dirty="0" smtClean="0">
                <a:solidFill>
                  <a:srgbClr val="FF3399"/>
                </a:solidFill>
              </a:rPr>
              <a:t>　</a:t>
            </a:r>
            <a:r>
              <a:rPr lang="ja-JP" altLang="en-US" sz="2800" b="1" dirty="0">
                <a:solidFill>
                  <a:srgbClr val="FF3399"/>
                </a:solidFill>
              </a:rPr>
              <a:t>　</a:t>
            </a:r>
            <a:endParaRPr lang="ja-JP" altLang="en-US" sz="2800" dirty="0">
              <a:solidFill>
                <a:prstClr val="black"/>
              </a:solidFill>
            </a:endParaRPr>
          </a:p>
          <a:p>
            <a:pPr lvl="0" fontAlgn="auto">
              <a:spcAft>
                <a:spcPts val="0"/>
              </a:spcAft>
              <a:buFont typeface="Arial" pitchFamily="34" charset="0"/>
              <a:buChar char="•"/>
            </a:pPr>
            <a:r>
              <a:rPr lang="ja-JP" altLang="en-US" sz="2000" b="1" dirty="0" smtClean="0">
                <a:solidFill>
                  <a:srgbClr val="7030A0"/>
                </a:solidFill>
                <a:latin typeface="ＭＳ ゴシック" pitchFamily="49" charset="-128"/>
                <a:ea typeface="ＭＳ ゴシック" pitchFamily="49" charset="-128"/>
              </a:rPr>
              <a:t>京都洛中ＲＣが主催し、その姉妹クラブであるプラハＲＣが</a:t>
            </a:r>
            <a:r>
              <a:rPr lang="ja-JP" altLang="en-US" sz="2000" b="1" dirty="0">
                <a:solidFill>
                  <a:srgbClr val="7030A0"/>
                </a:solidFill>
                <a:latin typeface="ＭＳ ゴシック" pitchFamily="49" charset="-128"/>
                <a:ea typeface="ＭＳ ゴシック" pitchFamily="49" charset="-128"/>
              </a:rPr>
              <a:t>共催</a:t>
            </a:r>
            <a:r>
              <a:rPr lang="ja-JP" altLang="en-US" sz="2000" b="1" dirty="0" smtClean="0">
                <a:solidFill>
                  <a:srgbClr val="7030A0"/>
                </a:solidFill>
                <a:latin typeface="ＭＳ ゴシック" pitchFamily="49" charset="-128"/>
                <a:ea typeface="ＭＳ ゴシック" pitchFamily="49" charset="-128"/>
              </a:rPr>
              <a:t>する国際大型被災地支援プロジェクトとして当地区へ提案頂いたもの。</a:t>
            </a:r>
            <a:endParaRPr lang="en-US" altLang="ja-JP" sz="2000" b="1" dirty="0" smtClean="0">
              <a:solidFill>
                <a:srgbClr val="7030A0"/>
              </a:solidFill>
              <a:latin typeface="ＭＳ ゴシック" pitchFamily="49" charset="-128"/>
              <a:ea typeface="ＭＳ ゴシック" pitchFamily="49" charset="-128"/>
            </a:endParaRPr>
          </a:p>
          <a:p>
            <a:pPr lvl="0" fontAlgn="auto">
              <a:spcAft>
                <a:spcPts val="0"/>
              </a:spcAft>
              <a:buFont typeface="Arial" pitchFamily="34" charset="0"/>
              <a:buChar char="•"/>
            </a:pPr>
            <a:r>
              <a:rPr lang="ja-JP" altLang="en-US" sz="2000" b="1" dirty="0" smtClean="0">
                <a:solidFill>
                  <a:srgbClr val="7030A0"/>
                </a:solidFill>
                <a:latin typeface="ＭＳ ゴシック" pitchFamily="49" charset="-128"/>
                <a:ea typeface="ＭＳ ゴシック" pitchFamily="49" charset="-128"/>
              </a:rPr>
              <a:t>青森県内被災地八戸・三沢・おいらせの高校生（直接被災者含む）</a:t>
            </a:r>
            <a:r>
              <a:rPr lang="en-US" altLang="ja-JP" sz="2000" b="1" dirty="0" smtClean="0">
                <a:solidFill>
                  <a:srgbClr val="7030A0"/>
                </a:solidFill>
                <a:latin typeface="ＭＳ ゴシック" pitchFamily="49" charset="-128"/>
                <a:ea typeface="ＭＳ ゴシック" pitchFamily="49" charset="-128"/>
              </a:rPr>
              <a:t>26</a:t>
            </a:r>
            <a:r>
              <a:rPr lang="ja-JP" altLang="en-US" sz="2000" b="1" dirty="0" smtClean="0">
                <a:solidFill>
                  <a:srgbClr val="7030A0"/>
                </a:solidFill>
                <a:latin typeface="ＭＳ ゴシック" pitchFamily="49" charset="-128"/>
                <a:ea typeface="ＭＳ ゴシック" pitchFamily="49" charset="-128"/>
              </a:rPr>
              <a:t>名、教諭</a:t>
            </a:r>
            <a:r>
              <a:rPr lang="en-US" altLang="ja-JP" sz="2000" b="1" dirty="0" smtClean="0">
                <a:solidFill>
                  <a:srgbClr val="7030A0"/>
                </a:solidFill>
                <a:latin typeface="ＭＳ ゴシック" pitchFamily="49" charset="-128"/>
                <a:ea typeface="ＭＳ ゴシック" pitchFamily="49" charset="-128"/>
              </a:rPr>
              <a:t>4</a:t>
            </a:r>
            <a:r>
              <a:rPr lang="ja-JP" altLang="en-US" sz="2000" b="1" dirty="0" smtClean="0">
                <a:solidFill>
                  <a:srgbClr val="7030A0"/>
                </a:solidFill>
                <a:latin typeface="ＭＳ ゴシック" pitchFamily="49" charset="-128"/>
                <a:ea typeface="ＭＳ ゴシック" pitchFamily="49" charset="-128"/>
              </a:rPr>
              <a:t>名、計</a:t>
            </a:r>
            <a:r>
              <a:rPr lang="en-US" altLang="ja-JP" sz="2000" b="1" dirty="0" smtClean="0">
                <a:solidFill>
                  <a:srgbClr val="7030A0"/>
                </a:solidFill>
                <a:latin typeface="ＭＳ ゴシック" pitchFamily="49" charset="-128"/>
                <a:ea typeface="ＭＳ ゴシック" pitchFamily="49" charset="-128"/>
              </a:rPr>
              <a:t>30</a:t>
            </a:r>
            <a:r>
              <a:rPr lang="ja-JP" altLang="en-US" sz="2000" b="1" dirty="0" smtClean="0">
                <a:solidFill>
                  <a:srgbClr val="7030A0"/>
                </a:solidFill>
                <a:latin typeface="ＭＳ ゴシック" pitchFamily="49" charset="-128"/>
                <a:ea typeface="ＭＳ ゴシック" pitchFamily="49" charset="-128"/>
              </a:rPr>
              <a:t>名を、チェコの首都で京都市の姉妹都市プラハに派遣。</a:t>
            </a:r>
            <a:endParaRPr lang="en-US" altLang="ja-JP" sz="2000" b="1" dirty="0" smtClean="0">
              <a:solidFill>
                <a:srgbClr val="7030A0"/>
              </a:solidFill>
              <a:latin typeface="ＭＳ ゴシック" pitchFamily="49" charset="-128"/>
              <a:ea typeface="ＭＳ ゴシック" pitchFamily="49" charset="-128"/>
            </a:endParaRPr>
          </a:p>
          <a:p>
            <a:pPr lvl="0" fontAlgn="auto">
              <a:spcAft>
                <a:spcPts val="0"/>
              </a:spcAft>
              <a:buFont typeface="Arial" pitchFamily="34" charset="0"/>
              <a:buChar char="•"/>
            </a:pPr>
            <a:r>
              <a:rPr lang="ja-JP" altLang="en-US" sz="2000" b="1" dirty="0" smtClean="0">
                <a:solidFill>
                  <a:srgbClr val="7030A0"/>
                </a:solidFill>
                <a:latin typeface="ＭＳ ゴシック" pitchFamily="49" charset="-128"/>
                <a:ea typeface="ＭＳ ゴシック" pitchFamily="49" charset="-128"/>
              </a:rPr>
              <a:t>期間中、ホームステイや近隣都市訪問、ヨーロッパ青少年サマーキャンプ参加等、ロータリアンやプラハ日本人会等の大いなる配慮を賜り、本人たちの将来設計のためのみならず、被災地域の未来創りに大きな成果と貴重な体験を得て、全員無事帰国しました。</a:t>
            </a:r>
            <a:endParaRPr lang="en-US" altLang="ja-JP" sz="2000" b="1" dirty="0" smtClean="0">
              <a:solidFill>
                <a:srgbClr val="7030A0"/>
              </a:solidFill>
              <a:latin typeface="ＭＳ ゴシック" pitchFamily="49" charset="-128"/>
              <a:ea typeface="ＭＳ ゴシック" pitchFamily="49" charset="-128"/>
            </a:endParaRPr>
          </a:p>
          <a:p>
            <a:pPr lvl="0" fontAlgn="auto">
              <a:spcAft>
                <a:spcPts val="0"/>
              </a:spcAft>
              <a:buFont typeface="Arial" pitchFamily="34" charset="0"/>
              <a:buChar char="•"/>
            </a:pPr>
            <a:r>
              <a:rPr lang="ja-JP" altLang="en-US" sz="2000" b="1" dirty="0" smtClean="0">
                <a:solidFill>
                  <a:srgbClr val="7030A0"/>
                </a:solidFill>
                <a:latin typeface="ＭＳ ゴシック" pitchFamily="49" charset="-128"/>
                <a:ea typeface="ＭＳ ゴシック" pitchFamily="49" charset="-128"/>
              </a:rPr>
              <a:t>八戸にて</a:t>
            </a:r>
            <a:r>
              <a:rPr lang="en-US" altLang="ja-JP" sz="2000" b="1" dirty="0" smtClean="0">
                <a:solidFill>
                  <a:srgbClr val="7030A0"/>
                </a:solidFill>
                <a:latin typeface="ＭＳ ゴシック" pitchFamily="49" charset="-128"/>
                <a:ea typeface="ＭＳ ゴシック" pitchFamily="49" charset="-128"/>
              </a:rPr>
              <a:t>5</a:t>
            </a:r>
            <a:r>
              <a:rPr lang="ja-JP" altLang="en-US" sz="2000" b="1" dirty="0" smtClean="0">
                <a:solidFill>
                  <a:srgbClr val="7030A0"/>
                </a:solidFill>
                <a:latin typeface="ＭＳ ゴシック" pitchFamily="49" charset="-128"/>
                <a:ea typeface="ＭＳ ゴシック" pitchFamily="49" charset="-128"/>
              </a:rPr>
              <a:t>回に及ぶオリエンテーションを実施、駐日チェコ共和国　カテジーナ・フィアルコヴァー</a:t>
            </a:r>
            <a:r>
              <a:rPr lang="ja-JP" altLang="en-US" sz="2000" b="1" dirty="0">
                <a:solidFill>
                  <a:srgbClr val="7030A0"/>
                </a:solidFill>
                <a:latin typeface="ＭＳ ゴシック" pitchFamily="49" charset="-128"/>
                <a:ea typeface="ＭＳ ゴシック" pitchFamily="49" charset="-128"/>
              </a:rPr>
              <a:t>特命全権</a:t>
            </a:r>
            <a:r>
              <a:rPr lang="ja-JP" altLang="en-US" sz="2000" b="1" dirty="0" smtClean="0">
                <a:solidFill>
                  <a:srgbClr val="7030A0"/>
                </a:solidFill>
                <a:latin typeface="ＭＳ ゴシック" pitchFamily="49" charset="-128"/>
                <a:ea typeface="ＭＳ ゴシック" pitchFamily="49" charset="-128"/>
              </a:rPr>
              <a:t>大使、及び八戸市小林眞市長もチェコ共和国の説明と激励に臨席された。京都洛中</a:t>
            </a:r>
            <a:r>
              <a:rPr lang="ja-JP" altLang="en-US" sz="2000" b="1" dirty="0" smtClean="0">
                <a:solidFill>
                  <a:srgbClr val="7030A0"/>
                </a:solidFill>
                <a:latin typeface="ＭＳ ゴシック" pitchFamily="49" charset="-128"/>
                <a:ea typeface="ＭＳ ゴシック" pitchFamily="49" charset="-128"/>
              </a:rPr>
              <a:t>ロータリアン及び夫人計</a:t>
            </a:r>
            <a:r>
              <a:rPr lang="en-US" altLang="ja-JP" sz="2000" b="1" dirty="0" smtClean="0">
                <a:solidFill>
                  <a:srgbClr val="7030A0"/>
                </a:solidFill>
                <a:latin typeface="ＭＳ ゴシック" pitchFamily="49" charset="-128"/>
                <a:ea typeface="ＭＳ ゴシック" pitchFamily="49" charset="-128"/>
              </a:rPr>
              <a:t>20</a:t>
            </a:r>
            <a:r>
              <a:rPr lang="ja-JP" altLang="en-US" sz="2000" b="1" dirty="0" smtClean="0">
                <a:solidFill>
                  <a:srgbClr val="7030A0"/>
                </a:solidFill>
                <a:latin typeface="ＭＳ ゴシック" pitchFamily="49" charset="-128"/>
                <a:ea typeface="ＭＳ ゴシック" pitchFamily="49" charset="-128"/>
              </a:rPr>
              <a:t>名と</a:t>
            </a:r>
            <a:r>
              <a:rPr lang="ja-JP" altLang="en-US" sz="2000" b="1" dirty="0" smtClean="0">
                <a:solidFill>
                  <a:srgbClr val="7030A0"/>
                </a:solidFill>
                <a:latin typeface="ＭＳ ゴシック" pitchFamily="49" charset="-128"/>
                <a:ea typeface="ＭＳ ゴシック" pitchFamily="49" charset="-128"/>
              </a:rPr>
              <a:t>当委員会から鐘ヶ江義光顧問（</a:t>
            </a:r>
            <a:r>
              <a:rPr lang="en-US" altLang="ja-JP" sz="2000" b="1" dirty="0" smtClean="0">
                <a:solidFill>
                  <a:srgbClr val="7030A0"/>
                </a:solidFill>
                <a:latin typeface="ＭＳ ゴシック" pitchFamily="49" charset="-128"/>
                <a:ea typeface="ＭＳ ゴシック" pitchFamily="49" charset="-128"/>
              </a:rPr>
              <a:t>PDG</a:t>
            </a:r>
            <a:r>
              <a:rPr lang="ja-JP" altLang="en-US" sz="2000" b="1" dirty="0" smtClean="0">
                <a:solidFill>
                  <a:srgbClr val="7030A0"/>
                </a:solidFill>
                <a:latin typeface="ＭＳ ゴシック" pitchFamily="49" charset="-128"/>
                <a:ea typeface="ＭＳ ゴシック" pitchFamily="49" charset="-128"/>
              </a:rPr>
              <a:t>）、富岡義勝委員が同行。　</a:t>
            </a:r>
            <a:r>
              <a:rPr lang="ja-JP" altLang="en-US" sz="2000" b="1" dirty="0">
                <a:solidFill>
                  <a:srgbClr val="7030A0"/>
                </a:solidFill>
                <a:latin typeface="ＭＳ ゴシック" pitchFamily="49" charset="-128"/>
                <a:ea typeface="ＭＳ ゴシック" pitchFamily="49" charset="-128"/>
              </a:rPr>
              <a:t>　</a:t>
            </a:r>
            <a:endParaRPr lang="en-US" altLang="ja-JP" sz="2000" b="1" dirty="0" smtClean="0">
              <a:solidFill>
                <a:srgbClr val="7030A0"/>
              </a:solidFill>
              <a:latin typeface="ＭＳ ゴシック" pitchFamily="49" charset="-128"/>
              <a:ea typeface="ＭＳ ゴシック" pitchFamily="49" charset="-128"/>
            </a:endParaRPr>
          </a:p>
          <a:p>
            <a:pPr lvl="0" fontAlgn="auto">
              <a:spcAft>
                <a:spcPts val="0"/>
              </a:spcAft>
              <a:buFont typeface="Arial" pitchFamily="34" charset="0"/>
              <a:buChar char="•"/>
            </a:pPr>
            <a:r>
              <a:rPr lang="ja-JP" altLang="en-US" sz="2000" b="1" dirty="0" smtClean="0">
                <a:solidFill>
                  <a:srgbClr val="7030A0"/>
                </a:solidFill>
                <a:latin typeface="ＭＳ ゴシック" pitchFamily="49" charset="-128"/>
                <a:ea typeface="ＭＳ ゴシック" pitchFamily="49" charset="-128"/>
              </a:rPr>
              <a:t>派遣期間 ： </a:t>
            </a:r>
            <a:r>
              <a:rPr lang="en-US" altLang="ja-JP" sz="2000" b="1" dirty="0" smtClean="0">
                <a:solidFill>
                  <a:srgbClr val="7030A0"/>
                </a:solidFill>
                <a:latin typeface="ＭＳ ゴシック" pitchFamily="49" charset="-128"/>
                <a:ea typeface="ＭＳ ゴシック" pitchFamily="49" charset="-128"/>
              </a:rPr>
              <a:t>2012</a:t>
            </a:r>
            <a:r>
              <a:rPr lang="ja-JP" altLang="en-US" sz="2000" b="1" dirty="0" smtClean="0">
                <a:solidFill>
                  <a:srgbClr val="7030A0"/>
                </a:solidFill>
                <a:latin typeface="ＭＳ ゴシック" pitchFamily="49" charset="-128"/>
                <a:ea typeface="ＭＳ ゴシック" pitchFamily="49" charset="-128"/>
              </a:rPr>
              <a:t>年</a:t>
            </a:r>
            <a:r>
              <a:rPr lang="en-US" altLang="ja-JP" sz="2000" b="1" dirty="0" smtClean="0">
                <a:solidFill>
                  <a:srgbClr val="7030A0"/>
                </a:solidFill>
                <a:latin typeface="ＭＳ ゴシック" pitchFamily="49" charset="-128"/>
                <a:ea typeface="ＭＳ ゴシック" pitchFamily="49" charset="-128"/>
              </a:rPr>
              <a:t>7</a:t>
            </a:r>
            <a:r>
              <a:rPr lang="ja-JP" altLang="en-US" sz="2000" b="1" dirty="0" smtClean="0">
                <a:solidFill>
                  <a:srgbClr val="7030A0"/>
                </a:solidFill>
                <a:latin typeface="ＭＳ ゴシック" pitchFamily="49" charset="-128"/>
                <a:ea typeface="ＭＳ ゴシック" pitchFamily="49" charset="-128"/>
              </a:rPr>
              <a:t>月</a:t>
            </a:r>
            <a:r>
              <a:rPr lang="en-US" altLang="ja-JP" sz="2000" b="1" dirty="0" smtClean="0">
                <a:solidFill>
                  <a:srgbClr val="7030A0"/>
                </a:solidFill>
                <a:latin typeface="ＭＳ ゴシック" pitchFamily="49" charset="-128"/>
                <a:ea typeface="ＭＳ ゴシック" pitchFamily="49" charset="-128"/>
              </a:rPr>
              <a:t>25</a:t>
            </a:r>
            <a:r>
              <a:rPr lang="ja-JP" altLang="en-US" sz="2000" b="1" dirty="0" smtClean="0">
                <a:solidFill>
                  <a:srgbClr val="7030A0"/>
                </a:solidFill>
                <a:latin typeface="ＭＳ ゴシック" pitchFamily="49" charset="-128"/>
                <a:ea typeface="ＭＳ ゴシック" pitchFamily="49" charset="-128"/>
              </a:rPr>
              <a:t>日～</a:t>
            </a:r>
            <a:r>
              <a:rPr lang="en-US" altLang="ja-JP" sz="2000" b="1" dirty="0" smtClean="0">
                <a:solidFill>
                  <a:srgbClr val="7030A0"/>
                </a:solidFill>
                <a:latin typeface="ＭＳ ゴシック" pitchFamily="49" charset="-128"/>
                <a:ea typeface="ＭＳ ゴシック" pitchFamily="49" charset="-128"/>
              </a:rPr>
              <a:t>8</a:t>
            </a:r>
            <a:r>
              <a:rPr lang="ja-JP" altLang="en-US" sz="2000" b="1" dirty="0" smtClean="0">
                <a:solidFill>
                  <a:srgbClr val="7030A0"/>
                </a:solidFill>
                <a:latin typeface="ＭＳ ゴシック" pitchFamily="49" charset="-128"/>
                <a:ea typeface="ＭＳ ゴシック" pitchFamily="49" charset="-128"/>
              </a:rPr>
              <a:t>月</a:t>
            </a:r>
            <a:r>
              <a:rPr lang="en-US" altLang="ja-JP" sz="2000" b="1" dirty="0" smtClean="0">
                <a:solidFill>
                  <a:srgbClr val="7030A0"/>
                </a:solidFill>
                <a:latin typeface="ＭＳ ゴシック" pitchFamily="49" charset="-128"/>
                <a:ea typeface="ＭＳ ゴシック" pitchFamily="49" charset="-128"/>
              </a:rPr>
              <a:t>8</a:t>
            </a:r>
            <a:r>
              <a:rPr lang="ja-JP" altLang="en-US" sz="2000" b="1" dirty="0" smtClean="0">
                <a:solidFill>
                  <a:srgbClr val="7030A0"/>
                </a:solidFill>
                <a:latin typeface="ＭＳ ゴシック" pitchFamily="49" charset="-128"/>
                <a:ea typeface="ＭＳ ゴシック" pitchFamily="49" charset="-128"/>
              </a:rPr>
              <a:t>日（</a:t>
            </a:r>
            <a:r>
              <a:rPr lang="en-US" altLang="ja-JP" sz="2000" b="1" dirty="0" smtClean="0">
                <a:solidFill>
                  <a:srgbClr val="7030A0"/>
                </a:solidFill>
                <a:latin typeface="ＭＳ ゴシック" pitchFamily="49" charset="-128"/>
                <a:ea typeface="ＭＳ ゴシック" pitchFamily="49" charset="-128"/>
              </a:rPr>
              <a:t>15</a:t>
            </a:r>
            <a:r>
              <a:rPr lang="ja-JP" altLang="en-US" sz="2000" b="1" dirty="0" smtClean="0">
                <a:solidFill>
                  <a:srgbClr val="7030A0"/>
                </a:solidFill>
                <a:latin typeface="ＭＳ ゴシック" pitchFamily="49" charset="-128"/>
                <a:ea typeface="ＭＳ ゴシック" pitchFamily="49" charset="-128"/>
              </a:rPr>
              <a:t>日間）</a:t>
            </a:r>
            <a:r>
              <a:rPr lang="ja-JP" altLang="en-US" sz="2000" b="1" dirty="0">
                <a:solidFill>
                  <a:srgbClr val="7030A0"/>
                </a:solidFill>
                <a:latin typeface="ＭＳ ゴシック" pitchFamily="49" charset="-128"/>
                <a:ea typeface="ＭＳ ゴシック" pitchFamily="49" charset="-128"/>
              </a:rPr>
              <a:t>　</a:t>
            </a:r>
            <a:endParaRPr lang="en-US" altLang="ja-JP" sz="2000" b="1" dirty="0" smtClean="0">
              <a:solidFill>
                <a:srgbClr val="7030A0"/>
              </a:solidFill>
              <a:latin typeface="ＭＳ ゴシック" pitchFamily="49" charset="-128"/>
              <a:ea typeface="ＭＳ ゴシック" pitchFamily="49" charset="-128"/>
            </a:endParaRPr>
          </a:p>
          <a:p>
            <a:pPr lvl="0" fontAlgn="auto">
              <a:spcAft>
                <a:spcPts val="0"/>
              </a:spcAft>
              <a:buFont typeface="Arial" pitchFamily="34" charset="0"/>
              <a:buChar char="•"/>
            </a:pPr>
            <a:r>
              <a:rPr lang="ja-JP" altLang="en-US" sz="2000" b="1" dirty="0" smtClean="0">
                <a:solidFill>
                  <a:srgbClr val="7030A0"/>
                </a:solidFill>
                <a:latin typeface="ＭＳ ゴシック" pitchFamily="49" charset="-128"/>
                <a:ea typeface="ＭＳ ゴシック" pitchFamily="49" charset="-128"/>
              </a:rPr>
              <a:t>プロジェクト予算総額　約２千万円（推計）　当地区支援　</a:t>
            </a:r>
            <a:r>
              <a:rPr lang="en-US" altLang="ja-JP" sz="2000" b="1" dirty="0" smtClean="0">
                <a:solidFill>
                  <a:srgbClr val="7030A0"/>
                </a:solidFill>
                <a:latin typeface="ＭＳ ゴシック" pitchFamily="49" charset="-128"/>
                <a:ea typeface="ＭＳ ゴシック" pitchFamily="49" charset="-128"/>
              </a:rPr>
              <a:t>2,310</a:t>
            </a:r>
            <a:r>
              <a:rPr lang="ja-JP" altLang="en-US" sz="2000" b="1" dirty="0" smtClean="0">
                <a:solidFill>
                  <a:srgbClr val="7030A0"/>
                </a:solidFill>
                <a:latin typeface="ＭＳ ゴシック" pitchFamily="49" charset="-128"/>
                <a:ea typeface="ＭＳ ゴシック" pitchFamily="49" charset="-128"/>
              </a:rPr>
              <a:t>千円</a:t>
            </a:r>
            <a:endParaRPr kumimoji="1" lang="ja-JP" altLang="en-US" sz="2000" b="1" dirty="0">
              <a:latin typeface="ＭＳ ゴシック" pitchFamily="49" charset="-128"/>
              <a:ea typeface="ＭＳ ゴシック" pitchFamily="49" charset="-128"/>
            </a:endParaRPr>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28</a:t>
            </a:fld>
            <a:endParaRPr lang="ja-JP" altLang="en-US">
              <a:solidFill>
                <a:prstClr val="black">
                  <a:tint val="75000"/>
                </a:prstClr>
              </a:solidFill>
            </a:endParaRPr>
          </a:p>
        </p:txBody>
      </p:sp>
    </p:spTree>
    <p:extLst>
      <p:ext uri="{BB962C8B-B14F-4D97-AF65-F5344CB8AC3E}">
        <p14:creationId xmlns:p14="http://schemas.microsoft.com/office/powerpoint/2010/main" val="39142601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251520" y="6093296"/>
            <a:ext cx="8640959" cy="504056"/>
          </a:xfrm>
        </p:spPr>
        <p:txBody>
          <a:bodyPr/>
          <a:lstStyle/>
          <a:p>
            <a:pPr algn="ctr"/>
            <a:r>
              <a:rPr lang="ja-JP" altLang="en-US" sz="2400" cap="none" dirty="0" smtClean="0">
                <a:solidFill>
                  <a:srgbClr val="FF3399"/>
                </a:solidFill>
                <a:latin typeface="Arial" pitchFamily="34" charset="0"/>
                <a:cs typeface="Arial" pitchFamily="34" charset="0"/>
              </a:rPr>
              <a:t>チェコ共和国　プラハ市　オールドタウンのスタロミェスツケー広場</a:t>
            </a:r>
            <a:endParaRPr kumimoji="1" lang="ja-JP" altLang="en-US" sz="2400" cap="none" dirty="0">
              <a:solidFill>
                <a:srgbClr val="FF3399"/>
              </a:solidFill>
              <a:latin typeface="Arial" pitchFamily="34" charset="0"/>
              <a:cs typeface="Arial" pitchFamily="34" charset="0"/>
            </a:endParaRPr>
          </a:p>
        </p:txBody>
      </p:sp>
      <p:sp>
        <p:nvSpPr>
          <p:cNvPr id="6" name="テキスト プレースホルダー 5"/>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29</a:t>
            </a:fld>
            <a:endParaRPr lang="ja-JP" altLang="en-US">
              <a:solidFill>
                <a:prstClr val="black">
                  <a:tint val="75000"/>
                </a:prstClr>
              </a:solidFill>
            </a:endParaRPr>
          </a:p>
        </p:txBody>
      </p:sp>
      <p:pic>
        <p:nvPicPr>
          <p:cNvPr id="2050" name="Picture 2" descr="C:\Documents and Settings\TOHRU MURAI\デスクトップ\マイドキュメント\RI-EastJapanQuakeTsunami\CzeckPlaguePhoto\DSCN14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60648"/>
            <a:ext cx="8712968" cy="5802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414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74638"/>
            <a:ext cx="8640960" cy="1084262"/>
          </a:xfrm>
        </p:spPr>
        <p:txBody>
          <a:bodyPr>
            <a:normAutofit fontScale="90000"/>
          </a:bodyPr>
          <a:lstStyle/>
          <a:p>
            <a:r>
              <a:rPr lang="en-US" altLang="ja-JP" sz="2600" b="1" dirty="0">
                <a:solidFill>
                  <a:srgbClr val="FF3399"/>
                </a:solidFill>
                <a:latin typeface="Arial" pitchFamily="34" charset="0"/>
                <a:ea typeface="ＭＳ ゴシック" pitchFamily="49" charset="-128"/>
                <a:cs typeface="Arial" pitchFamily="34" charset="0"/>
              </a:rPr>
              <a:t> </a:t>
            </a:r>
            <a:r>
              <a:rPr lang="ja-JP" altLang="en-US" sz="3300" b="1" dirty="0">
                <a:solidFill>
                  <a:srgbClr val="FF3399"/>
                </a:solidFill>
                <a:latin typeface="Arial" pitchFamily="34" charset="0"/>
                <a:ea typeface="ＭＳ ゴシック" pitchFamily="49" charset="-128"/>
                <a:cs typeface="Arial" pitchFamily="34" charset="0"/>
              </a:rPr>
              <a:t>東日本大震災</a:t>
            </a:r>
            <a:r>
              <a:rPr lang="en-US" altLang="ja-JP" sz="3300" b="1" dirty="0">
                <a:solidFill>
                  <a:srgbClr val="FF3399"/>
                </a:solidFill>
                <a:latin typeface="Arial" pitchFamily="34" charset="0"/>
                <a:ea typeface="ＭＳ ゴシック" pitchFamily="49" charset="-128"/>
                <a:cs typeface="Arial" pitchFamily="34" charset="0"/>
              </a:rPr>
              <a:t> </a:t>
            </a:r>
            <a:r>
              <a:rPr lang="en-US" altLang="ja-JP" sz="2700" b="1" dirty="0">
                <a:solidFill>
                  <a:srgbClr val="FF3399"/>
                </a:solidFill>
                <a:latin typeface="Arial" pitchFamily="34" charset="0"/>
                <a:ea typeface="ＭＳ ゴシック" pitchFamily="49" charset="-128"/>
                <a:cs typeface="Arial" pitchFamily="34" charset="0"/>
              </a:rPr>
              <a:t/>
            </a:r>
            <a:br>
              <a:rPr lang="en-US" altLang="ja-JP" sz="2700" b="1" dirty="0">
                <a:solidFill>
                  <a:srgbClr val="FF3399"/>
                </a:solidFill>
                <a:latin typeface="Arial" pitchFamily="34" charset="0"/>
                <a:ea typeface="ＭＳ ゴシック" pitchFamily="49" charset="-128"/>
                <a:cs typeface="Arial" pitchFamily="34" charset="0"/>
              </a:rPr>
            </a:br>
            <a:r>
              <a:rPr lang="en-US" altLang="ja-JP" sz="900" b="1" dirty="0">
                <a:solidFill>
                  <a:srgbClr val="FF3399"/>
                </a:solidFill>
                <a:latin typeface="Arial" pitchFamily="34" charset="0"/>
                <a:ea typeface="ＭＳ ゴシック" pitchFamily="49" charset="-128"/>
                <a:cs typeface="Arial" pitchFamily="34" charset="0"/>
              </a:rPr>
              <a:t/>
            </a:r>
            <a:br>
              <a:rPr lang="en-US" altLang="ja-JP" sz="900" b="1" dirty="0">
                <a:solidFill>
                  <a:srgbClr val="FF3399"/>
                </a:solidFill>
                <a:latin typeface="Arial" pitchFamily="34" charset="0"/>
                <a:ea typeface="ＭＳ ゴシック" pitchFamily="49" charset="-128"/>
                <a:cs typeface="Arial" pitchFamily="34" charset="0"/>
              </a:rPr>
            </a:br>
            <a:r>
              <a:rPr lang="ja-JP" altLang="en-US" sz="2700" b="1" dirty="0" smtClean="0">
                <a:solidFill>
                  <a:srgbClr val="7030A0"/>
                </a:solidFill>
                <a:latin typeface="ＭＳ ゴシック" pitchFamily="49" charset="-128"/>
                <a:ea typeface="ＭＳ ゴシック" pitchFamily="49" charset="-128"/>
                <a:cs typeface="Arial" pitchFamily="34" charset="0"/>
              </a:rPr>
              <a:t>岩手県</a:t>
            </a:r>
            <a:r>
              <a:rPr lang="ja-JP" altLang="en-US" sz="2700" b="1" dirty="0">
                <a:solidFill>
                  <a:srgbClr val="7030A0"/>
                </a:solidFill>
                <a:latin typeface="ＭＳ ゴシック" pitchFamily="49" charset="-128"/>
                <a:ea typeface="ＭＳ ゴシック" pitchFamily="49" charset="-128"/>
                <a:cs typeface="Arial" pitchFamily="34" charset="0"/>
              </a:rPr>
              <a:t>　</a:t>
            </a:r>
            <a:r>
              <a:rPr lang="ja-JP" altLang="en-US" sz="2700" b="1" dirty="0" smtClean="0">
                <a:solidFill>
                  <a:srgbClr val="7030A0"/>
                </a:solidFill>
                <a:latin typeface="ＭＳ ゴシック" pitchFamily="49" charset="-128"/>
                <a:ea typeface="ＭＳ ゴシック" pitchFamily="49" charset="-128"/>
                <a:cs typeface="Arial" pitchFamily="34" charset="0"/>
              </a:rPr>
              <a:t>宮古市　</a:t>
            </a:r>
            <a:r>
              <a:rPr lang="ja-JP" altLang="en-US" sz="2700" b="1" dirty="0">
                <a:solidFill>
                  <a:srgbClr val="7030A0"/>
                </a:solidFill>
                <a:latin typeface="ＭＳ ゴシック" pitchFamily="49" charset="-128"/>
                <a:ea typeface="ＭＳ ゴシック" pitchFamily="49" charset="-128"/>
                <a:cs typeface="Arial" pitchFamily="34" charset="0"/>
              </a:rPr>
              <a:t>　</a:t>
            </a:r>
            <a:r>
              <a:rPr lang="en-US" altLang="ja-JP" sz="2700" b="1" dirty="0">
                <a:solidFill>
                  <a:srgbClr val="7030A0"/>
                </a:solidFill>
                <a:latin typeface="ＭＳ ゴシック" pitchFamily="49" charset="-128"/>
                <a:ea typeface="ＭＳ ゴシック" pitchFamily="49" charset="-128"/>
                <a:cs typeface="Arial" pitchFamily="34" charset="0"/>
              </a:rPr>
              <a:t>2011</a:t>
            </a:r>
            <a:r>
              <a:rPr lang="ja-JP" altLang="en-US" sz="2700" b="1" dirty="0">
                <a:solidFill>
                  <a:srgbClr val="7030A0"/>
                </a:solidFill>
                <a:latin typeface="ＭＳ ゴシック" pitchFamily="49" charset="-128"/>
                <a:ea typeface="ＭＳ ゴシック" pitchFamily="49" charset="-128"/>
                <a:cs typeface="Arial" pitchFamily="34" charset="0"/>
              </a:rPr>
              <a:t>年</a:t>
            </a:r>
            <a:r>
              <a:rPr lang="en-US" altLang="ja-JP" sz="2700" b="1" dirty="0">
                <a:solidFill>
                  <a:srgbClr val="7030A0"/>
                </a:solidFill>
                <a:latin typeface="ＭＳ ゴシック" pitchFamily="49" charset="-128"/>
                <a:ea typeface="ＭＳ ゴシック" pitchFamily="49" charset="-128"/>
                <a:cs typeface="Arial" pitchFamily="34" charset="0"/>
              </a:rPr>
              <a:t>3</a:t>
            </a:r>
            <a:r>
              <a:rPr lang="ja-JP" altLang="en-US" sz="2700" b="1" dirty="0">
                <a:solidFill>
                  <a:srgbClr val="7030A0"/>
                </a:solidFill>
                <a:latin typeface="ＭＳ ゴシック" pitchFamily="49" charset="-128"/>
                <a:ea typeface="ＭＳ ゴシック" pitchFamily="49" charset="-128"/>
                <a:cs typeface="Arial" pitchFamily="34" charset="0"/>
              </a:rPr>
              <a:t>月</a:t>
            </a:r>
            <a:r>
              <a:rPr lang="en-US" altLang="ja-JP" sz="2700" b="1" dirty="0">
                <a:solidFill>
                  <a:srgbClr val="7030A0"/>
                </a:solidFill>
                <a:latin typeface="ＭＳ ゴシック" pitchFamily="49" charset="-128"/>
                <a:ea typeface="ＭＳ ゴシック" pitchFamily="49" charset="-128"/>
                <a:cs typeface="Arial" pitchFamily="34" charset="0"/>
              </a:rPr>
              <a:t>11</a:t>
            </a:r>
            <a:r>
              <a:rPr lang="ja-JP" altLang="en-US" sz="2700" b="1" dirty="0" smtClean="0">
                <a:solidFill>
                  <a:srgbClr val="7030A0"/>
                </a:solidFill>
                <a:latin typeface="ＭＳ ゴシック" pitchFamily="49" charset="-128"/>
                <a:ea typeface="ＭＳ ゴシック" pitchFamily="49" charset="-128"/>
                <a:cs typeface="Arial" pitchFamily="34" charset="0"/>
              </a:rPr>
              <a:t>日</a:t>
            </a:r>
            <a:endParaRPr kumimoji="1" lang="ja-JP" altLang="en-US" dirty="0">
              <a:latin typeface="ＭＳ ゴシック" pitchFamily="49" charset="-128"/>
              <a:ea typeface="ＭＳ ゴシック" pitchFamily="49" charset="-128"/>
            </a:endParaRPr>
          </a:p>
        </p:txBody>
      </p:sp>
      <p:sp>
        <p:nvSpPr>
          <p:cNvPr id="3" name="コンテンツ プレースホルダー 2"/>
          <p:cNvSpPr>
            <a:spLocks noGrp="1"/>
          </p:cNvSpPr>
          <p:nvPr>
            <p:ph idx="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lang="ja-JP" altLang="en-US" smtClean="0">
                <a:solidFill>
                  <a:prstClr val="black">
                    <a:tint val="75000"/>
                  </a:prstClr>
                </a:solidFill>
              </a:rPr>
              <a:pPr/>
              <a:t>3</a:t>
            </a:fld>
            <a:endParaRPr lang="ja-JP" altLang="en-US" dirty="0">
              <a:solidFill>
                <a:prstClr val="black">
                  <a:tint val="75000"/>
                </a:prstClr>
              </a:solidFill>
            </a:endParaRPr>
          </a:p>
        </p:txBody>
      </p:sp>
      <p:pic>
        <p:nvPicPr>
          <p:cNvPr id="4098" name="Picture 2" descr="C:\Documents and Settings\TOHRU MURAI\デスクトップ\マイドキュメント\RI-EastJapanQuakeTsunami\Tsunami Miyako 3-11-2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556792"/>
            <a:ext cx="8640960" cy="4878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2282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179512" y="6021288"/>
            <a:ext cx="8784976" cy="594058"/>
          </a:xfrm>
        </p:spPr>
        <p:txBody>
          <a:bodyPr/>
          <a:lstStyle/>
          <a:p>
            <a:pPr algn="ctr"/>
            <a:r>
              <a:rPr kumimoji="1" lang="ja-JP" altLang="en-US" sz="2600" dirty="0" smtClean="0">
                <a:solidFill>
                  <a:srgbClr val="FF3399"/>
                </a:solidFill>
              </a:rPr>
              <a:t>プラハ</a:t>
            </a:r>
            <a:r>
              <a:rPr kumimoji="1" lang="ja-JP" altLang="en-US" sz="2600" dirty="0" smtClean="0">
                <a:solidFill>
                  <a:srgbClr val="FF3399"/>
                </a:solidFill>
              </a:rPr>
              <a:t>市</a:t>
            </a:r>
            <a:r>
              <a:rPr kumimoji="1" lang="ja-JP" altLang="en-US" sz="2600" dirty="0" smtClean="0">
                <a:solidFill>
                  <a:srgbClr val="FF3399"/>
                </a:solidFill>
              </a:rPr>
              <a:t>　</a:t>
            </a:r>
            <a:r>
              <a:rPr kumimoji="1" lang="ja-JP" altLang="en-US" sz="2600" dirty="0" smtClean="0">
                <a:solidFill>
                  <a:srgbClr val="FF3399"/>
                </a:solidFill>
              </a:rPr>
              <a:t>ヴルタヴァ　（モルダウ）　川</a:t>
            </a:r>
            <a:r>
              <a:rPr kumimoji="1" lang="ja-JP" altLang="en-US" sz="2600" dirty="0" smtClean="0">
                <a:solidFill>
                  <a:srgbClr val="FF3399"/>
                </a:solidFill>
              </a:rPr>
              <a:t>　「プラハの夜景船旅」</a:t>
            </a:r>
            <a:r>
              <a:rPr kumimoji="1" lang="ja-JP" altLang="en-US" sz="2600" dirty="0" smtClean="0">
                <a:solidFill>
                  <a:srgbClr val="7030A0"/>
                </a:solidFill>
              </a:rPr>
              <a:t>　</a:t>
            </a:r>
            <a:endParaRPr kumimoji="1" lang="ja-JP" altLang="en-US" sz="2600" dirty="0">
              <a:solidFill>
                <a:srgbClr val="7030A0"/>
              </a:solidFill>
            </a:endParaRPr>
          </a:p>
        </p:txBody>
      </p:sp>
      <p:sp>
        <p:nvSpPr>
          <p:cNvPr id="6" name="テキスト プレースホルダー 5"/>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30</a:t>
            </a:fld>
            <a:endParaRPr lang="ja-JP" altLang="en-US">
              <a:solidFill>
                <a:prstClr val="black">
                  <a:tint val="75000"/>
                </a:prstClr>
              </a:solidFill>
            </a:endParaRPr>
          </a:p>
        </p:txBody>
      </p:sp>
      <p:pic>
        <p:nvPicPr>
          <p:cNvPr id="1026" name="Picture 2" descr="C:\Documents and Settings\TOHRU MURAI\デスクトップ\マイドキュメント\RI-EastJapanQuakeTsunami\CzeckPlaguePhoto\DSCN20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88640"/>
            <a:ext cx="8784976" cy="5688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49618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738783" y="5832648"/>
            <a:ext cx="7772400" cy="764703"/>
          </a:xfrm>
        </p:spPr>
        <p:txBody>
          <a:bodyPr/>
          <a:lstStyle/>
          <a:p>
            <a:pPr algn="ctr"/>
            <a:r>
              <a:rPr kumimoji="1" lang="ja-JP" altLang="en-US" sz="2600" dirty="0" smtClean="0">
                <a:solidFill>
                  <a:srgbClr val="FF3399"/>
                </a:solidFill>
              </a:rPr>
              <a:t>チェコ共和国</a:t>
            </a:r>
            <a:r>
              <a:rPr kumimoji="1" lang="ja-JP" altLang="en-US" sz="2600" dirty="0" smtClean="0">
                <a:solidFill>
                  <a:srgbClr val="FF3399"/>
                </a:solidFill>
              </a:rPr>
              <a:t>外務大臣表敬訪問</a:t>
            </a:r>
            <a:r>
              <a:rPr kumimoji="1" lang="en-US" altLang="ja-JP" sz="2600" dirty="0" smtClean="0">
                <a:solidFill>
                  <a:srgbClr val="FF3399"/>
                </a:solidFill>
              </a:rPr>
              <a:t/>
            </a:r>
            <a:br>
              <a:rPr kumimoji="1" lang="en-US" altLang="ja-JP" sz="2600" dirty="0" smtClean="0">
                <a:solidFill>
                  <a:srgbClr val="FF3399"/>
                </a:solidFill>
              </a:rPr>
            </a:br>
            <a:r>
              <a:rPr kumimoji="1" lang="ja-JP" altLang="en-US" sz="2200" dirty="0" smtClean="0">
                <a:latin typeface="Arial" pitchFamily="34" charset="0"/>
                <a:cs typeface="Arial" pitchFamily="34" charset="0"/>
              </a:rPr>
              <a:t>外務副大臣を</a:t>
            </a:r>
            <a:r>
              <a:rPr kumimoji="1" lang="ja-JP" altLang="en-US" sz="2200" dirty="0" smtClean="0">
                <a:latin typeface="Arial" pitchFamily="34" charset="0"/>
                <a:cs typeface="Arial" pitchFamily="34" charset="0"/>
              </a:rPr>
              <a:t>囲んで（チェコ外務省）</a:t>
            </a:r>
            <a:endParaRPr kumimoji="1" lang="ja-JP" altLang="en-US" sz="2200" dirty="0"/>
          </a:p>
        </p:txBody>
      </p:sp>
      <p:sp>
        <p:nvSpPr>
          <p:cNvPr id="3" name="テキス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pPr>
              <a:defRPr/>
            </a:pPr>
            <a:fld id="{4581429E-19D6-4C12-BB54-3C52E8DBDA1A}" type="slidenum">
              <a:rPr lang="ja-JP" altLang="en-US" smtClean="0">
                <a:solidFill>
                  <a:prstClr val="black">
                    <a:tint val="75000"/>
                  </a:prstClr>
                </a:solidFill>
              </a:rPr>
              <a:pPr>
                <a:defRPr/>
              </a:pPr>
              <a:t>31</a:t>
            </a:fld>
            <a:endParaRPr lang="ja-JP" altLang="en-US">
              <a:solidFill>
                <a:prstClr val="black">
                  <a:tint val="75000"/>
                </a:prstClr>
              </a:solidFill>
            </a:endParaRPr>
          </a:p>
        </p:txBody>
      </p:sp>
      <p:pic>
        <p:nvPicPr>
          <p:cNvPr id="5" name="図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16632"/>
            <a:ext cx="8339397" cy="571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95001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79512" y="5735936"/>
            <a:ext cx="8784975" cy="869441"/>
          </a:xfrm>
        </p:spPr>
        <p:txBody>
          <a:bodyPr/>
          <a:lstStyle/>
          <a:p>
            <a:pPr algn="ctr"/>
            <a:r>
              <a:rPr lang="ja-JP" altLang="en-US" sz="2600" cap="none" dirty="0" smtClean="0">
                <a:solidFill>
                  <a:srgbClr val="FF3399"/>
                </a:solidFill>
              </a:rPr>
              <a:t>プラハ市長　表敬訪問</a:t>
            </a:r>
            <a:r>
              <a:rPr lang="en-US" altLang="ja-JP" sz="2600" cap="none" dirty="0">
                <a:solidFill>
                  <a:srgbClr val="FF3399"/>
                </a:solidFill>
              </a:rPr>
              <a:t/>
            </a:r>
            <a:br>
              <a:rPr lang="en-US" altLang="ja-JP" sz="2600" cap="none" dirty="0">
                <a:solidFill>
                  <a:srgbClr val="FF3399"/>
                </a:solidFill>
              </a:rPr>
            </a:br>
            <a:r>
              <a:rPr lang="ja-JP" altLang="en-US" sz="2200" cap="none" dirty="0" smtClean="0">
                <a:solidFill>
                  <a:srgbClr val="7030A0"/>
                </a:solidFill>
              </a:rPr>
              <a:t>各ロータリークラブのバナー贈呈　（</a:t>
            </a:r>
            <a:r>
              <a:rPr lang="ja-JP" altLang="en-US" sz="2000" cap="none" dirty="0" smtClean="0">
                <a:solidFill>
                  <a:srgbClr val="7030A0"/>
                </a:solidFill>
              </a:rPr>
              <a:t>写真は八戸</a:t>
            </a:r>
            <a:r>
              <a:rPr lang="en-US" altLang="ja-JP" sz="2000" cap="none" dirty="0" smtClean="0">
                <a:solidFill>
                  <a:srgbClr val="7030A0"/>
                </a:solidFill>
              </a:rPr>
              <a:t>RC</a:t>
            </a:r>
            <a:r>
              <a:rPr lang="ja-JP" altLang="en-US" sz="2000" cap="none" dirty="0" smtClean="0">
                <a:solidFill>
                  <a:srgbClr val="7030A0"/>
                </a:solidFill>
              </a:rPr>
              <a:t>及び八戸東</a:t>
            </a:r>
            <a:r>
              <a:rPr lang="en-US" altLang="ja-JP" sz="2000" cap="none" dirty="0" smtClean="0">
                <a:solidFill>
                  <a:srgbClr val="7030A0"/>
                </a:solidFill>
              </a:rPr>
              <a:t>RC</a:t>
            </a:r>
            <a:r>
              <a:rPr lang="ja-JP" altLang="en-US" sz="2000" cap="none" dirty="0" smtClean="0">
                <a:solidFill>
                  <a:srgbClr val="7030A0"/>
                </a:solidFill>
              </a:rPr>
              <a:t>のバナー）</a:t>
            </a:r>
            <a:r>
              <a:rPr lang="en-US" altLang="ja-JP" sz="2000" cap="none" dirty="0" smtClean="0">
                <a:solidFill>
                  <a:srgbClr val="7030A0"/>
                </a:solidFill>
              </a:rPr>
              <a:t> </a:t>
            </a:r>
            <a:endParaRPr kumimoji="1" lang="ja-JP" altLang="en-US" sz="2000" dirty="0">
              <a:solidFill>
                <a:srgbClr val="7030A0"/>
              </a:solidFill>
            </a:endParaRPr>
          </a:p>
        </p:txBody>
      </p:sp>
      <p:sp>
        <p:nvSpPr>
          <p:cNvPr id="3" name="テキスト プレースホルダー 2"/>
          <p:cNvSpPr>
            <a:spLocks noGrp="1"/>
          </p:cNvSpPr>
          <p:nvPr>
            <p:ph type="body" idx="1"/>
          </p:nvPr>
        </p:nvSpPr>
        <p:spPr>
          <a:xfrm>
            <a:off x="722313" y="260649"/>
            <a:ext cx="7772400" cy="4146252"/>
          </a:xfrm>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4581429E-19D6-4C12-BB54-3C52E8DBDA1A}" type="slidenum">
              <a:rPr lang="ja-JP" altLang="en-US" smtClean="0">
                <a:solidFill>
                  <a:prstClr val="black">
                    <a:tint val="75000"/>
                  </a:prstClr>
                </a:solidFill>
              </a:rPr>
              <a:pPr>
                <a:defRPr/>
              </a:pPr>
              <a:t>32</a:t>
            </a:fld>
            <a:endParaRPr lang="ja-JP" altLang="en-US">
              <a:solidFill>
                <a:prstClr val="black">
                  <a:tint val="75000"/>
                </a:prstClr>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88640"/>
            <a:ext cx="8212832" cy="554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10545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a:xfrm>
            <a:off x="674016" y="5920900"/>
            <a:ext cx="7772400" cy="748460"/>
          </a:xfrm>
        </p:spPr>
        <p:txBody>
          <a:bodyPr/>
          <a:lstStyle/>
          <a:p>
            <a:pPr algn="ctr"/>
            <a:r>
              <a:rPr kumimoji="1" lang="ja-JP" altLang="en-US" sz="2600" dirty="0" smtClean="0">
                <a:solidFill>
                  <a:srgbClr val="FF3399"/>
                </a:solidFill>
              </a:rPr>
              <a:t>プラハのロータリアン宅等へのホームステイ</a:t>
            </a:r>
            <a:r>
              <a:rPr kumimoji="1" lang="en-US" altLang="ja-JP" sz="2600" dirty="0" smtClean="0"/>
              <a:t/>
            </a:r>
            <a:br>
              <a:rPr kumimoji="1" lang="en-US" altLang="ja-JP" sz="2600" dirty="0" smtClean="0"/>
            </a:br>
            <a:r>
              <a:rPr kumimoji="1" lang="ja-JP" altLang="en-US" sz="2400" dirty="0" smtClean="0"/>
              <a:t>ホストファミリーとのスナップ</a:t>
            </a:r>
            <a:endParaRPr kumimoji="1" lang="ja-JP" altLang="en-US" sz="2400" dirty="0"/>
          </a:p>
        </p:txBody>
      </p:sp>
      <p:sp>
        <p:nvSpPr>
          <p:cNvPr id="6" name="テキスト プレースホルダー 5"/>
          <p:cNvSpPr>
            <a:spLocks noGrp="1"/>
          </p:cNvSpPr>
          <p:nvPr>
            <p:ph type="body" idx="1"/>
          </p:nvPr>
        </p:nvSpPr>
        <p:spPr>
          <a:xfrm>
            <a:off x="722313" y="548681"/>
            <a:ext cx="7772400" cy="3858220"/>
          </a:xfrm>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4581429E-19D6-4C12-BB54-3C52E8DBDA1A}" type="slidenum">
              <a:rPr lang="ja-JP" altLang="en-US" smtClean="0">
                <a:solidFill>
                  <a:prstClr val="black">
                    <a:tint val="75000"/>
                  </a:prstClr>
                </a:solidFill>
              </a:rPr>
              <a:pPr>
                <a:defRPr/>
              </a:pPr>
              <a:t>33</a:t>
            </a:fld>
            <a:endParaRPr lang="ja-JP" altLang="en-US">
              <a:solidFill>
                <a:prstClr val="black">
                  <a:tint val="75000"/>
                </a:prstClr>
              </a:solidFill>
            </a:endParaRPr>
          </a:p>
        </p:txBody>
      </p:sp>
      <p:pic>
        <p:nvPicPr>
          <p:cNvPr id="7" name="図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510" y="188640"/>
            <a:ext cx="8761413" cy="5732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667542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27584" y="5517231"/>
            <a:ext cx="7772400" cy="1054009"/>
          </a:xfrm>
        </p:spPr>
        <p:txBody>
          <a:bodyPr>
            <a:normAutofit fontScale="90000"/>
          </a:bodyPr>
          <a:lstStyle/>
          <a:p>
            <a:pPr algn="ctr"/>
            <a:r>
              <a:rPr lang="ja-JP" altLang="en-US" sz="2800" dirty="0" smtClean="0"/>
              <a:t>　</a:t>
            </a:r>
            <a:r>
              <a:rPr lang="ja-JP" altLang="en-US" sz="2800" dirty="0" smtClean="0">
                <a:solidFill>
                  <a:srgbClr val="FF3399"/>
                </a:solidFill>
              </a:rPr>
              <a:t>チームのためのスポーツ・アカデミー運動会で</a:t>
            </a:r>
            <a:r>
              <a:rPr lang="en-US" altLang="ja-JP" sz="2800" dirty="0" smtClean="0">
                <a:solidFill>
                  <a:srgbClr val="FF3399"/>
                </a:solidFill>
              </a:rPr>
              <a:t/>
            </a:r>
            <a:br>
              <a:rPr lang="en-US" altLang="ja-JP" sz="2800" dirty="0" smtClean="0">
                <a:solidFill>
                  <a:srgbClr val="FF3399"/>
                </a:solidFill>
              </a:rPr>
            </a:br>
            <a:r>
              <a:rPr lang="ja-JP" altLang="en-US" sz="2800" dirty="0" smtClean="0">
                <a:solidFill>
                  <a:srgbClr val="7030A0"/>
                </a:solidFill>
              </a:rPr>
              <a:t>２名の</a:t>
            </a:r>
            <a:r>
              <a:rPr lang="ja-JP" altLang="en-US" sz="2200" dirty="0" smtClean="0">
                <a:solidFill>
                  <a:srgbClr val="7030A0"/>
                </a:solidFill>
              </a:rPr>
              <a:t>オリンピック金メダリストと表彰式</a:t>
            </a:r>
            <a:r>
              <a:rPr lang="en-US" altLang="ja-JP" sz="2200" dirty="0" smtClean="0">
                <a:solidFill>
                  <a:srgbClr val="7030A0"/>
                </a:solidFill>
              </a:rPr>
              <a:t/>
            </a:r>
            <a:br>
              <a:rPr lang="en-US" altLang="ja-JP" sz="2200" dirty="0" smtClean="0">
                <a:solidFill>
                  <a:srgbClr val="7030A0"/>
                </a:solidFill>
              </a:rPr>
            </a:br>
            <a:r>
              <a:rPr lang="ja-JP" altLang="en-US" sz="2200" dirty="0" smtClean="0">
                <a:solidFill>
                  <a:srgbClr val="7030A0"/>
                </a:solidFill>
              </a:rPr>
              <a:t>　　右はベラ・チャスラフスカ（東京オリンピック体操金メダリスト）</a:t>
            </a:r>
            <a:endParaRPr kumimoji="1" lang="ja-JP" altLang="en-US" sz="2200" dirty="0">
              <a:solidFill>
                <a:srgbClr val="7030A0"/>
              </a:solidFill>
            </a:endParaRPr>
          </a:p>
        </p:txBody>
      </p:sp>
      <p:sp>
        <p:nvSpPr>
          <p:cNvPr id="3" name="テキス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34</a:t>
            </a:fld>
            <a:endParaRPr kumimoji="1" lang="ja-JP" altLang="en-US"/>
          </a:p>
        </p:txBody>
      </p:sp>
      <p:pic>
        <p:nvPicPr>
          <p:cNvPr id="5" name="図 1"/>
          <p:cNvPicPr>
            <a:picLocks noChangeAspect="1"/>
          </p:cNvPicPr>
          <p:nvPr/>
        </p:nvPicPr>
        <p:blipFill>
          <a:blip r:embed="rId3">
            <a:extLst>
              <a:ext uri="{28A0092B-C50C-407E-A947-70E740481C1C}">
                <a14:useLocalDpi xmlns:a14="http://schemas.microsoft.com/office/drawing/2010/main" val="0"/>
              </a:ext>
            </a:extLst>
          </a:blip>
          <a:srcRect t="8202" b="36272"/>
          <a:stretch>
            <a:fillRect/>
          </a:stretch>
        </p:blipFill>
        <p:spPr bwMode="auto">
          <a:xfrm>
            <a:off x="683568" y="116632"/>
            <a:ext cx="7848871" cy="532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528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5733256"/>
            <a:ext cx="8424936" cy="1008112"/>
          </a:xfrm>
        </p:spPr>
        <p:txBody>
          <a:bodyPr>
            <a:normAutofit fontScale="90000"/>
          </a:bodyPr>
          <a:lstStyle/>
          <a:p>
            <a:pPr algn="ctr"/>
            <a:r>
              <a:rPr kumimoji="1" lang="ja-JP" altLang="en-US" sz="1800" dirty="0" smtClean="0">
                <a:solidFill>
                  <a:srgbClr val="FF3399"/>
                </a:solidFill>
              </a:rPr>
              <a:t>カテジーナ・フィアルコヴァー駐日チェコ大使　派遣チームオリエンテーション講師役としてご出席。　　　　　　　　　　　　　　八戸市長訪表敬問　（八戸市庁　</a:t>
            </a:r>
            <a:r>
              <a:rPr kumimoji="1" lang="en-US" altLang="ja-JP" sz="1800" dirty="0" smtClean="0">
                <a:solidFill>
                  <a:srgbClr val="FF3399"/>
                </a:solidFill>
              </a:rPr>
              <a:t>2012</a:t>
            </a:r>
            <a:r>
              <a:rPr kumimoji="1" lang="ja-JP" altLang="en-US" sz="1800" dirty="0" smtClean="0">
                <a:solidFill>
                  <a:srgbClr val="FF3399"/>
                </a:solidFill>
              </a:rPr>
              <a:t>年</a:t>
            </a:r>
            <a:r>
              <a:rPr kumimoji="1" lang="en-US" altLang="ja-JP" sz="1800" dirty="0" smtClean="0">
                <a:solidFill>
                  <a:srgbClr val="FF3399"/>
                </a:solidFill>
              </a:rPr>
              <a:t>7</a:t>
            </a:r>
            <a:r>
              <a:rPr kumimoji="1" lang="ja-JP" altLang="en-US" sz="1800" dirty="0" smtClean="0">
                <a:solidFill>
                  <a:srgbClr val="FF3399"/>
                </a:solidFill>
              </a:rPr>
              <a:t>月</a:t>
            </a:r>
            <a:r>
              <a:rPr kumimoji="1" lang="en-US" altLang="ja-JP" sz="1800" dirty="0" smtClean="0">
                <a:solidFill>
                  <a:srgbClr val="FF3399"/>
                </a:solidFill>
              </a:rPr>
              <a:t>20</a:t>
            </a:r>
            <a:r>
              <a:rPr kumimoji="1" lang="ja-JP" altLang="en-US" sz="1800" dirty="0" smtClean="0">
                <a:solidFill>
                  <a:srgbClr val="FF3399"/>
                </a:solidFill>
              </a:rPr>
              <a:t>日）</a:t>
            </a:r>
            <a:r>
              <a:rPr kumimoji="1" lang="en-US" altLang="ja-JP" sz="1800" dirty="0" smtClean="0">
                <a:solidFill>
                  <a:srgbClr val="FF3399"/>
                </a:solidFill>
              </a:rPr>
              <a:t/>
            </a:r>
            <a:br>
              <a:rPr kumimoji="1" lang="en-US" altLang="ja-JP" sz="1800" dirty="0" smtClean="0">
                <a:solidFill>
                  <a:srgbClr val="FF3399"/>
                </a:solidFill>
              </a:rPr>
            </a:br>
            <a:r>
              <a:rPr kumimoji="1" lang="ja-JP" altLang="en-US" sz="1400" dirty="0" smtClean="0">
                <a:solidFill>
                  <a:srgbClr val="FF3399"/>
                </a:solidFill>
              </a:rPr>
              <a:t>　</a:t>
            </a:r>
            <a:r>
              <a:rPr kumimoji="1" lang="ja-JP" altLang="en-US" sz="1400" dirty="0" smtClean="0">
                <a:solidFill>
                  <a:srgbClr val="7030A0"/>
                </a:solidFill>
              </a:rPr>
              <a:t>池田桜子大使館員、村井達パスト、松本康子ガバナー、フィアルコヴァー大使、小林眞八戸市長、鐘ヶ江義光パスト</a:t>
            </a:r>
            <a:endParaRPr kumimoji="1" lang="ja-JP" altLang="en-US" sz="1400" dirty="0">
              <a:solidFill>
                <a:srgbClr val="7030A0"/>
              </a:solidFill>
            </a:endParaRPr>
          </a:p>
        </p:txBody>
      </p:sp>
      <p:sp>
        <p:nvSpPr>
          <p:cNvPr id="3" name="テキスト プレースホルダー 2"/>
          <p:cNvSpPr>
            <a:spLocks noGrp="1"/>
          </p:cNvSpPr>
          <p:nvPr>
            <p:ph type="body" idx="1"/>
          </p:nvPr>
        </p:nvSpPr>
        <p:spPr>
          <a:xfrm>
            <a:off x="971600" y="2906713"/>
            <a:ext cx="6912768" cy="1500187"/>
          </a:xfrm>
        </p:spPr>
        <p:txBody>
          <a:bodyPr/>
          <a:lstStyle/>
          <a:p>
            <a:endParaRPr kumimoji="1" lang="ja-JP" altLang="en-US" dirty="0"/>
          </a:p>
        </p:txBody>
      </p:sp>
      <p:pic>
        <p:nvPicPr>
          <p:cNvPr id="5122" name="Picture 2" descr="C:\Documents and Settings\TOHRU MURAI\デスクトップ\マイドキュメント\RI-EastJapanQuakeTsunami\CzechAmbassador7-20-2012\DSCN07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16632"/>
            <a:ext cx="7704856" cy="5544616"/>
          </a:xfrm>
          <a:prstGeom prst="rect">
            <a:avLst/>
          </a:prstGeom>
          <a:noFill/>
          <a:extLst>
            <a:ext uri="{909E8E84-426E-40DD-AFC4-6F175D3DCCD1}">
              <a14:hiddenFill xmlns:a14="http://schemas.microsoft.com/office/drawing/2010/main">
                <a:solidFill>
                  <a:srgbClr val="FFFFFF"/>
                </a:solidFill>
              </a14:hiddenFill>
            </a:ext>
          </a:extLst>
        </p:spPr>
      </p:pic>
      <p:sp>
        <p:nvSpPr>
          <p:cNvPr id="7" name="スライド番号プレースホルダー 6"/>
          <p:cNvSpPr>
            <a:spLocks noGrp="1"/>
          </p:cNvSpPr>
          <p:nvPr>
            <p:ph type="sldNum" sz="quarter" idx="12"/>
          </p:nvPr>
        </p:nvSpPr>
        <p:spPr/>
        <p:txBody>
          <a:bodyPr/>
          <a:lstStyle/>
          <a:p>
            <a:fld id="{D2D8002D-B5B0-4BAC-B1F6-782DDCCE6D9C}" type="slidenum">
              <a:rPr kumimoji="1" lang="ja-JP" altLang="en-US" smtClean="0"/>
              <a:t>35</a:t>
            </a:fld>
            <a:endParaRPr kumimoji="1" lang="ja-JP" altLang="en-US"/>
          </a:p>
        </p:txBody>
      </p:sp>
    </p:spTree>
    <p:extLst>
      <p:ext uri="{BB962C8B-B14F-4D97-AF65-F5344CB8AC3E}">
        <p14:creationId xmlns:p14="http://schemas.microsoft.com/office/powerpoint/2010/main" val="3474437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74638"/>
            <a:ext cx="8569325" cy="706437"/>
          </a:xfrm>
        </p:spPr>
        <p:txBody>
          <a:bodyPr rtlCol="0">
            <a:normAutofit fontScale="90000"/>
          </a:bodyPr>
          <a:lstStyle/>
          <a:p>
            <a:pPr algn="l" fontAlgn="auto">
              <a:spcBef>
                <a:spcPct val="20000"/>
              </a:spcBef>
              <a:spcAft>
                <a:spcPts val="0"/>
              </a:spcAft>
              <a:defRPr/>
            </a:pPr>
            <a:r>
              <a:rPr lang="ja-JP" altLang="en-US" sz="3100" b="1" dirty="0" smtClean="0">
                <a:solidFill>
                  <a:srgbClr val="FF3399"/>
                </a:solidFill>
                <a:latin typeface="ＭＳ ゴシック" pitchFamily="49" charset="-128"/>
                <a:ea typeface="ＭＳ ゴシック" pitchFamily="49" charset="-128"/>
              </a:rPr>
              <a:t>４．</a:t>
            </a:r>
            <a:r>
              <a:rPr lang="ja-JP" altLang="en-US" sz="3100" b="1" dirty="0" smtClean="0">
                <a:solidFill>
                  <a:srgbClr val="FF3399"/>
                </a:solidFill>
                <a:latin typeface="ＭＳ ゴシック" pitchFamily="49" charset="-128"/>
                <a:ea typeface="ＭＳ ゴシック" pitchFamily="49" charset="-128"/>
                <a:cs typeface="+mn-cs"/>
              </a:rPr>
              <a:t>地</a:t>
            </a:r>
            <a:r>
              <a:rPr lang="ja-JP" altLang="en-US" sz="3100" b="1" dirty="0">
                <a:solidFill>
                  <a:srgbClr val="FF3399"/>
                </a:solidFill>
                <a:latin typeface="ＭＳ ゴシック" pitchFamily="49" charset="-128"/>
                <a:ea typeface="ＭＳ ゴシック" pitchFamily="49" charset="-128"/>
                <a:cs typeface="+mn-cs"/>
              </a:rPr>
              <a:t>区内ロータリークラブ個別支援事業への</a:t>
            </a:r>
            <a:r>
              <a:rPr lang="ja-JP" altLang="en-US" sz="3100" b="1" dirty="0" smtClean="0">
                <a:solidFill>
                  <a:srgbClr val="FF3399"/>
                </a:solidFill>
                <a:latin typeface="ＭＳ ゴシック" pitchFamily="49" charset="-128"/>
                <a:ea typeface="ＭＳ ゴシック" pitchFamily="49" charset="-128"/>
                <a:cs typeface="+mn-cs"/>
              </a:rPr>
              <a:t>協力</a:t>
            </a:r>
            <a:endParaRPr lang="ja-JP" altLang="en-US" sz="4000" b="1" dirty="0">
              <a:solidFill>
                <a:srgbClr val="FF3399"/>
              </a:solidFill>
              <a:latin typeface="ＭＳ ゴシック" pitchFamily="49" charset="-128"/>
              <a:ea typeface="ＭＳ ゴシック" pitchFamily="49" charset="-128"/>
            </a:endParaRPr>
          </a:p>
        </p:txBody>
      </p:sp>
      <p:sp>
        <p:nvSpPr>
          <p:cNvPr id="3" name="コンテンツ プレースホルダー 2"/>
          <p:cNvSpPr>
            <a:spLocks noGrp="1"/>
          </p:cNvSpPr>
          <p:nvPr>
            <p:ph idx="1"/>
          </p:nvPr>
        </p:nvSpPr>
        <p:spPr>
          <a:xfrm>
            <a:off x="179512" y="908720"/>
            <a:ext cx="8784976" cy="5616575"/>
          </a:xfrm>
        </p:spPr>
        <p:txBody>
          <a:bodyPr rtlCol="0">
            <a:noAutofit/>
          </a:bodyPr>
          <a:lstStyle/>
          <a:p>
            <a:pPr fontAlgn="auto">
              <a:spcAft>
                <a:spcPts val="0"/>
              </a:spcAft>
              <a:defRPr/>
            </a:pPr>
            <a:r>
              <a:rPr lang="ja-JP" altLang="en-US" sz="1800" b="1" dirty="0" smtClean="0">
                <a:solidFill>
                  <a:srgbClr val="7030A0"/>
                </a:solidFill>
              </a:rPr>
              <a:t>八戸東ＲＣ</a:t>
            </a:r>
            <a:r>
              <a:rPr lang="ja-JP" altLang="en-US" sz="1800" b="1" dirty="0">
                <a:solidFill>
                  <a:srgbClr val="7030A0"/>
                </a:solidFill>
              </a:rPr>
              <a:t>は地区内ＲＣとしては最大被災</a:t>
            </a:r>
            <a:r>
              <a:rPr lang="ja-JP" altLang="en-US" sz="1800" b="1" dirty="0" smtClean="0">
                <a:solidFill>
                  <a:srgbClr val="7030A0"/>
                </a:solidFill>
              </a:rPr>
              <a:t>地域のクラブでありました</a:t>
            </a:r>
            <a:r>
              <a:rPr lang="ja-JP" altLang="en-US" sz="1800" b="1" dirty="0">
                <a:solidFill>
                  <a:srgbClr val="7030A0"/>
                </a:solidFill>
              </a:rPr>
              <a:t>が</a:t>
            </a:r>
            <a:r>
              <a:rPr lang="ja-JP" altLang="en-US" sz="1800" b="1" dirty="0" smtClean="0">
                <a:solidFill>
                  <a:srgbClr val="7030A0"/>
                </a:solidFill>
              </a:rPr>
              <a:t>、友好クラブ豊田</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支援を受け、</a:t>
            </a:r>
            <a:r>
              <a:rPr lang="ja-JP" altLang="en-US" sz="1800" b="1" dirty="0" smtClean="0">
                <a:solidFill>
                  <a:srgbClr val="7030A0"/>
                </a:solidFill>
              </a:rPr>
              <a:t>前述</a:t>
            </a:r>
            <a:r>
              <a:rPr lang="ja-JP" altLang="en-US" sz="1800" b="1" dirty="0">
                <a:solidFill>
                  <a:srgbClr val="7030A0"/>
                </a:solidFill>
              </a:rPr>
              <a:t>八戸海洋少年団支援を提唱</a:t>
            </a:r>
            <a:r>
              <a:rPr lang="ja-JP" altLang="en-US" sz="1800" b="1" dirty="0" smtClean="0">
                <a:solidFill>
                  <a:srgbClr val="7030A0"/>
                </a:solidFill>
              </a:rPr>
              <a:t>された。当委員会経由の支援となった。</a:t>
            </a:r>
            <a:endParaRPr lang="ja-JP" altLang="en-US" sz="1800" b="1" dirty="0">
              <a:solidFill>
                <a:srgbClr val="7030A0"/>
              </a:solidFill>
            </a:endParaRPr>
          </a:p>
          <a:p>
            <a:pPr fontAlgn="auto">
              <a:spcAft>
                <a:spcPts val="0"/>
              </a:spcAft>
              <a:buFont typeface="Arial" pitchFamily="34" charset="0"/>
              <a:buChar char="•"/>
              <a:defRPr/>
            </a:pPr>
            <a:endParaRPr lang="en-US" altLang="ja-JP" sz="500" b="1" dirty="0" smtClean="0">
              <a:solidFill>
                <a:srgbClr val="7030A0"/>
              </a:solidFill>
            </a:endParaRPr>
          </a:p>
          <a:p>
            <a:pPr fontAlgn="auto">
              <a:spcAft>
                <a:spcPts val="0"/>
              </a:spcAft>
              <a:buFont typeface="Arial" pitchFamily="34" charset="0"/>
              <a:buChar char="•"/>
              <a:defRPr/>
            </a:pPr>
            <a:r>
              <a:rPr lang="ja-JP" altLang="en-US" sz="1800" b="1" dirty="0" smtClean="0">
                <a:solidFill>
                  <a:srgbClr val="7030A0"/>
                </a:solidFill>
              </a:rPr>
              <a:t>八戸</a:t>
            </a:r>
            <a:r>
              <a:rPr lang="ja-JP" altLang="en-US" sz="1800" b="1" dirty="0" smtClean="0">
                <a:solidFill>
                  <a:srgbClr val="7030A0"/>
                </a:solidFill>
                <a:latin typeface="ＭＳ ゴシック" pitchFamily="49" charset="-128"/>
                <a:ea typeface="ＭＳ ゴシック" pitchFamily="49" charset="-128"/>
              </a:rPr>
              <a:t>南</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rPr>
              <a:t>は</a:t>
            </a:r>
            <a:r>
              <a:rPr lang="ja-JP" altLang="en-US" sz="1800" b="1" dirty="0">
                <a:solidFill>
                  <a:srgbClr val="7030A0"/>
                </a:solidFill>
              </a:rPr>
              <a:t>八戸市蕪</a:t>
            </a:r>
            <a:r>
              <a:rPr lang="ja-JP" altLang="en-US" sz="1800" b="1" dirty="0" smtClean="0">
                <a:solidFill>
                  <a:srgbClr val="7030A0"/>
                </a:solidFill>
              </a:rPr>
              <a:t>島の破壊された公衆トイレを移転新築。八戸市に寄贈。</a:t>
            </a:r>
            <a:endParaRPr lang="en-US" altLang="ja-JP" sz="1800" b="1" dirty="0" smtClean="0">
              <a:solidFill>
                <a:srgbClr val="7030A0"/>
              </a:solidFill>
            </a:endParaRPr>
          </a:p>
          <a:p>
            <a:pPr marL="352425" indent="-352425" fontAlgn="auto">
              <a:spcAft>
                <a:spcPts val="0"/>
              </a:spcAft>
              <a:buNone/>
              <a:defRPr/>
            </a:pPr>
            <a:r>
              <a:rPr lang="ja-JP" altLang="en-US" sz="1800" b="1" dirty="0">
                <a:solidFill>
                  <a:srgbClr val="7030A0"/>
                </a:solidFill>
              </a:rPr>
              <a:t> </a:t>
            </a:r>
            <a:r>
              <a:rPr lang="ja-JP" altLang="en-US" sz="1800" b="1" dirty="0" smtClean="0">
                <a:solidFill>
                  <a:srgbClr val="7030A0"/>
                </a:solidFill>
              </a:rPr>
              <a:t>      ロータリー財団東日本復興基金日本委員会補助金で当２８３０地区を含む   ２６５０</a:t>
            </a:r>
            <a:r>
              <a:rPr lang="ja-JP" altLang="en-US" sz="1800" b="1" dirty="0">
                <a:solidFill>
                  <a:srgbClr val="7030A0"/>
                </a:solidFill>
              </a:rPr>
              <a:t>地区（京都・福井・滋賀・奈良）</a:t>
            </a:r>
            <a:r>
              <a:rPr lang="ja-JP" altLang="en-US" sz="1800" b="1" dirty="0" smtClean="0">
                <a:solidFill>
                  <a:srgbClr val="7030A0"/>
                </a:solidFill>
              </a:rPr>
              <a:t>、２７７０地区（埼玉南部）、３６３０地区（韓国・慶尚北道）、韓国・南浦項ＲＣ、台湾・中壢中區ＲＣ、八戸南黒田正宏会員、以上からのマッチング・グラント方式大型支援プロジェクト。三陸復興国立公園の北の玄関口となる予定。</a:t>
            </a:r>
            <a:endParaRPr lang="en-US" altLang="ja-JP" sz="1800" b="1" dirty="0" smtClean="0">
              <a:solidFill>
                <a:srgbClr val="7030A0"/>
              </a:solidFill>
            </a:endParaRPr>
          </a:p>
          <a:p>
            <a:pPr marL="0" indent="0" fontAlgn="auto">
              <a:spcAft>
                <a:spcPts val="0"/>
              </a:spcAft>
              <a:buNone/>
              <a:defRPr/>
            </a:pPr>
            <a:r>
              <a:rPr lang="ja-JP" altLang="en-US" sz="1800" b="1" dirty="0" smtClean="0">
                <a:solidFill>
                  <a:srgbClr val="7030A0"/>
                </a:solidFill>
              </a:rPr>
              <a:t>        ２０１１年１０月着工、２０１２年２月完成・寄贈 。  </a:t>
            </a:r>
            <a:r>
              <a:rPr lang="en-US" altLang="ja-JP" sz="2000" b="1" dirty="0" smtClean="0">
                <a:solidFill>
                  <a:srgbClr val="7030A0"/>
                </a:solidFill>
              </a:rPr>
              <a:t>313,293</a:t>
            </a:r>
            <a:r>
              <a:rPr lang="en-US" altLang="ja-JP" sz="1800" b="1" dirty="0" smtClean="0">
                <a:solidFill>
                  <a:srgbClr val="7030A0"/>
                </a:solidFill>
              </a:rPr>
              <a:t> </a:t>
            </a:r>
            <a:r>
              <a:rPr lang="ja-JP" altLang="en-US" sz="1800" b="1" dirty="0" smtClean="0">
                <a:solidFill>
                  <a:srgbClr val="7030A0"/>
                </a:solidFill>
              </a:rPr>
              <a:t>ドル （</a:t>
            </a:r>
            <a:r>
              <a:rPr lang="en-US" altLang="ja-JP" sz="2000" b="1" dirty="0" smtClean="0">
                <a:solidFill>
                  <a:srgbClr val="7030A0"/>
                </a:solidFill>
              </a:rPr>
              <a:t>25,690</a:t>
            </a:r>
            <a:r>
              <a:rPr lang="ja-JP" altLang="en-US" sz="1800" b="1" dirty="0" smtClean="0">
                <a:solidFill>
                  <a:srgbClr val="7030A0"/>
                </a:solidFill>
              </a:rPr>
              <a:t>千円</a:t>
            </a:r>
            <a:r>
              <a:rPr lang="en-US" altLang="ja-JP" sz="1800" b="1" dirty="0" smtClean="0">
                <a:solidFill>
                  <a:srgbClr val="7030A0"/>
                </a:solidFill>
              </a:rPr>
              <a:t>)</a:t>
            </a:r>
          </a:p>
          <a:p>
            <a:pPr marL="0" indent="0" fontAlgn="auto">
              <a:spcAft>
                <a:spcPts val="0"/>
              </a:spcAft>
              <a:buNone/>
              <a:defRPr/>
            </a:pPr>
            <a:endParaRPr lang="en-US" altLang="ja-JP" sz="500" b="1" dirty="0">
              <a:solidFill>
                <a:srgbClr val="7030A0"/>
              </a:solidFill>
            </a:endParaRPr>
          </a:p>
          <a:p>
            <a:pPr fontAlgn="auto">
              <a:spcAft>
                <a:spcPts val="0"/>
              </a:spcAft>
              <a:buFont typeface="Arial" pitchFamily="34" charset="0"/>
              <a:buChar char="•"/>
              <a:defRPr/>
            </a:pPr>
            <a:r>
              <a:rPr lang="ja-JP" altLang="en-US" sz="1800" b="1" dirty="0" smtClean="0">
                <a:solidFill>
                  <a:srgbClr val="7030A0"/>
                </a:solidFill>
              </a:rPr>
              <a:t>国内</a:t>
            </a:r>
            <a:r>
              <a:rPr lang="ja-JP" altLang="en-US" sz="1800" b="1" dirty="0">
                <a:solidFill>
                  <a:srgbClr val="7030A0"/>
                </a:solidFill>
              </a:rPr>
              <a:t>５モーニング・ロータリークラブ </a:t>
            </a:r>
            <a:r>
              <a:rPr lang="en-US" altLang="ja-JP" sz="1800" b="1" dirty="0">
                <a:solidFill>
                  <a:srgbClr val="7030A0"/>
                </a:solidFill>
              </a:rPr>
              <a:t>(</a:t>
            </a:r>
            <a:r>
              <a:rPr lang="ja-JP" altLang="en-US" sz="1800" b="1" dirty="0">
                <a:solidFill>
                  <a:srgbClr val="7030A0"/>
                </a:solidFill>
              </a:rPr>
              <a:t>青森、札幌、旭川、埼玉県川口、京都）は、共同で、</a:t>
            </a:r>
            <a:r>
              <a:rPr lang="en-US" altLang="ja-JP" sz="1800" b="1" dirty="0">
                <a:solidFill>
                  <a:srgbClr val="7030A0"/>
                </a:solidFill>
              </a:rPr>
              <a:t>6</a:t>
            </a:r>
            <a:r>
              <a:rPr lang="ja-JP" altLang="en-US" sz="1800" b="1" dirty="0">
                <a:solidFill>
                  <a:srgbClr val="7030A0"/>
                </a:solidFill>
              </a:rPr>
              <a:t>月</a:t>
            </a:r>
            <a:r>
              <a:rPr lang="en-US" altLang="ja-JP" sz="1800" b="1" dirty="0">
                <a:solidFill>
                  <a:srgbClr val="7030A0"/>
                </a:solidFill>
              </a:rPr>
              <a:t>10</a:t>
            </a:r>
            <a:r>
              <a:rPr lang="ja-JP" altLang="en-US" sz="1800" b="1" dirty="0">
                <a:solidFill>
                  <a:srgbClr val="7030A0"/>
                </a:solidFill>
              </a:rPr>
              <a:t>日、八戸市教育委員会を通じて八戸市立多賀小学校を訪問、プランター</a:t>
            </a:r>
            <a:r>
              <a:rPr lang="en-US" altLang="ja-JP" sz="1800" b="1" dirty="0">
                <a:solidFill>
                  <a:srgbClr val="7030A0"/>
                </a:solidFill>
              </a:rPr>
              <a:t>120</a:t>
            </a:r>
            <a:r>
              <a:rPr lang="ja-JP" altLang="en-US" sz="1800" b="1" dirty="0">
                <a:solidFill>
                  <a:srgbClr val="7030A0"/>
                </a:solidFill>
              </a:rPr>
              <a:t>個、バラ苗木</a:t>
            </a:r>
            <a:r>
              <a:rPr lang="en-US" altLang="ja-JP" sz="1800" b="1" dirty="0">
                <a:solidFill>
                  <a:srgbClr val="7030A0"/>
                </a:solidFill>
              </a:rPr>
              <a:t>40</a:t>
            </a:r>
            <a:r>
              <a:rPr lang="ja-JP" altLang="en-US" sz="1800" b="1" dirty="0">
                <a:solidFill>
                  <a:srgbClr val="7030A0"/>
                </a:solidFill>
              </a:rPr>
              <a:t>本と耕耘機、計</a:t>
            </a:r>
            <a:r>
              <a:rPr lang="en-US" altLang="ja-JP" sz="1800" b="1" dirty="0">
                <a:solidFill>
                  <a:srgbClr val="7030A0"/>
                </a:solidFill>
              </a:rPr>
              <a:t>700</a:t>
            </a:r>
            <a:r>
              <a:rPr lang="ja-JP" altLang="en-US" sz="1800" b="1" dirty="0">
                <a:solidFill>
                  <a:srgbClr val="7030A0"/>
                </a:solidFill>
              </a:rPr>
              <a:t>千円相当を</a:t>
            </a:r>
            <a:r>
              <a:rPr lang="ja-JP" altLang="en-US" sz="1800" b="1" dirty="0" smtClean="0">
                <a:solidFill>
                  <a:srgbClr val="7030A0"/>
                </a:solidFill>
              </a:rPr>
              <a:t>寄贈　（当委員会村井</a:t>
            </a:r>
            <a:r>
              <a:rPr lang="ja-JP" altLang="en-US" sz="1800" b="1" dirty="0">
                <a:solidFill>
                  <a:srgbClr val="7030A0"/>
                </a:solidFill>
              </a:rPr>
              <a:t>委員長立合）</a:t>
            </a:r>
            <a:r>
              <a:rPr lang="ja-JP" altLang="en-US" sz="1800" b="1" dirty="0" smtClean="0">
                <a:solidFill>
                  <a:srgbClr val="7030A0"/>
                </a:solidFill>
              </a:rPr>
              <a:t>。</a:t>
            </a:r>
            <a:endParaRPr lang="en-US" altLang="ja-JP" sz="1800" b="1" dirty="0" smtClean="0">
              <a:solidFill>
                <a:srgbClr val="7030A0"/>
              </a:solidFill>
            </a:endParaRPr>
          </a:p>
          <a:p>
            <a:pPr fontAlgn="auto">
              <a:spcAft>
                <a:spcPts val="0"/>
              </a:spcAft>
              <a:buFont typeface="Arial" pitchFamily="34" charset="0"/>
              <a:buChar char="•"/>
              <a:defRPr/>
            </a:pPr>
            <a:endParaRPr lang="ja-JP" altLang="en-US" sz="500" b="1" dirty="0">
              <a:solidFill>
                <a:srgbClr val="7030A0"/>
              </a:solidFill>
            </a:endParaRPr>
          </a:p>
          <a:p>
            <a:pPr fontAlgn="auto">
              <a:spcAft>
                <a:spcPts val="0"/>
              </a:spcAft>
              <a:buFont typeface="Arial" pitchFamily="34" charset="0"/>
              <a:buChar char="•"/>
              <a:defRPr/>
            </a:pPr>
            <a:r>
              <a:rPr lang="ja-JP" altLang="en-US" sz="1800" b="1" dirty="0">
                <a:solidFill>
                  <a:srgbClr val="7030A0"/>
                </a:solidFill>
              </a:rPr>
              <a:t>他にも八戸ＲＣが台湾</a:t>
            </a:r>
            <a:r>
              <a:rPr lang="en-US" altLang="ja-JP" sz="1800" b="1" dirty="0">
                <a:solidFill>
                  <a:srgbClr val="7030A0"/>
                </a:solidFill>
              </a:rPr>
              <a:t>2</a:t>
            </a:r>
            <a:r>
              <a:rPr lang="ja-JP" altLang="en-US" sz="1800" b="1" dirty="0">
                <a:solidFill>
                  <a:srgbClr val="7030A0"/>
                </a:solidFill>
              </a:rPr>
              <a:t>ＲＣ（基隆・台中中洲）や能代ＲＣ、米山奨学生張揚</a:t>
            </a:r>
            <a:r>
              <a:rPr lang="ja-JP" altLang="en-US" sz="1800" b="1" dirty="0" smtClean="0">
                <a:solidFill>
                  <a:srgbClr val="7030A0"/>
                </a:solidFill>
              </a:rPr>
              <a:t>氏（中国）等</a:t>
            </a:r>
            <a:r>
              <a:rPr lang="ja-JP" altLang="en-US" sz="1800" b="1" dirty="0">
                <a:solidFill>
                  <a:srgbClr val="7030A0"/>
                </a:solidFill>
              </a:rPr>
              <a:t>から</a:t>
            </a:r>
            <a:r>
              <a:rPr lang="ja-JP" altLang="en-US" sz="1800" b="1" dirty="0" smtClean="0">
                <a:solidFill>
                  <a:srgbClr val="7030A0"/>
                </a:solidFill>
              </a:rPr>
              <a:t>の義捐金協力を</a:t>
            </a:r>
            <a:r>
              <a:rPr lang="ja-JP" altLang="en-US" sz="1800" b="1" dirty="0">
                <a:solidFill>
                  <a:srgbClr val="7030A0"/>
                </a:solidFill>
              </a:rPr>
              <a:t>得て八戸市に</a:t>
            </a:r>
            <a:r>
              <a:rPr lang="en-US" altLang="ja-JP" sz="1800" b="1" dirty="0">
                <a:solidFill>
                  <a:srgbClr val="7030A0"/>
                </a:solidFill>
              </a:rPr>
              <a:t>5,500</a:t>
            </a:r>
            <a:r>
              <a:rPr lang="ja-JP" altLang="en-US" sz="1800" b="1" dirty="0">
                <a:solidFill>
                  <a:srgbClr val="7030A0"/>
                </a:solidFill>
              </a:rPr>
              <a:t>千円</a:t>
            </a:r>
            <a:r>
              <a:rPr lang="ja-JP" altLang="en-US" sz="1800" b="1" dirty="0" smtClean="0">
                <a:solidFill>
                  <a:srgbClr val="7030A0"/>
                </a:solidFill>
              </a:rPr>
              <a:t>寄贈。また弘前ＲＣでモンゴルから同国の小学生が描いた絵のカレンダー・ポスターを福島と八戸の小学校へ配布。等々、</a:t>
            </a:r>
            <a:r>
              <a:rPr lang="ja-JP" altLang="en-US" sz="1800" b="1" dirty="0">
                <a:solidFill>
                  <a:srgbClr val="7030A0"/>
                </a:solidFill>
              </a:rPr>
              <a:t>地区内各クラブがそれぞれ海外姉妹</a:t>
            </a:r>
            <a:r>
              <a:rPr lang="ja-JP" altLang="en-US" sz="1800" b="1" dirty="0" smtClean="0">
                <a:solidFill>
                  <a:srgbClr val="7030A0"/>
                </a:solidFill>
              </a:rPr>
              <a:t>クラブや友好クラブの</a:t>
            </a:r>
            <a:r>
              <a:rPr lang="ja-JP" altLang="en-US" sz="1800" b="1" dirty="0">
                <a:solidFill>
                  <a:srgbClr val="7030A0"/>
                </a:solidFill>
              </a:rPr>
              <a:t>協力等を含め、支援活動を展開</a:t>
            </a:r>
            <a:r>
              <a:rPr lang="ja-JP" altLang="en-US" sz="1800" b="1" dirty="0" smtClean="0">
                <a:solidFill>
                  <a:srgbClr val="7030A0"/>
                </a:solidFill>
              </a:rPr>
              <a:t>し、委員会も仲介等で協力しております。</a:t>
            </a:r>
            <a:endParaRPr lang="en-US" altLang="ja-JP" sz="1800" b="1" dirty="0" smtClean="0">
              <a:solidFill>
                <a:srgbClr val="7030A0"/>
              </a:solidFill>
            </a:endParaRPr>
          </a:p>
          <a:p>
            <a:pPr marL="0" indent="0" fontAlgn="auto">
              <a:spcAft>
                <a:spcPts val="0"/>
              </a:spcAft>
              <a:buFont typeface="Arial" pitchFamily="34" charset="0"/>
              <a:buNone/>
              <a:defRPr/>
            </a:pPr>
            <a:endParaRPr lang="en-US" altLang="ja-JP" sz="500" b="1" dirty="0" smtClean="0">
              <a:solidFill>
                <a:srgbClr val="7030A0"/>
              </a:solidFill>
            </a:endParaRPr>
          </a:p>
          <a:p>
            <a:pPr marL="0" indent="0" fontAlgn="auto">
              <a:spcAft>
                <a:spcPts val="0"/>
              </a:spcAft>
              <a:buFont typeface="Arial" pitchFamily="34" charset="0"/>
              <a:buNone/>
              <a:defRPr/>
            </a:pPr>
            <a:endParaRPr lang="ja-JP" altLang="en-US" sz="1800" b="1" dirty="0">
              <a:solidFill>
                <a:srgbClr val="7030A0"/>
              </a:solidFill>
            </a:endParaRPr>
          </a:p>
        </p:txBody>
      </p:sp>
      <p:sp>
        <p:nvSpPr>
          <p:cNvPr id="4" name="スライド番号プレースホルダー 3"/>
          <p:cNvSpPr>
            <a:spLocks noGrp="1"/>
          </p:cNvSpPr>
          <p:nvPr>
            <p:ph type="sldNum" sz="quarter" idx="12"/>
          </p:nvPr>
        </p:nvSpPr>
        <p:spPr/>
        <p:txBody>
          <a:bodyPr/>
          <a:lstStyle/>
          <a:p>
            <a:pPr>
              <a:defRPr/>
            </a:pPr>
            <a:fld id="{696D71F7-DED4-407C-A108-FA1675DDF186}" type="slidenum">
              <a:rPr lang="ja-JP" altLang="en-US" smtClean="0">
                <a:solidFill>
                  <a:prstClr val="black">
                    <a:tint val="75000"/>
                  </a:prstClr>
                </a:solidFill>
              </a:rPr>
              <a:pPr>
                <a:defRPr/>
              </a:pPr>
              <a:t>36</a:t>
            </a:fld>
            <a:endParaRPr lang="ja-JP" altLang="en-US">
              <a:solidFill>
                <a:prstClr val="black">
                  <a:tint val="75000"/>
                </a:prstClr>
              </a:solidFill>
            </a:endParaRPr>
          </a:p>
        </p:txBody>
      </p:sp>
    </p:spTree>
    <p:extLst>
      <p:ext uri="{BB962C8B-B14F-4D97-AF65-F5344CB8AC3E}">
        <p14:creationId xmlns:p14="http://schemas.microsoft.com/office/powerpoint/2010/main" val="20290424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16013" y="5229225"/>
            <a:ext cx="7343775" cy="647700"/>
          </a:xfrm>
        </p:spPr>
        <p:txBody>
          <a:bodyPr rtlCol="0">
            <a:normAutofit fontScale="90000"/>
          </a:bodyPr>
          <a:lstStyle/>
          <a:p>
            <a:pPr algn="ctr" fontAlgn="auto">
              <a:spcBef>
                <a:spcPct val="20000"/>
              </a:spcBef>
              <a:spcAft>
                <a:spcPts val="0"/>
              </a:spcAft>
              <a:defRPr/>
            </a:pPr>
            <a:r>
              <a:rPr lang="en-US" altLang="ja-JP" sz="2800" dirty="0" smtClean="0">
                <a:latin typeface="ＭＳ ゴシック" pitchFamily="49" charset="-128"/>
                <a:ea typeface="ＭＳ ゴシック" pitchFamily="49" charset="-128"/>
              </a:rPr>
              <a:t/>
            </a:r>
            <a:br>
              <a:rPr lang="en-US" altLang="ja-JP" sz="2800" dirty="0" smtClean="0">
                <a:latin typeface="ＭＳ ゴシック" pitchFamily="49" charset="-128"/>
                <a:ea typeface="ＭＳ ゴシック" pitchFamily="49" charset="-128"/>
              </a:rPr>
            </a:br>
            <a:r>
              <a:rPr lang="ja-JP" altLang="en-US" sz="2900" dirty="0">
                <a:solidFill>
                  <a:srgbClr val="FF3399"/>
                </a:solidFill>
                <a:latin typeface="ＭＳ ゴシック" pitchFamily="49" charset="-128"/>
                <a:ea typeface="ＭＳ ゴシック" pitchFamily="49" charset="-128"/>
                <a:cs typeface="+mn-cs"/>
              </a:rPr>
              <a:t>八戸市 蕪島　破壊された</a:t>
            </a:r>
            <a:r>
              <a:rPr lang="ja-JP" altLang="en-US" sz="2900" dirty="0" smtClean="0">
                <a:solidFill>
                  <a:srgbClr val="FF3399"/>
                </a:solidFill>
                <a:latin typeface="ＭＳ ゴシック" pitchFamily="49" charset="-128"/>
                <a:ea typeface="ＭＳ ゴシック" pitchFamily="49" charset="-128"/>
                <a:cs typeface="+mn-cs"/>
              </a:rPr>
              <a:t>トイレ</a:t>
            </a:r>
            <a:endParaRPr lang="ja-JP" altLang="en-US" sz="2900" dirty="0">
              <a:solidFill>
                <a:srgbClr val="FF3399"/>
              </a:solidFill>
              <a:latin typeface="ＭＳ ゴシック" pitchFamily="49" charset="-128"/>
              <a:ea typeface="ＭＳ ゴシック" pitchFamily="49" charset="-128"/>
            </a:endParaRPr>
          </a:p>
        </p:txBody>
      </p:sp>
      <p:sp>
        <p:nvSpPr>
          <p:cNvPr id="65538" name="テキスト プレースホルダー 3"/>
          <p:cNvSpPr>
            <a:spLocks noGrp="1"/>
          </p:cNvSpPr>
          <p:nvPr>
            <p:ph type="body" sz="half" idx="2"/>
          </p:nvPr>
        </p:nvSpPr>
        <p:spPr>
          <a:xfrm>
            <a:off x="755576" y="5949950"/>
            <a:ext cx="7992888" cy="574675"/>
          </a:xfrm>
        </p:spPr>
        <p:txBody>
          <a:bodyPr/>
          <a:lstStyle/>
          <a:p>
            <a:pPr algn="ctr"/>
            <a:r>
              <a:rPr lang="ja-JP" altLang="en-US" sz="2000" b="1" dirty="0" smtClean="0">
                <a:solidFill>
                  <a:srgbClr val="7030A0"/>
                </a:solidFill>
              </a:rPr>
              <a:t>２０１２年２月２０日八戸南</a:t>
            </a:r>
            <a:r>
              <a:rPr lang="en-US" altLang="ja-JP" sz="2000" b="1" dirty="0" smtClean="0">
                <a:solidFill>
                  <a:srgbClr val="7030A0"/>
                </a:solidFill>
              </a:rPr>
              <a:t>RC</a:t>
            </a:r>
            <a:r>
              <a:rPr lang="ja-JP" altLang="en-US" sz="2000" b="1" dirty="0" smtClean="0">
                <a:solidFill>
                  <a:srgbClr val="7030A0"/>
                </a:solidFill>
              </a:rPr>
              <a:t>のグローバル補助金で移転新築</a:t>
            </a:r>
          </a:p>
          <a:p>
            <a:endParaRPr lang="ja-JP" altLang="en-US" sz="2000" dirty="0" smtClean="0"/>
          </a:p>
        </p:txBody>
      </p:sp>
      <p:pic>
        <p:nvPicPr>
          <p:cNvPr id="65539" name="Picture 2"/>
          <p:cNvPicPr>
            <a:picLocks noGrp="1" noChangeAspect="1" noChangeArrowheads="1"/>
          </p:cNvPicPr>
          <p:nvPr>
            <p:ph type="pic" idx="1"/>
          </p:nvPr>
        </p:nvPicPr>
        <p:blipFill>
          <a:blip r:embed="rId3"/>
          <a:srcRect l="1131" r="1131"/>
          <a:stretch>
            <a:fillRect/>
          </a:stretch>
        </p:blipFill>
        <p:spPr>
          <a:xfrm>
            <a:off x="1116013" y="260350"/>
            <a:ext cx="7416800" cy="4968875"/>
          </a:xfrm>
        </p:spPr>
      </p:pic>
      <p:sp>
        <p:nvSpPr>
          <p:cNvPr id="3" name="スライド番号プレースホルダー 2"/>
          <p:cNvSpPr>
            <a:spLocks noGrp="1"/>
          </p:cNvSpPr>
          <p:nvPr>
            <p:ph type="sldNum" sz="quarter" idx="12"/>
          </p:nvPr>
        </p:nvSpPr>
        <p:spPr/>
        <p:txBody>
          <a:bodyPr/>
          <a:lstStyle/>
          <a:p>
            <a:pPr>
              <a:defRPr/>
            </a:pPr>
            <a:fld id="{99788791-4EB4-4C0D-906C-510CBBA095BF}" type="slidenum">
              <a:rPr lang="ja-JP" altLang="en-US" smtClean="0">
                <a:solidFill>
                  <a:prstClr val="black">
                    <a:tint val="75000"/>
                  </a:prstClr>
                </a:solidFill>
              </a:rPr>
              <a:pPr>
                <a:defRPr/>
              </a:pPr>
              <a:t>37</a:t>
            </a:fld>
            <a:endParaRPr lang="ja-JP" altLang="en-US">
              <a:solidFill>
                <a:prstClr val="black">
                  <a:tint val="75000"/>
                </a:prstClr>
              </a:solidFill>
            </a:endParaRPr>
          </a:p>
        </p:txBody>
      </p:sp>
    </p:spTree>
    <p:extLst>
      <p:ext uri="{BB962C8B-B14F-4D97-AF65-F5344CB8AC3E}">
        <p14:creationId xmlns:p14="http://schemas.microsoft.com/office/powerpoint/2010/main" val="18415426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endParaRPr kumimoji="1" lang="ja-JP" altLang="en-US" dirty="0"/>
          </a:p>
        </p:txBody>
      </p:sp>
      <p:sp>
        <p:nvSpPr>
          <p:cNvPr id="7" name="テキスト プレースホルダー 6"/>
          <p:cNvSpPr>
            <a:spLocks noGrp="1"/>
          </p:cNvSpPr>
          <p:nvPr>
            <p:ph type="body" sz="half" idx="2"/>
          </p:nvPr>
        </p:nvSpPr>
        <p:spPr>
          <a:xfrm>
            <a:off x="755576" y="5661248"/>
            <a:ext cx="7992888" cy="804862"/>
          </a:xfrm>
        </p:spPr>
        <p:txBody>
          <a:bodyPr>
            <a:normAutofit fontScale="70000" lnSpcReduction="20000"/>
          </a:bodyPr>
          <a:lstStyle/>
          <a:p>
            <a:pPr algn="ctr" fontAlgn="base">
              <a:spcAft>
                <a:spcPct val="0"/>
              </a:spcAft>
            </a:pPr>
            <a:r>
              <a:rPr lang="ja-JP" altLang="en-US" sz="2900" b="1" dirty="0">
                <a:solidFill>
                  <a:srgbClr val="FF3399"/>
                </a:solidFill>
                <a:latin typeface="ＭＳ ゴシック" pitchFamily="49" charset="-128"/>
                <a:ea typeface="ＭＳ ゴシック" pitchFamily="49" charset="-128"/>
                <a:cs typeface="+mj-cs"/>
              </a:rPr>
              <a:t>八戸市 蕪</a:t>
            </a:r>
            <a:r>
              <a:rPr lang="ja-JP" altLang="en-US" sz="2900" b="1" dirty="0" smtClean="0">
                <a:solidFill>
                  <a:srgbClr val="FF3399"/>
                </a:solidFill>
                <a:latin typeface="ＭＳ ゴシック" pitchFamily="49" charset="-128"/>
                <a:ea typeface="ＭＳ ゴシック" pitchFamily="49" charset="-128"/>
                <a:cs typeface="+mj-cs"/>
              </a:rPr>
              <a:t>島トイレ　</a:t>
            </a:r>
            <a:r>
              <a:rPr lang="ja-JP" altLang="en-US" sz="2900" b="1" dirty="0" smtClean="0">
                <a:solidFill>
                  <a:srgbClr val="FF3399"/>
                </a:solidFill>
              </a:rPr>
              <a:t>八戸南ＲＣによるロータリー財団助金</a:t>
            </a:r>
            <a:r>
              <a:rPr lang="ja-JP" altLang="en-US" sz="2900" b="1" dirty="0">
                <a:solidFill>
                  <a:srgbClr val="FF3399"/>
                </a:solidFill>
              </a:rPr>
              <a:t>で移転</a:t>
            </a:r>
            <a:r>
              <a:rPr lang="ja-JP" altLang="en-US" sz="2900" b="1" dirty="0" smtClean="0">
                <a:solidFill>
                  <a:srgbClr val="FF3399"/>
                </a:solidFill>
              </a:rPr>
              <a:t>新築</a:t>
            </a:r>
            <a:endParaRPr lang="ja-JP" altLang="en-US" sz="2900" b="1" dirty="0">
              <a:solidFill>
                <a:srgbClr val="FF3399"/>
              </a:solidFill>
            </a:endParaRPr>
          </a:p>
          <a:p>
            <a:pPr lvl="0" algn="ctr" fontAlgn="base">
              <a:spcAft>
                <a:spcPct val="0"/>
              </a:spcAft>
            </a:pPr>
            <a:endParaRPr lang="en-US" altLang="ja-JP" sz="1600" b="1" dirty="0" smtClean="0">
              <a:solidFill>
                <a:srgbClr val="7030A0"/>
              </a:solidFill>
            </a:endParaRPr>
          </a:p>
          <a:p>
            <a:pPr lvl="0" algn="ctr" fontAlgn="base">
              <a:spcAft>
                <a:spcPct val="0"/>
              </a:spcAft>
            </a:pPr>
            <a:r>
              <a:rPr lang="ja-JP" altLang="en-US" sz="2600" b="1" dirty="0" smtClean="0">
                <a:solidFill>
                  <a:srgbClr val="7030A0"/>
                </a:solidFill>
              </a:rPr>
              <a:t>２０１２年２月１５日完成　　２月２０日八戸市へ寄贈</a:t>
            </a:r>
            <a:endParaRPr lang="en-US" altLang="ja-JP" sz="2600" b="1" dirty="0" smtClean="0">
              <a:solidFill>
                <a:srgbClr val="7030A0"/>
              </a:solidFill>
            </a:endParaRPr>
          </a:p>
          <a:p>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38</a:t>
            </a:fld>
            <a:endParaRPr kumimoji="1" lang="ja-JP" altLang="en-US" dirty="0"/>
          </a:p>
        </p:txBody>
      </p:sp>
      <p:pic>
        <p:nvPicPr>
          <p:cNvPr id="1026" name="Picture 2" descr="C:\Documents and Settings\TOHRU MURAI\デスクトップ\マイドキュメント\My Pictures\DSCN1224蕪島toilet.JPG"/>
          <p:cNvPicPr>
            <a:picLocks noGrp="1" noChangeAspect="1" noChangeArrowheads="1"/>
          </p:cNvPicPr>
          <p:nvPr>
            <p:ph type="pic" idx="1"/>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116632"/>
            <a:ext cx="7272808" cy="54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0486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88640"/>
            <a:ext cx="8229600" cy="490066"/>
          </a:xfrm>
        </p:spPr>
        <p:txBody>
          <a:bodyPr>
            <a:noAutofit/>
          </a:bodyPr>
          <a:lstStyle/>
          <a:p>
            <a:pPr algn="l"/>
            <a:r>
              <a:rPr kumimoji="1" lang="ja-JP" altLang="en-US" sz="2800" b="1" dirty="0" smtClean="0">
                <a:solidFill>
                  <a:srgbClr val="FF3399"/>
                </a:solidFill>
                <a:latin typeface="ＭＳ ゴシック" pitchFamily="49" charset="-128"/>
                <a:ea typeface="ＭＳ ゴシック" pitchFamily="49" charset="-128"/>
              </a:rPr>
              <a:t>５．ロータリー財団資金・他地区からの支援資金</a:t>
            </a:r>
            <a:endParaRPr kumimoji="1" lang="ja-JP" altLang="en-US" sz="2800" b="1" dirty="0">
              <a:solidFill>
                <a:srgbClr val="FF3399"/>
              </a:solidFill>
              <a:latin typeface="ＭＳ ゴシック" pitchFamily="49" charset="-128"/>
              <a:ea typeface="ＭＳ ゴシック" pitchFamily="49" charset="-128"/>
            </a:endParaRPr>
          </a:p>
        </p:txBody>
      </p:sp>
      <p:sp>
        <p:nvSpPr>
          <p:cNvPr id="3" name="コンテンツ プレースホルダー 2"/>
          <p:cNvSpPr>
            <a:spLocks noGrp="1"/>
          </p:cNvSpPr>
          <p:nvPr>
            <p:ph idx="1"/>
          </p:nvPr>
        </p:nvSpPr>
        <p:spPr>
          <a:xfrm>
            <a:off x="467544" y="692696"/>
            <a:ext cx="8229600" cy="5976664"/>
          </a:xfrm>
        </p:spPr>
        <p:txBody>
          <a:bodyPr>
            <a:normAutofit fontScale="25000" lnSpcReduction="20000"/>
          </a:bodyPr>
          <a:lstStyle/>
          <a:p>
            <a:r>
              <a:rPr lang="ja-JP" altLang="en-US" sz="8000" b="1" dirty="0" smtClean="0">
                <a:solidFill>
                  <a:srgbClr val="7030A0"/>
                </a:solidFill>
              </a:rPr>
              <a:t>ロータリー財団 からの補助金で活用できるものは新地区補助金及びグローバル補助金。しかし通常の場合、目的は６重点分野（平和と紛争予防・疾病予防と治療・水と衛生設備・母子の健康・基本的教育と識字率向上・経済と地域社会の発展）の奉仕分野に限られており、災害そのものを対象とはしていないため、今回のようなケースでは承認を得るのが難しかった。 </a:t>
            </a:r>
            <a:endParaRPr lang="en-US" altLang="ja-JP" sz="8000" b="1" dirty="0" smtClean="0">
              <a:solidFill>
                <a:srgbClr val="7030A0"/>
              </a:solidFill>
            </a:endParaRPr>
          </a:p>
          <a:p>
            <a:endParaRPr lang="en-US" altLang="ja-JP" b="1" dirty="0" smtClean="0">
              <a:solidFill>
                <a:srgbClr val="7030A0"/>
              </a:solidFill>
            </a:endParaRPr>
          </a:p>
          <a:p>
            <a:r>
              <a:rPr lang="ja-JP" altLang="en-US" sz="8000" b="1" dirty="0" smtClean="0">
                <a:solidFill>
                  <a:srgbClr val="7030A0"/>
                </a:solidFill>
              </a:rPr>
              <a:t>このため、国際ロータリー財団では</a:t>
            </a:r>
            <a:r>
              <a:rPr lang="en-US" altLang="ja-JP" sz="8000" b="1" dirty="0" smtClean="0">
                <a:solidFill>
                  <a:srgbClr val="7030A0"/>
                </a:solidFill>
              </a:rPr>
              <a:t>2011</a:t>
            </a:r>
            <a:r>
              <a:rPr lang="ja-JP" altLang="en-US" sz="8000" b="1" dirty="0" smtClean="0">
                <a:solidFill>
                  <a:srgbClr val="7030A0"/>
                </a:solidFill>
              </a:rPr>
              <a:t>年</a:t>
            </a:r>
            <a:r>
              <a:rPr lang="en-US" altLang="ja-JP" sz="8000" b="1" dirty="0" smtClean="0">
                <a:solidFill>
                  <a:srgbClr val="7030A0"/>
                </a:solidFill>
              </a:rPr>
              <a:t>7</a:t>
            </a:r>
            <a:r>
              <a:rPr lang="ja-JP" altLang="en-US" sz="8000" b="1" dirty="0" smtClean="0">
                <a:solidFill>
                  <a:srgbClr val="7030A0"/>
                </a:solidFill>
              </a:rPr>
              <a:t>月「東日本復興基金日本委員会」を 設置、精力的に支援活動を行い、ロータリーとして復興に大きな貢献をすることができました。</a:t>
            </a:r>
            <a:endParaRPr lang="en-US" altLang="ja-JP" sz="8000" b="1" dirty="0" smtClean="0">
              <a:solidFill>
                <a:srgbClr val="7030A0"/>
              </a:solidFill>
            </a:endParaRPr>
          </a:p>
          <a:p>
            <a:endParaRPr lang="en-US" altLang="ja-JP" b="1" dirty="0">
              <a:solidFill>
                <a:srgbClr val="7030A0"/>
              </a:solidFill>
            </a:endParaRPr>
          </a:p>
          <a:p>
            <a:r>
              <a:rPr lang="en-US" altLang="ja-JP" sz="8000" b="1" dirty="0" smtClean="0">
                <a:solidFill>
                  <a:srgbClr val="7030A0"/>
                </a:solidFill>
              </a:rPr>
              <a:t>2012</a:t>
            </a:r>
            <a:r>
              <a:rPr lang="ja-JP" altLang="en-US" sz="8000" b="1" dirty="0" smtClean="0">
                <a:solidFill>
                  <a:srgbClr val="7030A0"/>
                </a:solidFill>
              </a:rPr>
              <a:t>年</a:t>
            </a:r>
            <a:r>
              <a:rPr lang="en-US" altLang="ja-JP" sz="8000" b="1" dirty="0" smtClean="0">
                <a:solidFill>
                  <a:srgbClr val="7030A0"/>
                </a:solidFill>
              </a:rPr>
              <a:t>5</a:t>
            </a:r>
            <a:r>
              <a:rPr lang="ja-JP" altLang="en-US" sz="8000" b="1" dirty="0" smtClean="0">
                <a:solidFill>
                  <a:srgbClr val="7030A0"/>
                </a:solidFill>
              </a:rPr>
              <a:t>月末まで申請</a:t>
            </a:r>
            <a:r>
              <a:rPr lang="en-US" altLang="ja-JP" sz="8000" b="1" dirty="0" smtClean="0">
                <a:solidFill>
                  <a:srgbClr val="7030A0"/>
                </a:solidFill>
              </a:rPr>
              <a:t>271</a:t>
            </a:r>
            <a:r>
              <a:rPr lang="ja-JP" altLang="en-US" sz="8000" b="1" dirty="0" smtClean="0">
                <a:solidFill>
                  <a:srgbClr val="7030A0"/>
                </a:solidFill>
              </a:rPr>
              <a:t>件、承認</a:t>
            </a:r>
            <a:r>
              <a:rPr lang="en-US" altLang="ja-JP" sz="8000" b="1" dirty="0" smtClean="0">
                <a:solidFill>
                  <a:srgbClr val="7030A0"/>
                </a:solidFill>
              </a:rPr>
              <a:t>160</a:t>
            </a:r>
            <a:r>
              <a:rPr lang="ja-JP" altLang="en-US" sz="8000" b="1" dirty="0" smtClean="0">
                <a:solidFill>
                  <a:srgbClr val="7030A0"/>
                </a:solidFill>
              </a:rPr>
              <a:t>件。基金総額 </a:t>
            </a:r>
            <a:r>
              <a:rPr lang="en-US" altLang="ja-JP" sz="8000" b="1" dirty="0" smtClean="0">
                <a:solidFill>
                  <a:srgbClr val="7030A0"/>
                </a:solidFill>
              </a:rPr>
              <a:t>7,815</a:t>
            </a:r>
            <a:r>
              <a:rPr lang="ja-JP" altLang="en-US" sz="8000" b="1" dirty="0" smtClean="0">
                <a:solidFill>
                  <a:srgbClr val="7030A0"/>
                </a:solidFill>
              </a:rPr>
              <a:t>千ドル（約</a:t>
            </a:r>
            <a:r>
              <a:rPr lang="en-US" altLang="ja-JP" sz="8000" b="1" dirty="0" smtClean="0">
                <a:solidFill>
                  <a:srgbClr val="7030A0"/>
                </a:solidFill>
              </a:rPr>
              <a:t>6</a:t>
            </a:r>
            <a:r>
              <a:rPr lang="ja-JP" altLang="en-US" sz="8000" b="1" dirty="0" smtClean="0">
                <a:solidFill>
                  <a:srgbClr val="7030A0"/>
                </a:solidFill>
              </a:rPr>
              <a:t>億　　　　</a:t>
            </a:r>
            <a:r>
              <a:rPr lang="en-US" altLang="ja-JP" sz="8000" b="1" dirty="0" smtClean="0">
                <a:solidFill>
                  <a:srgbClr val="7030A0"/>
                </a:solidFill>
              </a:rPr>
              <a:t>2</a:t>
            </a:r>
            <a:r>
              <a:rPr lang="ja-JP" altLang="en-US" sz="8000" b="1" dirty="0" smtClean="0">
                <a:solidFill>
                  <a:srgbClr val="7030A0"/>
                </a:solidFill>
              </a:rPr>
              <a:t>千万円）。申請は</a:t>
            </a:r>
            <a:r>
              <a:rPr lang="en-US" altLang="ja-JP" sz="8000" b="1" dirty="0" smtClean="0">
                <a:solidFill>
                  <a:srgbClr val="7030A0"/>
                </a:solidFill>
              </a:rPr>
              <a:t>3</a:t>
            </a:r>
            <a:r>
              <a:rPr lang="ja-JP" altLang="en-US" sz="8000" b="1" dirty="0" smtClean="0">
                <a:solidFill>
                  <a:srgbClr val="7030A0"/>
                </a:solidFill>
              </a:rPr>
              <a:t>月末で締め切りとなっております。岩手・宮城・福島の巨大被災地向けが中心ですが、八戸南ＲＣ蕪島トイレ（</a:t>
            </a:r>
            <a:r>
              <a:rPr lang="en-US" altLang="ja-JP" sz="8000" b="1" dirty="0" smtClean="0">
                <a:solidFill>
                  <a:srgbClr val="7030A0"/>
                </a:solidFill>
              </a:rPr>
              <a:t>25,690</a:t>
            </a:r>
            <a:r>
              <a:rPr lang="ja-JP" altLang="en-US" sz="8000" b="1" dirty="0" smtClean="0">
                <a:solidFill>
                  <a:srgbClr val="7030A0"/>
                </a:solidFill>
              </a:rPr>
              <a:t>千円）も承認されました。</a:t>
            </a:r>
            <a:endParaRPr lang="en-US" altLang="ja-JP" sz="8000" b="1" dirty="0" smtClean="0">
              <a:solidFill>
                <a:srgbClr val="7030A0"/>
              </a:solidFill>
            </a:endParaRPr>
          </a:p>
          <a:p>
            <a:endParaRPr lang="en-US" altLang="ja-JP" b="1" dirty="0" smtClean="0">
              <a:solidFill>
                <a:srgbClr val="7030A0"/>
              </a:solidFill>
            </a:endParaRPr>
          </a:p>
          <a:p>
            <a:r>
              <a:rPr lang="ja-JP" altLang="en-US" sz="8000" b="1" dirty="0" smtClean="0">
                <a:solidFill>
                  <a:srgbClr val="7030A0"/>
                </a:solidFill>
              </a:rPr>
              <a:t>京都洛中</a:t>
            </a:r>
            <a:r>
              <a:rPr lang="en-US" altLang="ja-JP" sz="8000" b="1" dirty="0" smtClean="0">
                <a:solidFill>
                  <a:srgbClr val="7030A0"/>
                </a:solidFill>
              </a:rPr>
              <a:t>RC</a:t>
            </a:r>
            <a:r>
              <a:rPr lang="ja-JP" altLang="en-US" sz="8000" b="1" dirty="0" smtClean="0">
                <a:solidFill>
                  <a:srgbClr val="7030A0"/>
                </a:solidFill>
              </a:rPr>
              <a:t>とプラハ</a:t>
            </a:r>
            <a:r>
              <a:rPr lang="en-US" altLang="ja-JP" sz="8000" b="1" dirty="0" smtClean="0">
                <a:solidFill>
                  <a:srgbClr val="7030A0"/>
                </a:solidFill>
              </a:rPr>
              <a:t>RC</a:t>
            </a:r>
            <a:r>
              <a:rPr lang="ja-JP" altLang="en-US" sz="8000" b="1" dirty="0" smtClean="0">
                <a:solidFill>
                  <a:srgbClr val="7030A0"/>
                </a:solidFill>
              </a:rPr>
              <a:t>の「心の癒し事業」のように直接の資金提供以外の大型支援もあり、蕪島トイレも含めますと</a:t>
            </a:r>
            <a:r>
              <a:rPr lang="en-US" altLang="ja-JP" sz="8000" b="1" dirty="0" smtClean="0">
                <a:solidFill>
                  <a:srgbClr val="7030A0"/>
                </a:solidFill>
              </a:rPr>
              <a:t>2830</a:t>
            </a:r>
            <a:r>
              <a:rPr lang="ja-JP" altLang="en-US" sz="8000" b="1" dirty="0">
                <a:solidFill>
                  <a:srgbClr val="7030A0"/>
                </a:solidFill>
              </a:rPr>
              <a:t>地区</a:t>
            </a:r>
            <a:r>
              <a:rPr lang="ja-JP" altLang="en-US" sz="8000" b="1" dirty="0" smtClean="0">
                <a:solidFill>
                  <a:srgbClr val="7030A0"/>
                </a:solidFill>
              </a:rPr>
              <a:t>関連実質支援事業</a:t>
            </a:r>
            <a:r>
              <a:rPr lang="ja-JP" altLang="en-US" sz="8000" b="1" dirty="0">
                <a:solidFill>
                  <a:srgbClr val="7030A0"/>
                </a:solidFill>
              </a:rPr>
              <a:t>規模</a:t>
            </a:r>
            <a:r>
              <a:rPr lang="ja-JP" altLang="en-US" sz="8000" b="1" dirty="0" smtClean="0">
                <a:solidFill>
                  <a:srgbClr val="7030A0"/>
                </a:solidFill>
              </a:rPr>
              <a:t>は</a:t>
            </a:r>
            <a:r>
              <a:rPr lang="en-US" altLang="ja-JP" sz="8000" b="1" dirty="0" smtClean="0">
                <a:solidFill>
                  <a:srgbClr val="7030A0"/>
                </a:solidFill>
              </a:rPr>
              <a:t>7</a:t>
            </a:r>
            <a:r>
              <a:rPr lang="ja-JP" altLang="en-US" sz="8000" b="1" dirty="0" smtClean="0">
                <a:solidFill>
                  <a:srgbClr val="7030A0"/>
                </a:solidFill>
              </a:rPr>
              <a:t>千万円超に達すると推計されます。</a:t>
            </a:r>
            <a:endParaRPr lang="en-US" altLang="ja-JP" sz="8000" b="1" dirty="0" smtClean="0">
              <a:solidFill>
                <a:srgbClr val="7030A0"/>
              </a:solidFill>
            </a:endParaRPr>
          </a:p>
          <a:p>
            <a:endParaRPr lang="en-US" altLang="ja-JP" b="1" dirty="0" smtClean="0">
              <a:solidFill>
                <a:srgbClr val="7030A0"/>
              </a:solidFill>
            </a:endParaRPr>
          </a:p>
          <a:p>
            <a:r>
              <a:rPr lang="ja-JP" altLang="en-US" sz="8000" b="1" dirty="0" smtClean="0">
                <a:solidFill>
                  <a:srgbClr val="7030A0"/>
                </a:solidFill>
              </a:rPr>
              <a:t>また当地区</a:t>
            </a:r>
            <a:r>
              <a:rPr lang="ja-JP" altLang="en-US" sz="8000" b="1" dirty="0">
                <a:solidFill>
                  <a:srgbClr val="7030A0"/>
                </a:solidFill>
              </a:rPr>
              <a:t>はお陰様で復興が比較的敏速になされたこともあり、前友好</a:t>
            </a:r>
            <a:r>
              <a:rPr lang="ja-JP" altLang="en-US" sz="8000" b="1" dirty="0" smtClean="0">
                <a:solidFill>
                  <a:srgbClr val="7030A0"/>
                </a:solidFill>
              </a:rPr>
              <a:t>地区の</a:t>
            </a:r>
            <a:r>
              <a:rPr lang="en-US" altLang="ja-JP" sz="8000" b="1" dirty="0" smtClean="0">
                <a:solidFill>
                  <a:srgbClr val="7030A0"/>
                </a:solidFill>
                <a:latin typeface="ＭＳ ゴシック" pitchFamily="49" charset="-128"/>
                <a:ea typeface="ＭＳ ゴシック" pitchFamily="49" charset="-128"/>
              </a:rPr>
              <a:t>2760</a:t>
            </a:r>
            <a:r>
              <a:rPr lang="ja-JP" altLang="en-US" sz="8000" b="1" dirty="0" smtClean="0">
                <a:solidFill>
                  <a:srgbClr val="7030A0"/>
                </a:solidFill>
              </a:rPr>
              <a:t>地区（愛知県）はじめ、国内外ロータリー関係からの熱心な支援申し入れがあったにもかかわらず、　当委員会の仲介により、被害甚大な岩手・宮城・福島の地域への支援に振り向けて頂いた資金も少なくはありませんでした</a:t>
            </a:r>
            <a:r>
              <a:rPr lang="ja-JP" altLang="en-US" sz="8000" b="1" dirty="0" smtClean="0">
                <a:solidFill>
                  <a:srgbClr val="7030A0"/>
                </a:solidFill>
                <a:latin typeface="ＭＳ ゴシック" pitchFamily="49" charset="-128"/>
                <a:ea typeface="ＭＳ ゴシック" pitchFamily="49" charset="-128"/>
              </a:rPr>
              <a:t>。</a:t>
            </a:r>
            <a:endParaRPr lang="en-US" altLang="ja-JP" sz="8000" b="1" dirty="0" smtClean="0">
              <a:solidFill>
                <a:srgbClr val="7030A0"/>
              </a:solidFill>
              <a:latin typeface="ＭＳ ゴシック" pitchFamily="49" charset="-128"/>
              <a:ea typeface="ＭＳ ゴシック" pitchFamily="49" charset="-128"/>
            </a:endParaRPr>
          </a:p>
          <a:p>
            <a:pPr marL="0" lvl="0" indent="0">
              <a:buNone/>
            </a:pPr>
            <a:endParaRPr lang="en-US" altLang="ja-JP" sz="6000" b="1" dirty="0">
              <a:solidFill>
                <a:srgbClr val="7030A0"/>
              </a:solidFill>
              <a:latin typeface="ＭＳ ゴシック" pitchFamily="49" charset="-128"/>
              <a:ea typeface="ＭＳ ゴシック" pitchFamily="49" charset="-128"/>
            </a:endParaRPr>
          </a:p>
          <a:p>
            <a:pPr marL="0" lvl="0" indent="0">
              <a:buNone/>
            </a:pPr>
            <a:endParaRPr lang="en-US" altLang="ja-JP" sz="5500" b="1" dirty="0" smtClean="0">
              <a:solidFill>
                <a:srgbClr val="7030A0"/>
              </a:solidFill>
              <a:latin typeface="ＭＳ ゴシック" pitchFamily="49" charset="-128"/>
              <a:ea typeface="ＭＳ ゴシック" pitchFamily="49" charset="-128"/>
            </a:endParaRPr>
          </a:p>
          <a:p>
            <a:pPr marL="0" lvl="0" indent="0">
              <a:buNone/>
            </a:pPr>
            <a:endParaRPr lang="en-US" altLang="ja-JP" sz="5500" b="1" dirty="0">
              <a:solidFill>
                <a:srgbClr val="7030A0"/>
              </a:solidFill>
              <a:latin typeface="ＭＳ ゴシック" pitchFamily="49" charset="-128"/>
              <a:ea typeface="ＭＳ ゴシック" pitchFamily="49" charset="-128"/>
            </a:endParaRPr>
          </a:p>
          <a:p>
            <a:pPr marL="0" lvl="0" indent="0">
              <a:buNone/>
            </a:pPr>
            <a:endParaRPr lang="en-US" altLang="ja-JP" sz="5500" b="1" dirty="0" smtClean="0">
              <a:solidFill>
                <a:srgbClr val="7030A0"/>
              </a:solidFill>
              <a:latin typeface="ＭＳ ゴシック" pitchFamily="49" charset="-128"/>
              <a:ea typeface="ＭＳ ゴシック" pitchFamily="49" charset="-128"/>
            </a:endParaRPr>
          </a:p>
          <a:p>
            <a:pPr marL="0" lvl="0" indent="0">
              <a:buNone/>
            </a:pPr>
            <a:endParaRPr kumimoji="1" lang="ja-JP" altLang="en-US" sz="4200"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39</a:t>
            </a:fld>
            <a:endParaRPr kumimoji="1" lang="ja-JP" altLang="en-US" dirty="0"/>
          </a:p>
        </p:txBody>
      </p:sp>
    </p:spTree>
    <p:extLst>
      <p:ext uri="{BB962C8B-B14F-4D97-AF65-F5344CB8AC3E}">
        <p14:creationId xmlns:p14="http://schemas.microsoft.com/office/powerpoint/2010/main" val="1236660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z="3000" b="1" dirty="0">
                <a:solidFill>
                  <a:srgbClr val="FF3399"/>
                </a:solidFill>
                <a:latin typeface="Arial" pitchFamily="34" charset="0"/>
                <a:ea typeface="ＭＳ ゴシック" pitchFamily="49" charset="-128"/>
                <a:cs typeface="Arial" pitchFamily="34" charset="0"/>
              </a:rPr>
              <a:t>東日本大震災</a:t>
            </a:r>
            <a:r>
              <a:rPr lang="en-US" altLang="ja-JP" sz="3000" b="1" dirty="0">
                <a:solidFill>
                  <a:srgbClr val="FF3399"/>
                </a:solidFill>
                <a:latin typeface="Arial" pitchFamily="34" charset="0"/>
                <a:ea typeface="ＭＳ ゴシック" pitchFamily="49" charset="-128"/>
                <a:cs typeface="Arial" pitchFamily="34" charset="0"/>
              </a:rPr>
              <a:t> </a:t>
            </a:r>
            <a:r>
              <a:rPr lang="en-US" altLang="ja-JP" sz="2400" b="1" dirty="0">
                <a:solidFill>
                  <a:srgbClr val="FF3399"/>
                </a:solidFill>
                <a:latin typeface="Arial" pitchFamily="34" charset="0"/>
                <a:ea typeface="ＭＳ ゴシック" pitchFamily="49" charset="-128"/>
                <a:cs typeface="Arial" pitchFamily="34" charset="0"/>
              </a:rPr>
              <a:t/>
            </a:r>
            <a:br>
              <a:rPr lang="en-US" altLang="ja-JP" sz="2400" b="1" dirty="0">
                <a:solidFill>
                  <a:srgbClr val="FF3399"/>
                </a:solidFill>
                <a:latin typeface="Arial" pitchFamily="34" charset="0"/>
                <a:ea typeface="ＭＳ ゴシック" pitchFamily="49" charset="-128"/>
                <a:cs typeface="Arial" pitchFamily="34" charset="0"/>
              </a:rPr>
            </a:br>
            <a:r>
              <a:rPr lang="en-US" altLang="ja-JP" sz="800" b="1" dirty="0">
                <a:solidFill>
                  <a:srgbClr val="FF3399"/>
                </a:solidFill>
                <a:latin typeface="Arial" pitchFamily="34" charset="0"/>
                <a:ea typeface="ＭＳ ゴシック" pitchFamily="49" charset="-128"/>
                <a:cs typeface="Arial" pitchFamily="34" charset="0"/>
              </a:rPr>
              <a:t/>
            </a:r>
            <a:br>
              <a:rPr lang="en-US" altLang="ja-JP" sz="800" b="1" dirty="0">
                <a:solidFill>
                  <a:srgbClr val="FF3399"/>
                </a:solidFill>
                <a:latin typeface="Arial" pitchFamily="34" charset="0"/>
                <a:ea typeface="ＭＳ ゴシック" pitchFamily="49" charset="-128"/>
                <a:cs typeface="Arial" pitchFamily="34" charset="0"/>
              </a:rPr>
            </a:br>
            <a:r>
              <a:rPr lang="ja-JP" altLang="en-US" sz="2400" b="1" dirty="0">
                <a:solidFill>
                  <a:srgbClr val="7030A0"/>
                </a:solidFill>
                <a:latin typeface="ＭＳ ゴシック" pitchFamily="49" charset="-128"/>
                <a:ea typeface="ＭＳ ゴシック" pitchFamily="49" charset="-128"/>
                <a:cs typeface="Arial" pitchFamily="34" charset="0"/>
              </a:rPr>
              <a:t>岩手県　</a:t>
            </a:r>
            <a:r>
              <a:rPr lang="ja-JP" altLang="en-US" sz="2400" b="1" dirty="0" smtClean="0">
                <a:solidFill>
                  <a:srgbClr val="7030A0"/>
                </a:solidFill>
                <a:latin typeface="ＭＳ ゴシック" pitchFamily="49" charset="-128"/>
                <a:ea typeface="ＭＳ ゴシック" pitchFamily="49" charset="-128"/>
                <a:cs typeface="Arial" pitchFamily="34" charset="0"/>
              </a:rPr>
              <a:t>南三陸町　</a:t>
            </a:r>
            <a:r>
              <a:rPr lang="ja-JP" altLang="en-US" sz="2400" b="1" dirty="0">
                <a:solidFill>
                  <a:srgbClr val="7030A0"/>
                </a:solidFill>
                <a:latin typeface="ＭＳ ゴシック" pitchFamily="49" charset="-128"/>
                <a:ea typeface="ＭＳ ゴシック" pitchFamily="49" charset="-128"/>
                <a:cs typeface="Arial" pitchFamily="34" charset="0"/>
              </a:rPr>
              <a:t>　</a:t>
            </a:r>
            <a:r>
              <a:rPr lang="en-US" altLang="ja-JP" sz="2400" b="1" dirty="0">
                <a:solidFill>
                  <a:srgbClr val="7030A0"/>
                </a:solidFill>
                <a:latin typeface="ＭＳ ゴシック" pitchFamily="49" charset="-128"/>
                <a:ea typeface="ＭＳ ゴシック" pitchFamily="49" charset="-128"/>
                <a:cs typeface="Arial" pitchFamily="34" charset="0"/>
              </a:rPr>
              <a:t>2011</a:t>
            </a:r>
            <a:r>
              <a:rPr lang="ja-JP" altLang="en-US" sz="2400" b="1" dirty="0">
                <a:solidFill>
                  <a:srgbClr val="7030A0"/>
                </a:solidFill>
                <a:latin typeface="ＭＳ ゴシック" pitchFamily="49" charset="-128"/>
                <a:ea typeface="ＭＳ ゴシック" pitchFamily="49" charset="-128"/>
                <a:cs typeface="Arial" pitchFamily="34" charset="0"/>
              </a:rPr>
              <a:t>年</a:t>
            </a:r>
            <a:r>
              <a:rPr lang="en-US" altLang="ja-JP" sz="2400" b="1" dirty="0">
                <a:solidFill>
                  <a:srgbClr val="7030A0"/>
                </a:solidFill>
                <a:latin typeface="ＭＳ ゴシック" pitchFamily="49" charset="-128"/>
                <a:ea typeface="ＭＳ ゴシック" pitchFamily="49" charset="-128"/>
                <a:cs typeface="Arial" pitchFamily="34" charset="0"/>
              </a:rPr>
              <a:t>3</a:t>
            </a:r>
            <a:r>
              <a:rPr lang="ja-JP" altLang="en-US" sz="2400" b="1" dirty="0">
                <a:solidFill>
                  <a:srgbClr val="7030A0"/>
                </a:solidFill>
                <a:latin typeface="ＭＳ ゴシック" pitchFamily="49" charset="-128"/>
                <a:ea typeface="ＭＳ ゴシック" pitchFamily="49" charset="-128"/>
                <a:cs typeface="Arial" pitchFamily="34" charset="0"/>
              </a:rPr>
              <a:t>月</a:t>
            </a:r>
            <a:r>
              <a:rPr lang="en-US" altLang="ja-JP" sz="2400" b="1" dirty="0">
                <a:solidFill>
                  <a:srgbClr val="7030A0"/>
                </a:solidFill>
                <a:latin typeface="ＭＳ ゴシック" pitchFamily="49" charset="-128"/>
                <a:ea typeface="ＭＳ ゴシック" pitchFamily="49" charset="-128"/>
                <a:cs typeface="Arial" pitchFamily="34" charset="0"/>
              </a:rPr>
              <a:t>11</a:t>
            </a:r>
            <a:r>
              <a:rPr lang="ja-JP" altLang="en-US" sz="2400" b="1" dirty="0">
                <a:solidFill>
                  <a:srgbClr val="7030A0"/>
                </a:solidFill>
                <a:latin typeface="ＭＳ ゴシック" pitchFamily="49" charset="-128"/>
                <a:ea typeface="ＭＳ ゴシック" pitchFamily="49" charset="-128"/>
                <a:cs typeface="Arial" pitchFamily="34" charset="0"/>
              </a:rPr>
              <a:t>日</a:t>
            </a:r>
            <a:endParaRPr kumimoji="1" lang="ja-JP" altLang="en-US" dirty="0">
              <a:solidFill>
                <a:srgbClr val="7030A0"/>
              </a:solidFill>
            </a:endParaRPr>
          </a:p>
        </p:txBody>
      </p:sp>
      <p:sp>
        <p:nvSpPr>
          <p:cNvPr id="3" name="コンテンツ プレースホルダー 2"/>
          <p:cNvSpPr>
            <a:spLocks noGrp="1"/>
          </p:cNvSpPr>
          <p:nvPr>
            <p:ph idx="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lang="ja-JP" altLang="en-US" smtClean="0">
                <a:solidFill>
                  <a:prstClr val="black">
                    <a:tint val="75000"/>
                  </a:prstClr>
                </a:solidFill>
              </a:rPr>
              <a:pPr/>
              <a:t>4</a:t>
            </a:fld>
            <a:endParaRPr lang="ja-JP" altLang="en-US" dirty="0">
              <a:solidFill>
                <a:prstClr val="black">
                  <a:tint val="75000"/>
                </a:prstClr>
              </a:solidFill>
            </a:endParaRPr>
          </a:p>
        </p:txBody>
      </p:sp>
      <p:pic>
        <p:nvPicPr>
          <p:cNvPr id="2051" name="Picture 3" descr="C:\Documents and Settings\TOHRU MURAI\デスクトップ\マイドキュメント\RI-EastJapanQuakeTsunami\Tsunami Minamisannriku 3-11-20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412776"/>
            <a:ext cx="8424936" cy="496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4002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971600" y="5229200"/>
            <a:ext cx="7128792" cy="792088"/>
          </a:xfrm>
        </p:spPr>
        <p:txBody>
          <a:bodyPr>
            <a:noAutofit/>
          </a:bodyPr>
          <a:lstStyle/>
          <a:p>
            <a:pPr algn="ctr"/>
            <a:r>
              <a:rPr lang="ja-JP" altLang="en-US" sz="2400" dirty="0">
                <a:solidFill>
                  <a:srgbClr val="FF3399"/>
                </a:solidFill>
                <a:latin typeface="ＭＳ ゴシック" pitchFamily="49" charset="-128"/>
                <a:ea typeface="ＭＳ ゴシック" pitchFamily="49" charset="-128"/>
              </a:rPr>
              <a:t>第</a:t>
            </a:r>
            <a:r>
              <a:rPr lang="en-US" altLang="ja-JP" sz="2400" dirty="0">
                <a:solidFill>
                  <a:srgbClr val="FF3399"/>
                </a:solidFill>
                <a:latin typeface="ＭＳ ゴシック" pitchFamily="49" charset="-128"/>
                <a:ea typeface="ＭＳ ゴシック" pitchFamily="49" charset="-128"/>
              </a:rPr>
              <a:t>2760</a:t>
            </a:r>
            <a:r>
              <a:rPr lang="ja-JP" altLang="en-US" sz="2400" dirty="0">
                <a:solidFill>
                  <a:srgbClr val="FF3399"/>
                </a:solidFill>
                <a:latin typeface="ＭＳ ゴシック" pitchFamily="49" charset="-128"/>
                <a:ea typeface="ＭＳ ゴシック" pitchFamily="49" charset="-128"/>
              </a:rPr>
              <a:t>地区</a:t>
            </a:r>
            <a:r>
              <a:rPr lang="en-US" altLang="ja-JP" sz="2400" dirty="0">
                <a:solidFill>
                  <a:srgbClr val="FF3399"/>
                </a:solidFill>
                <a:latin typeface="ＭＳ ゴシック" pitchFamily="49" charset="-128"/>
                <a:ea typeface="ＭＳ ゴシック" pitchFamily="49" charset="-128"/>
              </a:rPr>
              <a:t>(</a:t>
            </a:r>
            <a:r>
              <a:rPr lang="ja-JP" altLang="en-US" sz="2400" dirty="0">
                <a:solidFill>
                  <a:srgbClr val="FF3399"/>
                </a:solidFill>
                <a:latin typeface="ＭＳ ゴシック" pitchFamily="49" charset="-128"/>
                <a:ea typeface="ＭＳ ゴシック" pitchFamily="49" charset="-128"/>
              </a:rPr>
              <a:t>愛知県）ロータリー財団委員会　</a:t>
            </a:r>
            <a:r>
              <a:rPr lang="en-US" altLang="ja-JP" sz="2400" dirty="0" smtClean="0">
                <a:solidFill>
                  <a:srgbClr val="FF3399"/>
                </a:solidFill>
                <a:latin typeface="ＭＳ ゴシック" pitchFamily="49" charset="-128"/>
                <a:ea typeface="ＭＳ ゴシック" pitchFamily="49" charset="-128"/>
              </a:rPr>
              <a:t/>
            </a:r>
            <a:br>
              <a:rPr lang="en-US" altLang="ja-JP" sz="2400" dirty="0" smtClean="0">
                <a:solidFill>
                  <a:srgbClr val="FF3399"/>
                </a:solidFill>
                <a:latin typeface="ＭＳ ゴシック" pitchFamily="49" charset="-128"/>
                <a:ea typeface="ＭＳ ゴシック" pitchFamily="49" charset="-128"/>
              </a:rPr>
            </a:br>
            <a:r>
              <a:rPr lang="ja-JP" altLang="en-US" sz="2400" dirty="0" smtClean="0">
                <a:solidFill>
                  <a:srgbClr val="FF3399"/>
                </a:solidFill>
                <a:latin typeface="ＭＳ ゴシック" pitchFamily="49" charset="-128"/>
                <a:ea typeface="ＭＳ ゴシック" pitchFamily="49" charset="-128"/>
              </a:rPr>
              <a:t>八戸</a:t>
            </a:r>
            <a:r>
              <a:rPr lang="ja-JP" altLang="en-US" sz="2400" dirty="0">
                <a:solidFill>
                  <a:srgbClr val="FF3399"/>
                </a:solidFill>
                <a:latin typeface="ＭＳ ゴシック" pitchFamily="49" charset="-128"/>
                <a:ea typeface="ＭＳ ゴシック" pitchFamily="49" charset="-128"/>
              </a:rPr>
              <a:t>・仙台被災地訪問　当委員会と協議</a:t>
            </a:r>
            <a:r>
              <a:rPr lang="ja-JP" altLang="en-US" sz="2400" dirty="0">
                <a:latin typeface="ＭＳ ゴシック" pitchFamily="49" charset="-128"/>
                <a:ea typeface="ＭＳ ゴシック" pitchFamily="49" charset="-128"/>
              </a:rPr>
              <a:t>　</a:t>
            </a:r>
            <a:endParaRPr kumimoji="1" lang="ja-JP" altLang="en-US" sz="2400" dirty="0">
              <a:latin typeface="ＭＳ ゴシック" pitchFamily="49" charset="-128"/>
              <a:ea typeface="ＭＳ ゴシック" pitchFamily="49" charset="-128"/>
            </a:endParaRPr>
          </a:p>
        </p:txBody>
      </p:sp>
      <p:sp>
        <p:nvSpPr>
          <p:cNvPr id="6" name="テキスト プレースホルダー 5"/>
          <p:cNvSpPr>
            <a:spLocks noGrp="1"/>
          </p:cNvSpPr>
          <p:nvPr>
            <p:ph type="body" sz="half" idx="2"/>
          </p:nvPr>
        </p:nvSpPr>
        <p:spPr>
          <a:xfrm>
            <a:off x="1792288" y="6021288"/>
            <a:ext cx="5486400" cy="504056"/>
          </a:xfrm>
        </p:spPr>
        <p:txBody>
          <a:bodyPr>
            <a:noAutofit/>
          </a:bodyPr>
          <a:lstStyle/>
          <a:p>
            <a:pPr algn="ctr"/>
            <a:r>
              <a:rPr lang="en-US" altLang="zh-TW" sz="2800" b="1" dirty="0">
                <a:solidFill>
                  <a:srgbClr val="7030A0"/>
                </a:solidFill>
                <a:latin typeface="ＭＳ ゴシック" pitchFamily="49" charset="-128"/>
                <a:ea typeface="ＭＳ ゴシック" pitchFamily="49" charset="-128"/>
              </a:rPr>
              <a:t>2011</a:t>
            </a:r>
            <a:r>
              <a:rPr lang="zh-TW" altLang="en-US" sz="2800" b="1" dirty="0">
                <a:solidFill>
                  <a:srgbClr val="7030A0"/>
                </a:solidFill>
                <a:latin typeface="ＭＳ ゴシック" pitchFamily="49" charset="-128"/>
                <a:ea typeface="ＭＳ ゴシック" pitchFamily="49" charset="-128"/>
              </a:rPr>
              <a:t>年</a:t>
            </a:r>
            <a:r>
              <a:rPr lang="en-US" altLang="zh-TW" sz="2800" b="1" dirty="0">
                <a:solidFill>
                  <a:srgbClr val="7030A0"/>
                </a:solidFill>
                <a:latin typeface="ＭＳ ゴシック" pitchFamily="49" charset="-128"/>
                <a:ea typeface="ＭＳ ゴシック" pitchFamily="49" charset="-128"/>
              </a:rPr>
              <a:t>6</a:t>
            </a:r>
            <a:r>
              <a:rPr lang="zh-TW" altLang="en-US" sz="2800" b="1" dirty="0">
                <a:solidFill>
                  <a:srgbClr val="7030A0"/>
                </a:solidFill>
                <a:latin typeface="ＭＳ ゴシック" pitchFamily="49" charset="-128"/>
                <a:ea typeface="ＭＳ ゴシック" pitchFamily="49" charset="-128"/>
              </a:rPr>
              <a:t>月</a:t>
            </a:r>
            <a:r>
              <a:rPr lang="en-US" altLang="zh-TW" sz="2800" b="1" dirty="0">
                <a:solidFill>
                  <a:srgbClr val="7030A0"/>
                </a:solidFill>
                <a:latin typeface="ＭＳ ゴシック" pitchFamily="49" charset="-128"/>
                <a:ea typeface="ＭＳ ゴシック" pitchFamily="49" charset="-128"/>
              </a:rPr>
              <a:t>4</a:t>
            </a:r>
            <a:r>
              <a:rPr lang="zh-TW" altLang="en-US" sz="2800" b="1" dirty="0">
                <a:solidFill>
                  <a:srgbClr val="7030A0"/>
                </a:solidFill>
                <a:latin typeface="ＭＳ ゴシック" pitchFamily="49" charset="-128"/>
                <a:ea typeface="ＭＳ ゴシック" pitchFamily="49" charset="-128"/>
              </a:rPr>
              <a:t>日　　八戸市長訪問</a:t>
            </a:r>
            <a:endParaRPr kumimoji="1" lang="ja-JP" altLang="en-US" sz="2800" b="1" dirty="0">
              <a:solidFill>
                <a:srgbClr val="7030A0"/>
              </a:solidFill>
              <a:latin typeface="ＭＳ ゴシック" pitchFamily="49" charset="-128"/>
              <a:ea typeface="ＭＳ ゴシック" pitchFamily="49" charset="-128"/>
            </a:endParaRPr>
          </a:p>
        </p:txBody>
      </p:sp>
      <p:pic>
        <p:nvPicPr>
          <p:cNvPr id="4098"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4379" r="4379"/>
          <a:stretch>
            <a:fillRect/>
          </a:stretch>
        </p:blipFill>
        <p:spPr bwMode="auto">
          <a:xfrm>
            <a:off x="1403648" y="260648"/>
            <a:ext cx="6552728"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スライド番号プレースホルダー 1"/>
          <p:cNvSpPr>
            <a:spLocks noGrp="1"/>
          </p:cNvSpPr>
          <p:nvPr>
            <p:ph type="sldNum" sz="quarter" idx="12"/>
          </p:nvPr>
        </p:nvSpPr>
        <p:spPr/>
        <p:txBody>
          <a:bodyPr/>
          <a:lstStyle/>
          <a:p>
            <a:fld id="{D2D8002D-B5B0-4BAC-B1F6-782DDCCE6D9C}" type="slidenum">
              <a:rPr kumimoji="1" lang="ja-JP" altLang="en-US" smtClean="0"/>
              <a:t>40</a:t>
            </a:fld>
            <a:endParaRPr kumimoji="1" lang="ja-JP" altLang="en-US" dirty="0"/>
          </a:p>
        </p:txBody>
      </p:sp>
    </p:spTree>
    <p:extLst>
      <p:ext uri="{BB962C8B-B14F-4D97-AF65-F5344CB8AC3E}">
        <p14:creationId xmlns:p14="http://schemas.microsoft.com/office/powerpoint/2010/main" val="5799921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634082"/>
          </a:xfrm>
        </p:spPr>
        <p:txBody>
          <a:bodyPr>
            <a:normAutofit fontScale="90000"/>
          </a:bodyPr>
          <a:lstStyle/>
          <a:p>
            <a:pPr algn="l"/>
            <a:r>
              <a:rPr lang="ja-JP" altLang="en-US" sz="3600" b="1" dirty="0" smtClean="0">
                <a:solidFill>
                  <a:srgbClr val="FF3399"/>
                </a:solidFill>
              </a:rPr>
              <a:t>６</a:t>
            </a:r>
            <a:r>
              <a:rPr lang="en-US" altLang="ja-JP" sz="3600" b="1" dirty="0" smtClean="0">
                <a:solidFill>
                  <a:srgbClr val="FF3399"/>
                </a:solidFill>
              </a:rPr>
              <a:t>. </a:t>
            </a:r>
            <a:r>
              <a:rPr lang="ja-JP" altLang="en-US" sz="3600" b="1" dirty="0" smtClean="0">
                <a:solidFill>
                  <a:srgbClr val="FF3399"/>
                </a:solidFill>
              </a:rPr>
              <a:t>委員会活動総括 </a:t>
            </a:r>
            <a:endParaRPr kumimoji="1" lang="ja-JP" altLang="en-US" sz="3600" b="1" dirty="0">
              <a:solidFill>
                <a:srgbClr val="FF3399"/>
              </a:solidFill>
            </a:endParaRPr>
          </a:p>
        </p:txBody>
      </p:sp>
      <p:sp>
        <p:nvSpPr>
          <p:cNvPr id="3" name="コンテンツ プレースホルダー 2"/>
          <p:cNvSpPr>
            <a:spLocks noGrp="1"/>
          </p:cNvSpPr>
          <p:nvPr>
            <p:ph idx="1"/>
          </p:nvPr>
        </p:nvSpPr>
        <p:spPr>
          <a:xfrm>
            <a:off x="107504" y="836712"/>
            <a:ext cx="8856984" cy="5760640"/>
          </a:xfrm>
        </p:spPr>
        <p:txBody>
          <a:bodyPr>
            <a:noAutofit/>
          </a:bodyPr>
          <a:lstStyle/>
          <a:p>
            <a:r>
              <a:rPr lang="ja-JP" altLang="en-US" sz="2200" b="1" dirty="0" smtClean="0">
                <a:solidFill>
                  <a:srgbClr val="7030A0"/>
                </a:solidFill>
                <a:latin typeface="ＭＳ ゴシック" pitchFamily="49" charset="-128"/>
                <a:ea typeface="ＭＳ ゴシック" pitchFamily="49" charset="-128"/>
              </a:rPr>
              <a:t>東日本大震災のような巨大災害からの復興は、旧に復する</a:t>
            </a:r>
            <a:r>
              <a:rPr lang="ja-JP" altLang="en-US" sz="2200" b="1" dirty="0">
                <a:solidFill>
                  <a:srgbClr val="7030A0"/>
                </a:solidFill>
                <a:latin typeface="ＭＳ ゴシック" pitchFamily="49" charset="-128"/>
                <a:ea typeface="ＭＳ ゴシック" pitchFamily="49" charset="-128"/>
              </a:rPr>
              <a:t>単なる</a:t>
            </a:r>
            <a:r>
              <a:rPr lang="ja-JP" altLang="en-US" sz="2200" b="1" dirty="0" smtClean="0">
                <a:solidFill>
                  <a:srgbClr val="7030A0"/>
                </a:solidFill>
                <a:latin typeface="ＭＳ ゴシック" pitchFamily="49" charset="-128"/>
                <a:ea typeface="ＭＳ ゴシック" pitchFamily="49" charset="-128"/>
              </a:rPr>
              <a:t>復旧ではなく、進化であるべき</a:t>
            </a:r>
            <a:r>
              <a:rPr lang="ja-JP" altLang="en-US" sz="2200" b="1" dirty="0">
                <a:solidFill>
                  <a:srgbClr val="7030A0"/>
                </a:solidFill>
                <a:latin typeface="ＭＳ ゴシック" pitchFamily="49" charset="-128"/>
                <a:ea typeface="ＭＳ ゴシック" pitchFamily="49" charset="-128"/>
              </a:rPr>
              <a:t>と</a:t>
            </a:r>
            <a:r>
              <a:rPr lang="ja-JP" altLang="en-US" sz="2200" b="1" dirty="0" smtClean="0">
                <a:solidFill>
                  <a:srgbClr val="7030A0"/>
                </a:solidFill>
                <a:latin typeface="ＭＳ ゴシック" pitchFamily="49" charset="-128"/>
                <a:ea typeface="ＭＳ ゴシック" pitchFamily="49" charset="-128"/>
              </a:rPr>
              <a:t>考え、「創造的進化」を志し、物理面のみならず心理面の支援も心掛けました。</a:t>
            </a:r>
            <a:endParaRPr lang="en-US" altLang="ja-JP" sz="2200" b="1" dirty="0" smtClean="0">
              <a:solidFill>
                <a:srgbClr val="7030A0"/>
              </a:solidFill>
              <a:latin typeface="ＭＳ ゴシック" pitchFamily="49" charset="-128"/>
              <a:ea typeface="ＭＳ ゴシック" pitchFamily="49" charset="-128"/>
            </a:endParaRPr>
          </a:p>
          <a:p>
            <a:endParaRPr lang="en-US" altLang="ja-JP" sz="800" b="1" dirty="0" smtClean="0">
              <a:solidFill>
                <a:srgbClr val="7030A0"/>
              </a:solidFill>
              <a:latin typeface="ＭＳ ゴシック" pitchFamily="49" charset="-128"/>
              <a:ea typeface="ＭＳ ゴシック" pitchFamily="49" charset="-128"/>
            </a:endParaRPr>
          </a:p>
          <a:p>
            <a:r>
              <a:rPr lang="ja-JP" altLang="en-US" sz="2200" b="1" dirty="0" smtClean="0">
                <a:solidFill>
                  <a:srgbClr val="7030A0"/>
                </a:solidFill>
                <a:latin typeface="ＭＳ ゴシック" pitchFamily="49" charset="-128"/>
                <a:ea typeface="ＭＳ ゴシック" pitchFamily="49" charset="-128"/>
              </a:rPr>
              <a:t>日本人の他人を思いやる心、絆の強さが世界を驚愕させましたが、今後は心のケア等心理的復興や、高度な防災・減災技術の向上が望まれます。八戸</a:t>
            </a:r>
            <a:r>
              <a:rPr lang="ja-JP" altLang="en-US" sz="2200" b="1" dirty="0">
                <a:solidFill>
                  <a:srgbClr val="7030A0"/>
                </a:solidFill>
                <a:latin typeface="ＭＳ ゴシック" pitchFamily="49" charset="-128"/>
                <a:ea typeface="ＭＳ ゴシック" pitchFamily="49" charset="-128"/>
              </a:rPr>
              <a:t>工業</a:t>
            </a:r>
            <a:r>
              <a:rPr lang="ja-JP" altLang="en-US" sz="2200" b="1" dirty="0" smtClean="0">
                <a:solidFill>
                  <a:srgbClr val="7030A0"/>
                </a:solidFill>
                <a:latin typeface="ＭＳ ゴシック" pitchFamily="49" charset="-128"/>
                <a:ea typeface="ＭＳ ゴシック" pitchFamily="49" charset="-128"/>
              </a:rPr>
              <a:t>大学が「</a:t>
            </a:r>
            <a:r>
              <a:rPr lang="ja-JP" altLang="en-US" sz="2200" b="1" dirty="0">
                <a:solidFill>
                  <a:srgbClr val="7030A0"/>
                </a:solidFill>
                <a:latin typeface="ＭＳ ゴシック" pitchFamily="49" charset="-128"/>
                <a:ea typeface="ＭＳ ゴシック" pitchFamily="49" charset="-128"/>
              </a:rPr>
              <a:t>防災技術社会システム研究センター</a:t>
            </a:r>
            <a:r>
              <a:rPr lang="ja-JP" altLang="en-US" sz="2200" b="1" dirty="0" smtClean="0">
                <a:solidFill>
                  <a:srgbClr val="7030A0"/>
                </a:solidFill>
                <a:latin typeface="ＭＳ ゴシック" pitchFamily="49" charset="-128"/>
                <a:ea typeface="ＭＳ ゴシック" pitchFamily="49" charset="-128"/>
              </a:rPr>
              <a:t>」を設立し、学界でも学術・研究面の進化に向けて動き出しました。</a:t>
            </a:r>
            <a:endParaRPr lang="en-US" altLang="ja-JP" sz="2200" b="1" dirty="0" smtClean="0">
              <a:solidFill>
                <a:srgbClr val="7030A0"/>
              </a:solidFill>
              <a:latin typeface="ＭＳ ゴシック" pitchFamily="49" charset="-128"/>
              <a:ea typeface="ＭＳ ゴシック" pitchFamily="49" charset="-128"/>
            </a:endParaRPr>
          </a:p>
          <a:p>
            <a:endParaRPr lang="en-US" altLang="ja-JP" sz="800" b="1" dirty="0" smtClean="0">
              <a:solidFill>
                <a:srgbClr val="7030A0"/>
              </a:solidFill>
              <a:latin typeface="ＭＳ ゴシック" pitchFamily="49" charset="-128"/>
              <a:ea typeface="ＭＳ ゴシック" pitchFamily="49" charset="-128"/>
            </a:endParaRPr>
          </a:p>
          <a:p>
            <a:r>
              <a:rPr lang="ja-JP" altLang="en-US" sz="2200" b="1" dirty="0" smtClean="0">
                <a:solidFill>
                  <a:srgbClr val="7030A0"/>
                </a:solidFill>
                <a:latin typeface="ＭＳ ゴシック" pitchFamily="49" charset="-128"/>
                <a:ea typeface="ＭＳ ゴシック" pitchFamily="49" charset="-128"/>
              </a:rPr>
              <a:t>委員会活動としては、</a:t>
            </a:r>
            <a:r>
              <a:rPr lang="en-US" altLang="ja-JP" sz="2200" b="1" dirty="0" smtClean="0">
                <a:solidFill>
                  <a:srgbClr val="7030A0"/>
                </a:solidFill>
                <a:latin typeface="ＭＳ ゴシック" pitchFamily="49" charset="-128"/>
                <a:ea typeface="ＭＳ ゴシック" pitchFamily="49" charset="-128"/>
              </a:rPr>
              <a:t>2012</a:t>
            </a:r>
            <a:r>
              <a:rPr lang="ja-JP" altLang="en-US" sz="2200" b="1" dirty="0" smtClean="0">
                <a:solidFill>
                  <a:srgbClr val="7030A0"/>
                </a:solidFill>
                <a:latin typeface="ＭＳ ゴシック" pitchFamily="49" charset="-128"/>
                <a:ea typeface="ＭＳ ゴシック" pitchFamily="49" charset="-128"/>
              </a:rPr>
              <a:t>年</a:t>
            </a:r>
            <a:r>
              <a:rPr lang="en-US" altLang="ja-JP" sz="2200" b="1" dirty="0" smtClean="0">
                <a:solidFill>
                  <a:srgbClr val="7030A0"/>
                </a:solidFill>
                <a:latin typeface="ＭＳ ゴシック" pitchFamily="49" charset="-128"/>
                <a:ea typeface="ＭＳ ゴシック" pitchFamily="49" charset="-128"/>
              </a:rPr>
              <a:t>7</a:t>
            </a:r>
            <a:r>
              <a:rPr lang="ja-JP" altLang="en-US" sz="2200" b="1" dirty="0" smtClean="0">
                <a:solidFill>
                  <a:srgbClr val="7030A0"/>
                </a:solidFill>
                <a:latin typeface="ＭＳ ゴシック" pitchFamily="49" charset="-128"/>
                <a:ea typeface="ＭＳ ゴシック" pitchFamily="49" charset="-128"/>
              </a:rPr>
              <a:t>～</a:t>
            </a:r>
            <a:r>
              <a:rPr lang="en-US" altLang="ja-JP" sz="2200" b="1" dirty="0" smtClean="0">
                <a:solidFill>
                  <a:srgbClr val="7030A0"/>
                </a:solidFill>
                <a:latin typeface="ＭＳ ゴシック" pitchFamily="49" charset="-128"/>
                <a:ea typeface="ＭＳ ゴシック" pitchFamily="49" charset="-128"/>
              </a:rPr>
              <a:t>8</a:t>
            </a:r>
            <a:r>
              <a:rPr lang="ja-JP" altLang="en-US" sz="2200" b="1" dirty="0" smtClean="0">
                <a:solidFill>
                  <a:srgbClr val="7030A0"/>
                </a:solidFill>
                <a:latin typeface="ＭＳ ゴシック" pitchFamily="49" charset="-128"/>
                <a:ea typeface="ＭＳ ゴシック" pitchFamily="49" charset="-128"/>
              </a:rPr>
              <a:t>月の京都洛中ＲＣ＋プラハＲＣの「高校生プラハ派遣・心の癒し事業」をもって、予算面も支援事業も計画を達成、終結となりました。御支援御協力賜りました皆様に深く感謝申し上げます。</a:t>
            </a:r>
            <a:endParaRPr lang="en-US" altLang="ja-JP" sz="2200" b="1" dirty="0" smtClean="0">
              <a:solidFill>
                <a:srgbClr val="7030A0"/>
              </a:solidFill>
              <a:latin typeface="ＭＳ ゴシック" pitchFamily="49" charset="-128"/>
              <a:ea typeface="ＭＳ ゴシック" pitchFamily="49" charset="-128"/>
            </a:endParaRPr>
          </a:p>
          <a:p>
            <a:endParaRPr lang="en-US" altLang="ja-JP" sz="800" b="1" dirty="0" smtClean="0">
              <a:solidFill>
                <a:srgbClr val="7030A0"/>
              </a:solidFill>
              <a:latin typeface="ＭＳ ゴシック" pitchFamily="49" charset="-128"/>
              <a:ea typeface="ＭＳ ゴシック" pitchFamily="49" charset="-128"/>
            </a:endParaRPr>
          </a:p>
          <a:p>
            <a:r>
              <a:rPr lang="ja-JP" altLang="en-US" sz="2200" b="1" dirty="0" smtClean="0">
                <a:solidFill>
                  <a:srgbClr val="7030A0"/>
                </a:solidFill>
                <a:latin typeface="ＭＳ ゴシック" pitchFamily="49" charset="-128"/>
                <a:ea typeface="ＭＳ ゴシック" pitchFamily="49" charset="-128"/>
              </a:rPr>
              <a:t>今後はローターの通常活動に組み入れながら、研究機関</a:t>
            </a:r>
            <a:r>
              <a:rPr lang="ja-JP" altLang="en-US" sz="2200" b="1" dirty="0">
                <a:solidFill>
                  <a:srgbClr val="7030A0"/>
                </a:solidFill>
                <a:latin typeface="ＭＳ ゴシック" pitchFamily="49" charset="-128"/>
                <a:ea typeface="ＭＳ ゴシック" pitchFamily="49" charset="-128"/>
              </a:rPr>
              <a:t>等との連携も考慮</a:t>
            </a:r>
            <a:r>
              <a:rPr lang="ja-JP" altLang="en-US" sz="2200" b="1" dirty="0" smtClean="0">
                <a:solidFill>
                  <a:srgbClr val="7030A0"/>
                </a:solidFill>
                <a:latin typeface="ＭＳ ゴシック" pitchFamily="49" charset="-128"/>
                <a:ea typeface="ＭＳ ゴシック" pitchFamily="49" charset="-128"/>
              </a:rPr>
              <a:t>しつつ、大災害からの創造的進化の方向に進んで行きたい</a:t>
            </a:r>
            <a:r>
              <a:rPr lang="ja-JP" altLang="en-US" sz="2200" b="1" dirty="0">
                <a:solidFill>
                  <a:srgbClr val="7030A0"/>
                </a:solidFill>
                <a:latin typeface="ＭＳ ゴシック" pitchFamily="49" charset="-128"/>
                <a:ea typeface="ＭＳ ゴシック" pitchFamily="49" charset="-128"/>
              </a:rPr>
              <a:t>と願っております</a:t>
            </a:r>
            <a:r>
              <a:rPr lang="ja-JP" altLang="en-US" sz="2200" b="1" dirty="0" smtClean="0">
                <a:solidFill>
                  <a:srgbClr val="7030A0"/>
                </a:solidFill>
                <a:latin typeface="ＭＳ ゴシック" pitchFamily="49" charset="-128"/>
                <a:ea typeface="ＭＳ ゴシック" pitchFamily="49" charset="-128"/>
              </a:rPr>
              <a:t>。</a:t>
            </a:r>
            <a:endParaRPr kumimoji="1" lang="ja-JP" altLang="en-US" sz="2200" b="1" dirty="0">
              <a:solidFill>
                <a:srgbClr val="7030A0"/>
              </a:solidFill>
              <a:latin typeface="ＭＳ ゴシック" pitchFamily="49" charset="-128"/>
              <a:ea typeface="ＭＳ ゴシック" pitchFamily="49" charset="-128"/>
            </a:endParaRPr>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41</a:t>
            </a:fld>
            <a:endParaRPr kumimoji="1" lang="ja-JP" altLang="en-US" dirty="0"/>
          </a:p>
        </p:txBody>
      </p:sp>
    </p:spTree>
    <p:extLst>
      <p:ext uri="{BB962C8B-B14F-4D97-AF65-F5344CB8AC3E}">
        <p14:creationId xmlns:p14="http://schemas.microsoft.com/office/powerpoint/2010/main" val="20005820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6632"/>
            <a:ext cx="8229600" cy="576064"/>
          </a:xfrm>
        </p:spPr>
        <p:txBody>
          <a:bodyPr>
            <a:normAutofit/>
          </a:bodyPr>
          <a:lstStyle/>
          <a:p>
            <a:pPr algn="l"/>
            <a:r>
              <a:rPr kumimoji="1" lang="ja-JP" altLang="en-US" sz="2800" b="1" dirty="0" smtClean="0">
                <a:solidFill>
                  <a:srgbClr val="FF3399"/>
                </a:solidFill>
                <a:latin typeface="ＭＳ ゴシック" pitchFamily="49" charset="-128"/>
                <a:ea typeface="ＭＳ ゴシック" pitchFamily="49" charset="-128"/>
              </a:rPr>
              <a:t>７．委員会メンバー</a:t>
            </a:r>
            <a:endParaRPr kumimoji="1" lang="ja-JP" altLang="en-US" sz="2800" b="1" dirty="0">
              <a:solidFill>
                <a:srgbClr val="FF3399"/>
              </a:solidFill>
              <a:latin typeface="ＭＳ ゴシック" pitchFamily="49" charset="-128"/>
              <a:ea typeface="ＭＳ ゴシック" pitchFamily="49" charset="-128"/>
            </a:endParaRPr>
          </a:p>
        </p:txBody>
      </p:sp>
      <p:sp>
        <p:nvSpPr>
          <p:cNvPr id="5" name="コンテンツ プレースホルダー 4"/>
          <p:cNvSpPr>
            <a:spLocks noGrp="1"/>
          </p:cNvSpPr>
          <p:nvPr>
            <p:ph idx="1"/>
          </p:nvPr>
        </p:nvSpPr>
        <p:spPr>
          <a:xfrm>
            <a:off x="539552" y="692696"/>
            <a:ext cx="8229600" cy="6048672"/>
          </a:xfrm>
        </p:spPr>
        <p:txBody>
          <a:bodyPr>
            <a:normAutofit fontScale="92500" lnSpcReduction="20000"/>
          </a:bodyPr>
          <a:lstStyle/>
          <a:p>
            <a:pPr marL="0" indent="0">
              <a:buNone/>
            </a:pPr>
            <a:r>
              <a:rPr kumimoji="1" lang="ja-JP" altLang="en-US" sz="2400" b="1" dirty="0" smtClean="0">
                <a:solidFill>
                  <a:srgbClr val="FF3399"/>
                </a:solidFill>
                <a:latin typeface="ＭＳ ゴシック" pitchFamily="49" charset="-128"/>
                <a:ea typeface="ＭＳ ゴシック" pitchFamily="49" charset="-128"/>
              </a:rPr>
              <a:t>被災地復興支援委員会</a:t>
            </a:r>
            <a:endParaRPr kumimoji="1" lang="en-US" altLang="ja-JP" sz="2400" b="1" dirty="0" smtClean="0">
              <a:solidFill>
                <a:srgbClr val="FF3399"/>
              </a:solidFill>
              <a:latin typeface="ＭＳ ゴシック" pitchFamily="49" charset="-128"/>
              <a:ea typeface="ＭＳ ゴシック" pitchFamily="49" charset="-128"/>
            </a:endParaRPr>
          </a:p>
          <a:p>
            <a:pPr marL="0" indent="0">
              <a:buNone/>
            </a:pPr>
            <a:r>
              <a:rPr lang="ja-JP" altLang="en-US" sz="2000" b="1" dirty="0" smtClean="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委員長　　村井　達　　（八戸</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・パストガバナー）</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委　員　　小山内康晴　（弘前</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・ガバナー）</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smtClean="0">
                <a:solidFill>
                  <a:srgbClr val="7030A0"/>
                </a:solidFill>
                <a:latin typeface="ＭＳ ゴシック" pitchFamily="49" charset="-128"/>
                <a:ea typeface="ＭＳ ゴシック" pitchFamily="49" charset="-128"/>
              </a:rPr>
              <a:t>　　　　　　中村義弘　　（</a:t>
            </a:r>
            <a:r>
              <a:rPr lang="ja-JP" altLang="en-US" sz="1800" b="1" dirty="0" err="1" smtClean="0">
                <a:solidFill>
                  <a:srgbClr val="7030A0"/>
                </a:solidFill>
                <a:latin typeface="ＭＳ ゴシック" pitchFamily="49" charset="-128"/>
                <a:ea typeface="ＭＳ ゴシック" pitchFamily="49" charset="-128"/>
              </a:rPr>
              <a:t>むつ</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・直前ガバナー）</a:t>
            </a:r>
            <a:endParaRPr lang="en-US" altLang="ja-JP" sz="1800" b="1" dirty="0">
              <a:solidFill>
                <a:srgbClr val="7030A0"/>
              </a:solidFill>
              <a:latin typeface="ＭＳ ゴシック" pitchFamily="49" charset="-128"/>
              <a:ea typeface="ＭＳ ゴシック" pitchFamily="49" charset="-128"/>
            </a:endParaRPr>
          </a:p>
          <a:p>
            <a:pPr marL="0" indent="0">
              <a:buNone/>
            </a:pPr>
            <a:r>
              <a:rPr lang="ja-JP" altLang="en-US" sz="1800" b="1" dirty="0" smtClean="0">
                <a:solidFill>
                  <a:srgbClr val="7030A0"/>
                </a:solidFill>
                <a:latin typeface="ＭＳ ゴシック" pitchFamily="49" charset="-128"/>
                <a:ea typeface="ＭＳ ゴシック" pitchFamily="49" charset="-128"/>
              </a:rPr>
              <a:t>　　　　　　富岡義勝　　（八戸</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・地区ロータリー財団委員長）</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顧　問　　黒田正宏　　（</a:t>
            </a:r>
            <a:r>
              <a:rPr lang="en-US" altLang="ja-JP" sz="1800" b="1" dirty="0" smtClean="0">
                <a:solidFill>
                  <a:srgbClr val="7030A0"/>
                </a:solidFill>
                <a:latin typeface="ＭＳ ゴシック" pitchFamily="49" charset="-128"/>
                <a:ea typeface="ＭＳ ゴシック" pitchFamily="49" charset="-128"/>
              </a:rPr>
              <a:t>2009-11</a:t>
            </a:r>
            <a:r>
              <a:rPr lang="ja-JP" altLang="en-US" sz="1800" b="1" dirty="0" smtClean="0">
                <a:solidFill>
                  <a:srgbClr val="7030A0"/>
                </a:solidFill>
                <a:latin typeface="ＭＳ ゴシック" pitchFamily="49" charset="-128"/>
                <a:ea typeface="ＭＳ ゴシック" pitchFamily="49" charset="-128"/>
              </a:rPr>
              <a:t>国際ロータリー理事・パストガバナー）</a:t>
            </a:r>
            <a:endParaRPr lang="en-US" altLang="ja-JP" sz="1800" b="1" dirty="0" smtClean="0">
              <a:solidFill>
                <a:srgbClr val="7030A0"/>
              </a:solidFill>
              <a:latin typeface="ＭＳ ゴシック" pitchFamily="49" charset="-128"/>
              <a:ea typeface="ＭＳ ゴシック" pitchFamily="49" charset="-128"/>
            </a:endParaRPr>
          </a:p>
          <a:p>
            <a:pPr marL="0" lvl="0" indent="0">
              <a:buNone/>
            </a:pPr>
            <a:r>
              <a:rPr lang="ja-JP" altLang="en-US" sz="2400" b="1" dirty="0" smtClean="0">
                <a:solidFill>
                  <a:srgbClr val="FF3399"/>
                </a:solidFill>
                <a:latin typeface="ＭＳ ゴシック" pitchFamily="49" charset="-128"/>
                <a:ea typeface="ＭＳ ゴシック" pitchFamily="49" charset="-128"/>
              </a:rPr>
              <a:t>復興</a:t>
            </a:r>
            <a:r>
              <a:rPr lang="ja-JP" altLang="en-US" sz="2400" b="1" dirty="0">
                <a:solidFill>
                  <a:srgbClr val="FF3399"/>
                </a:solidFill>
                <a:latin typeface="ＭＳ ゴシック" pitchFamily="49" charset="-128"/>
                <a:ea typeface="ＭＳ ゴシック" pitchFamily="49" charset="-128"/>
              </a:rPr>
              <a:t>支援企画実行</a:t>
            </a:r>
            <a:r>
              <a:rPr lang="ja-JP" altLang="en-US" sz="2400" b="1" dirty="0" smtClean="0">
                <a:solidFill>
                  <a:srgbClr val="FF3399"/>
                </a:solidFill>
                <a:latin typeface="ＭＳ ゴシック" pitchFamily="49" charset="-128"/>
                <a:ea typeface="ＭＳ ゴシック" pitchFamily="49" charset="-128"/>
              </a:rPr>
              <a:t>委員会</a:t>
            </a:r>
            <a:endParaRPr lang="en-US" altLang="ja-JP" sz="2400" b="1" dirty="0">
              <a:solidFill>
                <a:srgbClr val="FF3399"/>
              </a:solidFill>
              <a:latin typeface="ＭＳ ゴシック" pitchFamily="49" charset="-128"/>
              <a:ea typeface="ＭＳ ゴシック" pitchFamily="49" charset="-128"/>
            </a:endParaRPr>
          </a:p>
          <a:p>
            <a:pPr marL="0" indent="0">
              <a:buNone/>
            </a:pPr>
            <a:r>
              <a:rPr lang="ja-JP" altLang="en-US" sz="2000" b="1" dirty="0" smtClean="0">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委員長　　北向幸吉　　（八戸東</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・新地区補助金委員長）</a:t>
            </a:r>
            <a:endParaRPr lang="en-US" altLang="ja-JP" sz="1800" b="1" dirty="0">
              <a:solidFill>
                <a:srgbClr val="7030A0"/>
              </a:solidFill>
              <a:latin typeface="ＭＳ ゴシック" pitchFamily="49" charset="-128"/>
              <a:ea typeface="ＭＳ ゴシック" pitchFamily="49" charset="-128"/>
            </a:endParaRPr>
          </a:p>
          <a:p>
            <a:pPr marL="0" indent="0">
              <a:buNone/>
            </a:pPr>
            <a:r>
              <a:rPr kumimoji="1" lang="ja-JP" altLang="en-US" sz="1800" b="1" dirty="0" smtClean="0">
                <a:solidFill>
                  <a:srgbClr val="7030A0"/>
                </a:solidFill>
                <a:latin typeface="ＭＳ ゴシック" pitchFamily="49" charset="-128"/>
                <a:ea typeface="ＭＳ ゴシック" pitchFamily="49" charset="-128"/>
              </a:rPr>
              <a:t>　委　員　　福田和男　　（三沢東</a:t>
            </a:r>
            <a:r>
              <a:rPr kumimoji="1" lang="en-US" altLang="ja-JP" sz="1800" b="1" dirty="0" smtClean="0">
                <a:solidFill>
                  <a:srgbClr val="7030A0"/>
                </a:solidFill>
                <a:latin typeface="ＭＳ ゴシック" pitchFamily="49" charset="-128"/>
                <a:ea typeface="ＭＳ ゴシック" pitchFamily="49" charset="-128"/>
              </a:rPr>
              <a:t>RC</a:t>
            </a:r>
            <a:r>
              <a:rPr kumimoji="1" lang="ja-JP" altLang="en-US" sz="1800" b="1" dirty="0" smtClean="0">
                <a:solidFill>
                  <a:srgbClr val="7030A0"/>
                </a:solidFill>
                <a:latin typeface="ＭＳ ゴシック" pitchFamily="49" charset="-128"/>
                <a:ea typeface="ＭＳ ゴシック" pitchFamily="49" charset="-128"/>
              </a:rPr>
              <a:t>・直前東第</a:t>
            </a:r>
            <a:r>
              <a:rPr kumimoji="1" lang="en-US" altLang="ja-JP" sz="1800" b="1" dirty="0" smtClean="0">
                <a:solidFill>
                  <a:srgbClr val="7030A0"/>
                </a:solidFill>
                <a:latin typeface="ＭＳ ゴシック" pitchFamily="49" charset="-128"/>
                <a:ea typeface="ＭＳ ゴシック" pitchFamily="49" charset="-128"/>
              </a:rPr>
              <a:t>2</a:t>
            </a:r>
            <a:r>
              <a:rPr kumimoji="1" lang="ja-JP" altLang="en-US" sz="1800" b="1" dirty="0" smtClean="0">
                <a:solidFill>
                  <a:srgbClr val="7030A0"/>
                </a:solidFill>
                <a:latin typeface="ＭＳ ゴシック" pitchFamily="49" charset="-128"/>
                <a:ea typeface="ＭＳ ゴシック" pitchFamily="49" charset="-128"/>
              </a:rPr>
              <a:t>分区ガバナー補佐）</a:t>
            </a:r>
            <a:endParaRPr kumimoji="1"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　　　　　平山秀司　　（八戸東</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・直前南分区ガバナー補佐）</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kumimoji="1" lang="ja-JP" altLang="en-US" sz="1800" b="1" dirty="0">
                <a:solidFill>
                  <a:srgbClr val="7030A0"/>
                </a:solidFill>
                <a:latin typeface="ＭＳ ゴシック" pitchFamily="49" charset="-128"/>
                <a:ea typeface="ＭＳ ゴシック" pitchFamily="49" charset="-128"/>
              </a:rPr>
              <a:t>　</a:t>
            </a:r>
            <a:r>
              <a:rPr kumimoji="1" lang="ja-JP" altLang="en-US" sz="1800" b="1" dirty="0" smtClean="0">
                <a:solidFill>
                  <a:srgbClr val="7030A0"/>
                </a:solidFill>
                <a:latin typeface="ＭＳ ゴシック" pitchFamily="49" charset="-128"/>
                <a:ea typeface="ＭＳ ゴシック" pitchFamily="49" charset="-128"/>
              </a:rPr>
              <a:t>　　　　　西村昭紘　　（弘前東</a:t>
            </a:r>
            <a:r>
              <a:rPr kumimoji="1" lang="en-US" altLang="ja-JP" sz="1800" b="1" dirty="0" smtClean="0">
                <a:solidFill>
                  <a:srgbClr val="7030A0"/>
                </a:solidFill>
                <a:latin typeface="ＭＳ ゴシック" pitchFamily="49" charset="-128"/>
                <a:ea typeface="ＭＳ ゴシック" pitchFamily="49" charset="-128"/>
              </a:rPr>
              <a:t>RC</a:t>
            </a:r>
            <a:r>
              <a:rPr kumimoji="1" lang="ja-JP" altLang="en-US" sz="1800" b="1" dirty="0" smtClean="0">
                <a:solidFill>
                  <a:srgbClr val="7030A0"/>
                </a:solidFill>
                <a:latin typeface="ＭＳ ゴシック" pitchFamily="49" charset="-128"/>
                <a:ea typeface="ＭＳ ゴシック" pitchFamily="49" charset="-128"/>
              </a:rPr>
              <a:t>・ロータリーの友地区代表委員）</a:t>
            </a:r>
            <a:endParaRPr kumimoji="1"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　　　　　伊藤　睦　　（三沢東</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・地区水対策委員長）</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kumimoji="1" lang="ja-JP" altLang="en-US" sz="1800" b="1" dirty="0">
                <a:solidFill>
                  <a:srgbClr val="7030A0"/>
                </a:solidFill>
                <a:latin typeface="ＭＳ ゴシック" pitchFamily="49" charset="-128"/>
                <a:ea typeface="ＭＳ ゴシック" pitchFamily="49" charset="-128"/>
              </a:rPr>
              <a:t>　</a:t>
            </a:r>
            <a:r>
              <a:rPr kumimoji="1" lang="ja-JP" altLang="en-US" sz="1800" b="1" dirty="0" smtClean="0">
                <a:solidFill>
                  <a:srgbClr val="7030A0"/>
                </a:solidFill>
                <a:latin typeface="ＭＳ ゴシック" pitchFamily="49" charset="-128"/>
                <a:ea typeface="ＭＳ ゴシック" pitchFamily="49" charset="-128"/>
              </a:rPr>
              <a:t>　　　　　野澤俊雄　　（八戸南</a:t>
            </a:r>
            <a:r>
              <a:rPr kumimoji="1" lang="en-US" altLang="ja-JP" sz="1800" b="1" dirty="0" smtClean="0">
                <a:solidFill>
                  <a:srgbClr val="7030A0"/>
                </a:solidFill>
                <a:latin typeface="ＭＳ ゴシック" pitchFamily="49" charset="-128"/>
                <a:ea typeface="ＭＳ ゴシック" pitchFamily="49" charset="-128"/>
              </a:rPr>
              <a:t>RC</a:t>
            </a:r>
            <a:r>
              <a:rPr kumimoji="1" lang="ja-JP" altLang="en-US" sz="1800" b="1" dirty="0" smtClean="0">
                <a:solidFill>
                  <a:srgbClr val="7030A0"/>
                </a:solidFill>
                <a:latin typeface="ＭＳ ゴシック" pitchFamily="49" charset="-128"/>
                <a:ea typeface="ＭＳ ゴシック" pitchFamily="49" charset="-128"/>
              </a:rPr>
              <a:t>・クラブ直前会長）</a:t>
            </a:r>
            <a:endParaRPr kumimoji="1"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　　　　　源新育子　　（八戸北</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・南分区ガバナー補佐）</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kumimoji="1" lang="ja-JP" altLang="en-US" sz="1800" b="1" dirty="0">
                <a:solidFill>
                  <a:srgbClr val="7030A0"/>
                </a:solidFill>
                <a:latin typeface="ＭＳ ゴシック" pitchFamily="49" charset="-128"/>
                <a:ea typeface="ＭＳ ゴシック" pitchFamily="49" charset="-128"/>
              </a:rPr>
              <a:t>　</a:t>
            </a:r>
            <a:r>
              <a:rPr kumimoji="1" lang="ja-JP" altLang="en-US" sz="1800" b="1" dirty="0" smtClean="0">
                <a:solidFill>
                  <a:srgbClr val="7030A0"/>
                </a:solidFill>
                <a:latin typeface="ＭＳ ゴシック" pitchFamily="49" charset="-128"/>
                <a:ea typeface="ＭＳ ゴシック" pitchFamily="49" charset="-128"/>
              </a:rPr>
              <a:t>　　　　　佐々木眞一　（</a:t>
            </a:r>
            <a:r>
              <a:rPr kumimoji="1" lang="ja-JP" altLang="en-US" sz="1800" b="1" dirty="0" err="1" smtClean="0">
                <a:solidFill>
                  <a:srgbClr val="7030A0"/>
                </a:solidFill>
                <a:latin typeface="ＭＳ ゴシック" pitchFamily="49" charset="-128"/>
                <a:ea typeface="ＭＳ ゴシック" pitchFamily="49" charset="-128"/>
              </a:rPr>
              <a:t>むつ</a:t>
            </a:r>
            <a:r>
              <a:rPr kumimoji="1" lang="ja-JP" altLang="en-US" sz="1800" b="1" dirty="0" smtClean="0">
                <a:solidFill>
                  <a:srgbClr val="7030A0"/>
                </a:solidFill>
                <a:latin typeface="ＭＳ ゴシック" pitchFamily="49" charset="-128"/>
                <a:ea typeface="ＭＳ ゴシック" pitchFamily="49" charset="-128"/>
              </a:rPr>
              <a:t>中央</a:t>
            </a:r>
            <a:r>
              <a:rPr kumimoji="1" lang="en-US" altLang="ja-JP" sz="1800" b="1" dirty="0" smtClean="0">
                <a:solidFill>
                  <a:srgbClr val="7030A0"/>
                </a:solidFill>
                <a:latin typeface="ＭＳ ゴシック" pitchFamily="49" charset="-128"/>
                <a:ea typeface="ＭＳ ゴシック" pitchFamily="49" charset="-128"/>
              </a:rPr>
              <a:t>RC</a:t>
            </a:r>
            <a:r>
              <a:rPr kumimoji="1" lang="ja-JP" altLang="en-US" sz="1800" b="1" dirty="0" smtClean="0">
                <a:solidFill>
                  <a:srgbClr val="7030A0"/>
                </a:solidFill>
                <a:latin typeface="ＭＳ ゴシック" pitchFamily="49" charset="-128"/>
                <a:ea typeface="ＭＳ ゴシック" pitchFamily="49" charset="-128"/>
              </a:rPr>
              <a:t>・地区グローバル補助金委員長）</a:t>
            </a:r>
            <a:endParaRPr kumimoji="1"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　　　　　荒瀬　潔　　（八戸</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・地区ロータリー広報委員）</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lang="en-US" altLang="ja-JP" sz="1800" b="1" dirty="0" smtClean="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木村義正　　（青森</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・地区</a:t>
            </a:r>
            <a:r>
              <a:rPr lang="en-US" altLang="ja-JP" sz="1800" b="1" dirty="0" smtClean="0">
                <a:solidFill>
                  <a:srgbClr val="7030A0"/>
                </a:solidFill>
                <a:latin typeface="ＭＳ ゴシック" pitchFamily="49" charset="-128"/>
                <a:ea typeface="ＭＳ ゴシック" pitchFamily="49" charset="-128"/>
              </a:rPr>
              <a:t>RYLA</a:t>
            </a:r>
            <a:r>
              <a:rPr lang="ja-JP" altLang="en-US" sz="1800" b="1" dirty="0" smtClean="0">
                <a:solidFill>
                  <a:srgbClr val="7030A0"/>
                </a:solidFill>
                <a:latin typeface="ＭＳ ゴシック" pitchFamily="49" charset="-128"/>
                <a:ea typeface="ＭＳ ゴシック" pitchFamily="49" charset="-128"/>
              </a:rPr>
              <a:t>委員長）</a:t>
            </a:r>
            <a:r>
              <a:rPr lang="en-US" altLang="ja-JP" sz="1800" b="1" dirty="0">
                <a:solidFill>
                  <a:srgbClr val="7030A0"/>
                </a:solidFill>
                <a:latin typeface="ＭＳ ゴシック" pitchFamily="49" charset="-128"/>
                <a:ea typeface="ＭＳ ゴシック" pitchFamily="49" charset="-128"/>
              </a:rPr>
              <a:t>2011</a:t>
            </a:r>
            <a:r>
              <a:rPr lang="ja-JP" altLang="en-US" sz="1800" b="1" dirty="0">
                <a:solidFill>
                  <a:srgbClr val="7030A0"/>
                </a:solidFill>
                <a:latin typeface="ＭＳ ゴシック" pitchFamily="49" charset="-128"/>
                <a:ea typeface="ＭＳ ゴシック" pitchFamily="49" charset="-128"/>
              </a:rPr>
              <a:t>年</a:t>
            </a:r>
            <a:r>
              <a:rPr lang="en-US" altLang="ja-JP" sz="1800" b="1" dirty="0">
                <a:solidFill>
                  <a:srgbClr val="7030A0"/>
                </a:solidFill>
                <a:latin typeface="ＭＳ ゴシック" pitchFamily="49" charset="-128"/>
                <a:ea typeface="ＭＳ ゴシック" pitchFamily="49" charset="-128"/>
              </a:rPr>
              <a:t>12</a:t>
            </a:r>
            <a:r>
              <a:rPr lang="ja-JP" altLang="en-US" sz="1800" b="1" dirty="0">
                <a:solidFill>
                  <a:srgbClr val="7030A0"/>
                </a:solidFill>
                <a:latin typeface="ＭＳ ゴシック" pitchFamily="49" charset="-128"/>
                <a:ea typeface="ＭＳ ゴシック" pitchFamily="49" charset="-128"/>
              </a:rPr>
              <a:t>月</a:t>
            </a:r>
            <a:r>
              <a:rPr lang="en-US" altLang="ja-JP" sz="1800" b="1" dirty="0">
                <a:solidFill>
                  <a:srgbClr val="7030A0"/>
                </a:solidFill>
                <a:latin typeface="ＭＳ ゴシック" pitchFamily="49" charset="-128"/>
                <a:ea typeface="ＭＳ ゴシック" pitchFamily="49" charset="-128"/>
              </a:rPr>
              <a:t>17</a:t>
            </a:r>
            <a:r>
              <a:rPr lang="ja-JP" altLang="en-US" sz="1800" b="1" dirty="0">
                <a:solidFill>
                  <a:srgbClr val="7030A0"/>
                </a:solidFill>
                <a:latin typeface="ＭＳ ゴシック" pitchFamily="49" charset="-128"/>
                <a:ea typeface="ＭＳ ゴシック" pitchFamily="49" charset="-128"/>
              </a:rPr>
              <a:t>日から</a:t>
            </a:r>
            <a:r>
              <a:rPr lang="ja-JP" altLang="en-US" sz="1800" b="1" dirty="0" smtClean="0">
                <a:solidFill>
                  <a:srgbClr val="7030A0"/>
                </a:solidFill>
                <a:latin typeface="ＭＳ ゴシック" pitchFamily="49" charset="-128"/>
                <a:ea typeface="ＭＳ ゴシック" pitchFamily="49" charset="-128"/>
              </a:rPr>
              <a:t>委員</a:t>
            </a:r>
            <a:endParaRPr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　　　　　細川勝也　　（弘前</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・地区幹事）　</a:t>
            </a:r>
            <a:r>
              <a:rPr lang="en-US" altLang="ja-JP" sz="1800" b="1" dirty="0" smtClean="0">
                <a:solidFill>
                  <a:srgbClr val="7030A0"/>
                </a:solidFill>
                <a:latin typeface="ＭＳ ゴシック" pitchFamily="49" charset="-128"/>
                <a:ea typeface="ＭＳ ゴシック" pitchFamily="49" charset="-128"/>
              </a:rPr>
              <a:t>2011</a:t>
            </a:r>
            <a:r>
              <a:rPr lang="ja-JP" altLang="en-US" sz="1800" b="1" dirty="0" smtClean="0">
                <a:solidFill>
                  <a:srgbClr val="7030A0"/>
                </a:solidFill>
                <a:latin typeface="ＭＳ ゴシック" pitchFamily="49" charset="-128"/>
                <a:ea typeface="ＭＳ ゴシック" pitchFamily="49" charset="-128"/>
              </a:rPr>
              <a:t>年</a:t>
            </a:r>
            <a:r>
              <a:rPr lang="en-US" altLang="ja-JP" sz="1800" b="1" dirty="0" smtClean="0">
                <a:solidFill>
                  <a:srgbClr val="7030A0"/>
                </a:solidFill>
                <a:latin typeface="ＭＳ ゴシック" pitchFamily="49" charset="-128"/>
                <a:ea typeface="ＭＳ ゴシック" pitchFamily="49" charset="-128"/>
              </a:rPr>
              <a:t>12</a:t>
            </a:r>
            <a:r>
              <a:rPr lang="ja-JP" altLang="en-US" sz="1800" b="1" dirty="0" smtClean="0">
                <a:solidFill>
                  <a:srgbClr val="7030A0"/>
                </a:solidFill>
                <a:latin typeface="ＭＳ ゴシック" pitchFamily="49" charset="-128"/>
                <a:ea typeface="ＭＳ ゴシック" pitchFamily="49" charset="-128"/>
              </a:rPr>
              <a:t>月</a:t>
            </a:r>
            <a:r>
              <a:rPr lang="en-US" altLang="ja-JP" sz="1800" b="1" dirty="0" smtClean="0">
                <a:solidFill>
                  <a:srgbClr val="7030A0"/>
                </a:solidFill>
                <a:latin typeface="ＭＳ ゴシック" pitchFamily="49" charset="-128"/>
                <a:ea typeface="ＭＳ ゴシック" pitchFamily="49" charset="-128"/>
              </a:rPr>
              <a:t>17</a:t>
            </a:r>
            <a:r>
              <a:rPr lang="ja-JP" altLang="en-US" sz="1800" b="1" dirty="0" smtClean="0">
                <a:solidFill>
                  <a:srgbClr val="7030A0"/>
                </a:solidFill>
                <a:latin typeface="ＭＳ ゴシック" pitchFamily="49" charset="-128"/>
                <a:ea typeface="ＭＳ ゴシック" pitchFamily="49" charset="-128"/>
              </a:rPr>
              <a:t>日から委員</a:t>
            </a:r>
            <a:endParaRPr lang="en-US" altLang="ja-JP" sz="1800" b="1" dirty="0">
              <a:solidFill>
                <a:srgbClr val="7030A0"/>
              </a:solidFill>
              <a:latin typeface="ＭＳ ゴシック" pitchFamily="49" charset="-128"/>
              <a:ea typeface="ＭＳ ゴシック" pitchFamily="49" charset="-128"/>
            </a:endParaRPr>
          </a:p>
          <a:p>
            <a:pPr marL="0" indent="0">
              <a:buNone/>
            </a:pPr>
            <a:r>
              <a:rPr kumimoji="1" lang="ja-JP" altLang="en-US" sz="1800" b="1" dirty="0">
                <a:solidFill>
                  <a:srgbClr val="7030A0"/>
                </a:solidFill>
                <a:latin typeface="ＭＳ ゴシック" pitchFamily="49" charset="-128"/>
                <a:ea typeface="ＭＳ ゴシック" pitchFamily="49" charset="-128"/>
              </a:rPr>
              <a:t>　</a:t>
            </a:r>
            <a:r>
              <a:rPr kumimoji="1" lang="ja-JP" altLang="en-US" sz="1800" b="1" dirty="0" smtClean="0">
                <a:solidFill>
                  <a:srgbClr val="7030A0"/>
                </a:solidFill>
                <a:latin typeface="ＭＳ ゴシック" pitchFamily="49" charset="-128"/>
                <a:ea typeface="ＭＳ ゴシック" pitchFamily="49" charset="-128"/>
              </a:rPr>
              <a:t>顧　問　　鐘ヶ江義光　（八戸東</a:t>
            </a:r>
            <a:r>
              <a:rPr kumimoji="1" lang="en-US" altLang="ja-JP" sz="1800" b="1" dirty="0" smtClean="0">
                <a:solidFill>
                  <a:srgbClr val="7030A0"/>
                </a:solidFill>
                <a:latin typeface="ＭＳ ゴシック" pitchFamily="49" charset="-128"/>
                <a:ea typeface="ＭＳ ゴシック" pitchFamily="49" charset="-128"/>
              </a:rPr>
              <a:t>RC</a:t>
            </a:r>
            <a:r>
              <a:rPr kumimoji="1" lang="ja-JP" altLang="en-US" sz="1800" b="1" dirty="0" smtClean="0">
                <a:solidFill>
                  <a:srgbClr val="7030A0"/>
                </a:solidFill>
                <a:latin typeface="ＭＳ ゴシック" pitchFamily="49" charset="-128"/>
                <a:ea typeface="ＭＳ ゴシック" pitchFamily="49" charset="-128"/>
              </a:rPr>
              <a:t>・パストガバナー）</a:t>
            </a:r>
            <a:endParaRPr kumimoji="1" lang="en-US" altLang="ja-JP" sz="1800" b="1" dirty="0" smtClean="0">
              <a:solidFill>
                <a:srgbClr val="7030A0"/>
              </a:solidFill>
              <a:latin typeface="ＭＳ ゴシック" pitchFamily="49" charset="-128"/>
              <a:ea typeface="ＭＳ ゴシック" pitchFamily="49" charset="-128"/>
            </a:endParaRPr>
          </a:p>
          <a:p>
            <a:pPr marL="0" indent="0">
              <a:buNone/>
            </a:pPr>
            <a:r>
              <a:rPr lang="ja-JP" altLang="en-US" sz="1800" b="1" dirty="0">
                <a:solidFill>
                  <a:srgbClr val="7030A0"/>
                </a:solidFill>
                <a:latin typeface="ＭＳ ゴシック" pitchFamily="49" charset="-128"/>
                <a:ea typeface="ＭＳ ゴシック" pitchFamily="49" charset="-128"/>
              </a:rPr>
              <a:t>　</a:t>
            </a:r>
            <a:r>
              <a:rPr lang="ja-JP" altLang="en-US" sz="1800" b="1" dirty="0" smtClean="0">
                <a:solidFill>
                  <a:srgbClr val="7030A0"/>
                </a:solidFill>
                <a:latin typeface="ＭＳ ゴシック" pitchFamily="49" charset="-128"/>
                <a:ea typeface="ＭＳ ゴシック" pitchFamily="49" charset="-128"/>
              </a:rPr>
              <a:t>　　　　　山崎淳一　　（五所川原</a:t>
            </a:r>
            <a:r>
              <a:rPr lang="en-US" altLang="ja-JP" sz="1800" b="1" dirty="0" smtClean="0">
                <a:solidFill>
                  <a:srgbClr val="7030A0"/>
                </a:solidFill>
                <a:latin typeface="ＭＳ ゴシック" pitchFamily="49" charset="-128"/>
                <a:ea typeface="ＭＳ ゴシック" pitchFamily="49" charset="-128"/>
              </a:rPr>
              <a:t>RC</a:t>
            </a:r>
            <a:r>
              <a:rPr lang="ja-JP" altLang="en-US" sz="1800" b="1" dirty="0" smtClean="0">
                <a:solidFill>
                  <a:srgbClr val="7030A0"/>
                </a:solidFill>
                <a:latin typeface="ＭＳ ゴシック" pitchFamily="49" charset="-128"/>
                <a:ea typeface="ＭＳ ゴシック" pitchFamily="49" charset="-128"/>
              </a:rPr>
              <a:t>・パストガバナー）</a:t>
            </a:r>
            <a:endParaRPr kumimoji="1" lang="en-US" altLang="ja-JP" sz="1800" b="1" dirty="0" smtClean="0">
              <a:solidFill>
                <a:srgbClr val="7030A0"/>
              </a:solidFill>
              <a:latin typeface="ＭＳ ゴシック" pitchFamily="49" charset="-128"/>
              <a:ea typeface="ＭＳ ゴシック" pitchFamily="49" charset="-128"/>
            </a:endParaRPr>
          </a:p>
          <a:p>
            <a:pPr marL="0" indent="0">
              <a:buNone/>
            </a:pPr>
            <a:endParaRPr lang="en-US" altLang="ja-JP" sz="1000" dirty="0" smtClean="0">
              <a:latin typeface="ＭＳ ゴシック" pitchFamily="49" charset="-128"/>
              <a:ea typeface="ＭＳ ゴシック" pitchFamily="49" charset="-128"/>
            </a:endParaRPr>
          </a:p>
          <a:p>
            <a:pPr marL="0" indent="0">
              <a:buNone/>
            </a:pPr>
            <a:r>
              <a:rPr lang="ja-JP" altLang="en-US" sz="2000" dirty="0" smtClean="0">
                <a:latin typeface="ＭＳ ゴシック" pitchFamily="49" charset="-128"/>
                <a:ea typeface="ＭＳ ゴシック" pitchFamily="49" charset="-128"/>
              </a:rPr>
              <a:t>　　　　　　　</a:t>
            </a:r>
            <a:r>
              <a:rPr lang="ja-JP" altLang="en-US" sz="2000" b="1" dirty="0" smtClean="0">
                <a:solidFill>
                  <a:srgbClr val="7030A0"/>
                </a:solidFill>
                <a:latin typeface="ＭＳ ゴシック" pitchFamily="49" charset="-128"/>
                <a:ea typeface="ＭＳ ゴシック" pitchFamily="49" charset="-128"/>
              </a:rPr>
              <a:t>＊肩書は委員会設立時の</a:t>
            </a:r>
            <a:r>
              <a:rPr lang="en-US" altLang="ja-JP" sz="2000" b="1" dirty="0">
                <a:solidFill>
                  <a:srgbClr val="7030A0"/>
                </a:solidFill>
                <a:latin typeface="ＭＳ ゴシック" pitchFamily="49" charset="-128"/>
                <a:ea typeface="ＭＳ ゴシック" pitchFamily="49" charset="-128"/>
              </a:rPr>
              <a:t>2011</a:t>
            </a:r>
            <a:r>
              <a:rPr lang="ja-JP" altLang="en-US" sz="2000" b="1" dirty="0">
                <a:solidFill>
                  <a:srgbClr val="7030A0"/>
                </a:solidFill>
                <a:latin typeface="ＭＳ ゴシック" pitchFamily="49" charset="-128"/>
                <a:ea typeface="ＭＳ ゴシック" pitchFamily="49" charset="-128"/>
              </a:rPr>
              <a:t>－</a:t>
            </a:r>
            <a:r>
              <a:rPr lang="en-US" altLang="ja-JP" sz="2000" b="1" dirty="0">
                <a:solidFill>
                  <a:srgbClr val="7030A0"/>
                </a:solidFill>
                <a:latin typeface="ＭＳ ゴシック" pitchFamily="49" charset="-128"/>
                <a:ea typeface="ＭＳ ゴシック" pitchFamily="49" charset="-128"/>
              </a:rPr>
              <a:t>12</a:t>
            </a:r>
            <a:r>
              <a:rPr lang="ja-JP" altLang="en-US" sz="2000" b="1" dirty="0">
                <a:solidFill>
                  <a:srgbClr val="7030A0"/>
                </a:solidFill>
                <a:latin typeface="ＭＳ ゴシック" pitchFamily="49" charset="-128"/>
                <a:ea typeface="ＭＳ ゴシック" pitchFamily="49" charset="-128"/>
              </a:rPr>
              <a:t>ロータリー年度職名　</a:t>
            </a:r>
            <a:endParaRPr lang="en-US" altLang="ja-JP" sz="2000" b="1" dirty="0">
              <a:solidFill>
                <a:srgbClr val="7030A0"/>
              </a:solidFill>
              <a:latin typeface="ＭＳ ゴシック" pitchFamily="49" charset="-128"/>
              <a:ea typeface="ＭＳ ゴシック" pitchFamily="49" charset="-128"/>
            </a:endParaRPr>
          </a:p>
          <a:p>
            <a:pPr marL="0" indent="0">
              <a:buNone/>
            </a:pPr>
            <a:endParaRPr kumimoji="1" lang="en-US" altLang="ja-JP" sz="2000" dirty="0" smtClean="0">
              <a:solidFill>
                <a:srgbClr val="7030A0"/>
              </a:solidFill>
              <a:latin typeface="ＭＳ ゴシック" pitchFamily="49" charset="-128"/>
              <a:ea typeface="ＭＳ ゴシック" pitchFamily="49" charset="-128"/>
            </a:endParaRPr>
          </a:p>
          <a:p>
            <a:pPr marL="0" indent="0">
              <a:buNone/>
            </a:pPr>
            <a:endParaRPr lang="en-US" altLang="ja-JP" sz="2000" dirty="0">
              <a:solidFill>
                <a:srgbClr val="7030A0"/>
              </a:solidFill>
              <a:latin typeface="ＭＳ ゴシック" pitchFamily="49" charset="-128"/>
              <a:ea typeface="ＭＳ ゴシック" pitchFamily="49" charset="-128"/>
            </a:endParaRPr>
          </a:p>
          <a:p>
            <a:pPr marL="0" indent="0">
              <a:buNone/>
            </a:pPr>
            <a:endParaRPr kumimoji="1" lang="en-US" altLang="ja-JP" sz="2000" dirty="0" smtClean="0">
              <a:latin typeface="ＭＳ ゴシック" pitchFamily="49" charset="-128"/>
              <a:ea typeface="ＭＳ ゴシック" pitchFamily="49" charset="-128"/>
            </a:endParaRPr>
          </a:p>
          <a:p>
            <a:pPr marL="0" indent="0">
              <a:buNone/>
            </a:pPr>
            <a:endParaRPr kumimoji="1" lang="ja-JP" altLang="en-US" sz="2000" dirty="0">
              <a:latin typeface="ＭＳ ゴシック" pitchFamily="49" charset="-128"/>
              <a:ea typeface="ＭＳ ゴシック" pitchFamily="49" charset="-128"/>
            </a:endParaRPr>
          </a:p>
        </p:txBody>
      </p:sp>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42</a:t>
            </a:fld>
            <a:endParaRPr kumimoji="1" lang="ja-JP" altLang="en-US"/>
          </a:p>
        </p:txBody>
      </p:sp>
    </p:spTree>
    <p:extLst>
      <p:ext uri="{BB962C8B-B14F-4D97-AF65-F5344CB8AC3E}">
        <p14:creationId xmlns:p14="http://schemas.microsoft.com/office/powerpoint/2010/main" val="28654371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116632"/>
            <a:ext cx="8208912" cy="1080120"/>
          </a:xfrm>
        </p:spPr>
        <p:txBody>
          <a:bodyPr>
            <a:normAutofit fontScale="90000"/>
          </a:bodyPr>
          <a:lstStyle/>
          <a:p>
            <a:r>
              <a:rPr lang="ja-JP" altLang="en-US" sz="2800" b="1" dirty="0">
                <a:solidFill>
                  <a:srgbClr val="FF3399"/>
                </a:solidFill>
              </a:rPr>
              <a:t>８．被災地復興支援委員会　</a:t>
            </a:r>
            <a:r>
              <a:rPr lang="ja-JP" altLang="en-US" sz="2800" b="1" dirty="0" smtClean="0">
                <a:solidFill>
                  <a:srgbClr val="FF3399"/>
                </a:solidFill>
              </a:rPr>
              <a:t>収支決算報告書</a:t>
            </a:r>
            <a:r>
              <a:rPr lang="en-US" altLang="ja-JP" sz="2800" b="1" dirty="0" smtClean="0">
                <a:solidFill>
                  <a:srgbClr val="FF3399"/>
                </a:solidFill>
              </a:rPr>
              <a:t/>
            </a:r>
            <a:br>
              <a:rPr lang="en-US" altLang="ja-JP" sz="2800" b="1" dirty="0" smtClean="0">
                <a:solidFill>
                  <a:srgbClr val="FF3399"/>
                </a:solidFill>
              </a:rPr>
            </a:br>
            <a:r>
              <a:rPr lang="ja-JP" altLang="en-US" sz="2800" b="1" dirty="0">
                <a:solidFill>
                  <a:srgbClr val="FF3399"/>
                </a:solidFill>
              </a:rPr>
              <a:t>　</a:t>
            </a:r>
            <a:r>
              <a:rPr lang="ja-JP" altLang="en-US" sz="2800" b="1" dirty="0" smtClean="0">
                <a:solidFill>
                  <a:srgbClr val="FF3399"/>
                </a:solidFill>
              </a:rPr>
              <a:t>　　　　　　　　　　　　　　　　収入　　　　　　　　　</a:t>
            </a:r>
            <a:r>
              <a:rPr lang="ja-JP" altLang="en-US" sz="2000" b="1" dirty="0">
                <a:solidFill>
                  <a:srgbClr val="FF3399"/>
                </a:solidFill>
              </a:rPr>
              <a:t>　</a:t>
            </a:r>
            <a:r>
              <a:rPr lang="en-US" altLang="ja-JP" sz="2000" b="1" dirty="0">
                <a:solidFill>
                  <a:srgbClr val="7030A0"/>
                </a:solidFill>
                <a:latin typeface="ＭＳ ゴシック" pitchFamily="49" charset="-128"/>
                <a:ea typeface="ＭＳ ゴシック" pitchFamily="49" charset="-128"/>
              </a:rPr>
              <a:t>2012</a:t>
            </a:r>
            <a:r>
              <a:rPr lang="ja-JP" altLang="en-US" sz="2000" b="1" dirty="0">
                <a:solidFill>
                  <a:srgbClr val="7030A0"/>
                </a:solidFill>
                <a:latin typeface="ＭＳ ゴシック" pitchFamily="49" charset="-128"/>
                <a:ea typeface="ＭＳ ゴシック" pitchFamily="49" charset="-128"/>
              </a:rPr>
              <a:t>年</a:t>
            </a:r>
            <a:r>
              <a:rPr lang="en-US" altLang="ja-JP" sz="2000" b="1" dirty="0">
                <a:solidFill>
                  <a:srgbClr val="7030A0"/>
                </a:solidFill>
                <a:latin typeface="ＭＳ ゴシック" pitchFamily="49" charset="-128"/>
                <a:ea typeface="ＭＳ ゴシック" pitchFamily="49" charset="-128"/>
              </a:rPr>
              <a:t>9</a:t>
            </a:r>
            <a:r>
              <a:rPr lang="ja-JP" altLang="en-US" sz="2000" b="1" dirty="0">
                <a:solidFill>
                  <a:srgbClr val="7030A0"/>
                </a:solidFill>
                <a:latin typeface="ＭＳ ゴシック" pitchFamily="49" charset="-128"/>
                <a:ea typeface="ＭＳ ゴシック" pitchFamily="49" charset="-128"/>
              </a:rPr>
              <a:t>月</a:t>
            </a:r>
            <a:r>
              <a:rPr lang="en-US" altLang="ja-JP" sz="2000" b="1" dirty="0">
                <a:solidFill>
                  <a:srgbClr val="7030A0"/>
                </a:solidFill>
                <a:latin typeface="ＭＳ ゴシック" pitchFamily="49" charset="-128"/>
                <a:ea typeface="ＭＳ ゴシック" pitchFamily="49" charset="-128"/>
              </a:rPr>
              <a:t>14</a:t>
            </a:r>
            <a:r>
              <a:rPr lang="ja-JP" altLang="en-US" sz="2000" b="1" dirty="0">
                <a:solidFill>
                  <a:srgbClr val="7030A0"/>
                </a:solidFill>
                <a:latin typeface="ＭＳ ゴシック" pitchFamily="49" charset="-128"/>
                <a:ea typeface="ＭＳ ゴシック" pitchFamily="49" charset="-128"/>
              </a:rPr>
              <a:t>日</a:t>
            </a:r>
            <a:endParaRPr kumimoji="1" lang="ja-JP" altLang="en-US" sz="2000"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4171197125"/>
              </p:ext>
            </p:extLst>
          </p:nvPr>
        </p:nvGraphicFramePr>
        <p:xfrm>
          <a:off x="395536" y="404664"/>
          <a:ext cx="8208910" cy="6019646"/>
        </p:xfrm>
        <a:graphic>
          <a:graphicData uri="http://schemas.openxmlformats.org/drawingml/2006/table">
            <a:tbl>
              <a:tblPr/>
              <a:tblGrid>
                <a:gridCol w="934688"/>
                <a:gridCol w="3035363"/>
                <a:gridCol w="1246097"/>
                <a:gridCol w="2992762"/>
              </a:tblGrid>
              <a:tr h="144016">
                <a:tc gridSpan="4">
                  <a:txBody>
                    <a:bodyPr/>
                    <a:lstStyle/>
                    <a:p>
                      <a:pPr algn="ctr" fontAlgn="ctr"/>
                      <a:endParaRPr lang="ja-JP" altLang="en-US" sz="1200" b="1" i="0" u="none" strike="noStrike" dirty="0">
                        <a:effectLst/>
                        <a:latin typeface="ＭＳ Ｐゴシック"/>
                      </a:endParaRPr>
                    </a:p>
                  </a:txBody>
                  <a:tcPr marL="6258" marR="6258" marT="6258" marB="0" anchor="ctr">
                    <a:lnL>
                      <a:noFill/>
                    </a:lnL>
                    <a:lnR>
                      <a:noFill/>
                    </a:lnR>
                    <a:lnT>
                      <a:noFill/>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60267">
                <a:tc gridSpan="4">
                  <a:txBody>
                    <a:bodyPr/>
                    <a:lstStyle/>
                    <a:p>
                      <a:pPr algn="ctr" fontAlgn="ctr"/>
                      <a:endParaRPr lang="zh-TW" altLang="en-US" sz="900" b="1" i="0" u="none" strike="noStrike" dirty="0">
                        <a:effectLst/>
                        <a:latin typeface="ＭＳ Ｐゴシック"/>
                      </a:endParaRPr>
                    </a:p>
                  </a:txBody>
                  <a:tcPr marL="6258" marR="6258" marT="6258" marB="0" anchor="ctr">
                    <a:lnL>
                      <a:noFill/>
                    </a:lnL>
                    <a:lnR>
                      <a:noFill/>
                    </a:lnR>
                    <a:lnT>
                      <a:noFill/>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78211">
                <a:tc gridSpan="2">
                  <a:txBody>
                    <a:bodyPr/>
                    <a:lstStyle/>
                    <a:p>
                      <a:pPr algn="l" fontAlgn="ctr"/>
                      <a:r>
                        <a:rPr lang="ja-JP" altLang="en-US" sz="800" b="1" i="0" u="none" strike="noStrike" dirty="0">
                          <a:effectLst/>
                          <a:latin typeface="ＭＳ Ｐゴシック"/>
                        </a:rPr>
                        <a:t>             </a:t>
                      </a:r>
                    </a:p>
                  </a:txBody>
                  <a:tcPr marL="6258" marR="6258" marT="6258"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l" fontAlgn="ctr"/>
                      <a:endParaRPr lang="ja-JP" altLang="en-US" sz="800" b="0" i="0" u="none" strike="noStrike" dirty="0">
                        <a:effectLst/>
                        <a:latin typeface="ＭＳ Ｐゴシック"/>
                      </a:endParaRPr>
                    </a:p>
                  </a:txBody>
                  <a:tcPr marL="6258" marR="6258" marT="6258"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ja-JP" altLang="en-US" sz="800" b="0" i="0" u="none" strike="noStrike" dirty="0">
                        <a:effectLst/>
                        <a:latin typeface="ＭＳ Ｐゴシック"/>
                      </a:endParaRPr>
                    </a:p>
                  </a:txBody>
                  <a:tcPr marL="6258" marR="6258" marT="6258" marB="0" anchor="ctr">
                    <a:lnL>
                      <a:noFill/>
                    </a:lnL>
                    <a:lnR>
                      <a:noFill/>
                    </a:lnR>
                    <a:lnT>
                      <a:noFill/>
                    </a:lnT>
                    <a:lnB w="12700" cap="flat" cmpd="sng" algn="ctr">
                      <a:solidFill>
                        <a:srgbClr val="000000"/>
                      </a:solidFill>
                      <a:prstDash val="solid"/>
                      <a:round/>
                      <a:headEnd type="none" w="med" len="med"/>
                      <a:tailEnd type="none" w="med" len="med"/>
                    </a:lnB>
                  </a:tcPr>
                </a:tc>
              </a:tr>
              <a:tr h="262278">
                <a:tc>
                  <a:txBody>
                    <a:bodyPr/>
                    <a:lstStyle/>
                    <a:p>
                      <a:pPr algn="ctr" fontAlgn="ctr"/>
                      <a:r>
                        <a:rPr lang="en-US" altLang="ja-JP" sz="1100" b="0" i="0" u="none" strike="noStrike" dirty="0">
                          <a:effectLst/>
                          <a:latin typeface="ＭＳ Ｐゴシック"/>
                        </a:rPr>
                        <a:t>2011</a:t>
                      </a:r>
                      <a:r>
                        <a:rPr lang="ja-JP" altLang="en-US" sz="1100" b="0" i="0" u="none" strike="noStrike" dirty="0">
                          <a:effectLst/>
                          <a:latin typeface="ＭＳ Ｐゴシック"/>
                        </a:rPr>
                        <a:t>～</a:t>
                      </a:r>
                      <a:r>
                        <a:rPr lang="en-US" altLang="ja-JP" sz="1100" b="0" i="0" u="none" strike="noStrike" dirty="0">
                          <a:effectLst/>
                          <a:latin typeface="ＭＳ Ｐゴシック"/>
                        </a:rPr>
                        <a:t>12</a:t>
                      </a:r>
                      <a:r>
                        <a:rPr lang="ja-JP" altLang="en-US" sz="1100" b="0" i="0" u="none" strike="noStrike" dirty="0">
                          <a:effectLst/>
                          <a:latin typeface="ＭＳ Ｐゴシック"/>
                        </a:rPr>
                        <a:t>年度</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dirty="0">
                          <a:effectLst/>
                          <a:latin typeface="ＭＳ Ｐゴシック"/>
                        </a:rPr>
                        <a:t>入金先</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dirty="0">
                          <a:effectLst/>
                          <a:latin typeface="ＭＳ Ｐゴシック"/>
                        </a:rPr>
                        <a:t>金額</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dirty="0">
                          <a:effectLst/>
                          <a:latin typeface="ＭＳ Ｐゴシック"/>
                        </a:rPr>
                        <a:t>備考</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dirty="0">
                          <a:effectLst/>
                          <a:latin typeface="ＭＳ Ｐゴシック"/>
                        </a:rPr>
                        <a:t>4/14/2011</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100" b="0" i="0" u="none" strike="noStrike" dirty="0">
                          <a:effectLst/>
                          <a:latin typeface="ＭＳ Ｐゴシック"/>
                        </a:rPr>
                        <a:t>第</a:t>
                      </a:r>
                      <a:r>
                        <a:rPr lang="en-US" altLang="zh-CN" sz="1100" b="0" i="0" u="none" strike="noStrike" dirty="0">
                          <a:effectLst/>
                          <a:latin typeface="ＭＳ Ｐゴシック"/>
                        </a:rPr>
                        <a:t>2830</a:t>
                      </a:r>
                      <a:r>
                        <a:rPr lang="zh-CN" altLang="en-US" sz="1100" b="0" i="0" u="none" strike="noStrike" dirty="0">
                          <a:effectLst/>
                          <a:latin typeface="ＭＳ Ｐゴシック"/>
                        </a:rPr>
                        <a:t>地区　西第２分区　街頭募金</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689,374</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第</a:t>
                      </a:r>
                      <a:r>
                        <a:rPr lang="en-US" altLang="ja-JP" sz="1100" b="0" i="0" u="none" strike="noStrike">
                          <a:effectLst/>
                          <a:latin typeface="ＭＳ Ｐゴシック"/>
                        </a:rPr>
                        <a:t>2830</a:t>
                      </a:r>
                      <a:r>
                        <a:rPr lang="ja-JP" altLang="en-US" sz="1100" b="0" i="0" u="none" strike="noStrike">
                          <a:effectLst/>
                          <a:latin typeface="ＭＳ Ｐゴシック"/>
                        </a:rPr>
                        <a:t>西第</a:t>
                      </a:r>
                      <a:r>
                        <a:rPr lang="en-US" altLang="ja-JP" sz="1100" b="0" i="0" u="none" strike="noStrike">
                          <a:effectLst/>
                          <a:latin typeface="ＭＳ Ｐゴシック"/>
                        </a:rPr>
                        <a:t>2</a:t>
                      </a:r>
                      <a:r>
                        <a:rPr lang="ja-JP" altLang="en-US" sz="1100" b="0" i="0" u="none" strike="noStrike">
                          <a:effectLst/>
                          <a:latin typeface="ＭＳ Ｐゴシック"/>
                        </a:rPr>
                        <a:t>分区ロータリアン街頭募金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dirty="0">
                          <a:effectLst/>
                          <a:latin typeface="ＭＳ Ｐゴシック"/>
                        </a:rPr>
                        <a:t>4/15</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100" b="0" i="0" u="none" strike="noStrike" dirty="0">
                          <a:effectLst/>
                          <a:latin typeface="ＭＳ Ｐゴシック"/>
                        </a:rPr>
                        <a:t>2010-12</a:t>
                      </a:r>
                      <a:r>
                        <a:rPr lang="ja-JP" altLang="en-US" sz="1100" b="0" i="0" u="none" strike="noStrike" dirty="0">
                          <a:effectLst/>
                          <a:latin typeface="ＭＳ Ｐゴシック"/>
                        </a:rPr>
                        <a:t>年度　ガバナー会</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5,000,000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各地区募金からの</a:t>
                      </a:r>
                      <a:r>
                        <a:rPr lang="en-US" altLang="ja-JP" sz="1100" b="0" i="0" u="none" strike="noStrike" dirty="0" smtClean="0">
                          <a:effectLst/>
                          <a:latin typeface="ＭＳ Ｐゴシック"/>
                        </a:rPr>
                        <a:t>D-2830</a:t>
                      </a:r>
                      <a:r>
                        <a:rPr lang="ja-JP" altLang="en-US" sz="1100" b="0" i="0" u="none" strike="noStrike" dirty="0" smtClean="0">
                          <a:effectLst/>
                          <a:latin typeface="ＭＳ Ｐゴシック"/>
                        </a:rPr>
                        <a:t>宛義捐</a:t>
                      </a:r>
                      <a:r>
                        <a:rPr lang="ja-JP" altLang="en-US" sz="1100" b="0" i="0" u="none" strike="noStrike" dirty="0">
                          <a:effectLst/>
                          <a:latin typeface="ＭＳ Ｐゴシック"/>
                        </a:rPr>
                        <a:t>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113">
                <a:tc>
                  <a:txBody>
                    <a:bodyPr/>
                    <a:lstStyle/>
                    <a:p>
                      <a:pPr algn="ctr" fontAlgn="ctr"/>
                      <a:r>
                        <a:rPr lang="en-US" altLang="ja-JP" sz="1100" b="0" i="0" u="none" strike="noStrike" dirty="0">
                          <a:effectLst/>
                          <a:latin typeface="ＭＳ Ｐゴシック"/>
                        </a:rPr>
                        <a:t>4/18</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3330</a:t>
                      </a:r>
                      <a:r>
                        <a:rPr lang="ja-JP" altLang="en-US" sz="1100" b="0" i="0" u="none" strike="noStrike" dirty="0">
                          <a:effectLst/>
                          <a:latin typeface="ＭＳ Ｐゴシック"/>
                        </a:rPr>
                        <a:t>地区（タイ南西部）地区大会募金</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330,000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2500</a:t>
                      </a:r>
                      <a:r>
                        <a:rPr lang="ja-JP" altLang="en-US" sz="1100" b="0" i="0" u="none" strike="noStrike" dirty="0">
                          <a:effectLst/>
                          <a:latin typeface="ＭＳ Ｐゴシック"/>
                        </a:rPr>
                        <a:t>地区（北海道東部）経由</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3634">
                <a:tc>
                  <a:txBody>
                    <a:bodyPr/>
                    <a:lstStyle/>
                    <a:p>
                      <a:pPr algn="ctr" fontAlgn="ctr"/>
                      <a:r>
                        <a:rPr lang="en-US" altLang="ja-JP" sz="1100" b="0" i="0" u="none" strike="noStrike">
                          <a:effectLst/>
                          <a:latin typeface="ＭＳ Ｐゴシック"/>
                        </a:rPr>
                        <a:t>4/28</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2570</a:t>
                      </a:r>
                      <a:r>
                        <a:rPr lang="ja-JP" altLang="en-US" sz="1100" b="0" i="0" u="none" strike="noStrike" dirty="0">
                          <a:effectLst/>
                          <a:latin typeface="ＭＳ Ｐゴシック"/>
                        </a:rPr>
                        <a:t>地区（埼玉西部地域）ガバナー事務所</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1,000,000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4199">
                <a:tc>
                  <a:txBody>
                    <a:bodyPr/>
                    <a:lstStyle/>
                    <a:p>
                      <a:pPr algn="ctr" fontAlgn="ctr"/>
                      <a:r>
                        <a:rPr lang="en-US" altLang="ja-JP" sz="1100" b="0" i="0" u="none" strike="noStrike">
                          <a:effectLst/>
                          <a:latin typeface="ＭＳ Ｐゴシック"/>
                        </a:rPr>
                        <a:t>5/24</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弘前</a:t>
                      </a:r>
                      <a:r>
                        <a:rPr lang="en-US" sz="1100" b="0" i="0" u="none" strike="noStrike" dirty="0">
                          <a:effectLst/>
                          <a:latin typeface="ＭＳ Ｐゴシック"/>
                        </a:rPr>
                        <a:t>RC</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20,000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6/7</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100" b="0" i="0" u="none" strike="noStrike" dirty="0">
                          <a:effectLst/>
                          <a:latin typeface="ＭＳ Ｐゴシック"/>
                        </a:rPr>
                        <a:t>八戸東</a:t>
                      </a:r>
                      <a:r>
                        <a:rPr lang="en-US" altLang="zh-TW" sz="1100" b="0" i="0" u="none" strike="noStrike" dirty="0">
                          <a:effectLst/>
                          <a:latin typeface="ＭＳ Ｐゴシック"/>
                        </a:rPr>
                        <a:t>RC</a:t>
                      </a:r>
                      <a:r>
                        <a:rPr lang="zh-TW" altLang="en-US" sz="1100" b="0" i="0" u="none" strike="noStrike" dirty="0">
                          <a:effectLst/>
                          <a:latin typeface="ＭＳ Ｐゴシック"/>
                        </a:rPr>
                        <a:t>（第</a:t>
                      </a:r>
                      <a:r>
                        <a:rPr lang="en-US" altLang="zh-TW" sz="1100" b="0" i="0" u="none" strike="noStrike" dirty="0">
                          <a:effectLst/>
                          <a:latin typeface="ＭＳ Ｐゴシック"/>
                        </a:rPr>
                        <a:t>2760</a:t>
                      </a:r>
                      <a:r>
                        <a:rPr lang="zh-TW" altLang="en-US" sz="1100" b="0" i="0" u="none" strike="noStrike" dirty="0">
                          <a:effectLst/>
                          <a:latin typeface="ＭＳ Ｐゴシック"/>
                        </a:rPr>
                        <a:t>地区豊田</a:t>
                      </a:r>
                      <a:r>
                        <a:rPr lang="en-US" altLang="zh-TW" sz="1100" b="0" i="0" u="none" strike="noStrike" dirty="0">
                          <a:effectLst/>
                          <a:latin typeface="ＭＳ Ｐゴシック"/>
                        </a:rPr>
                        <a:t>RC</a:t>
                      </a:r>
                      <a:r>
                        <a:rPr lang="zh-TW" altLang="en-US" sz="1100" b="0" i="0" u="none" strike="noStrike" dirty="0">
                          <a:effectLst/>
                          <a:latin typeface="ＭＳ Ｐゴシック"/>
                        </a:rPr>
                        <a:t>）</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1,000,000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豊田ＲＣ（愛知）から八戸東</a:t>
                      </a:r>
                      <a:r>
                        <a:rPr lang="en-US" altLang="ja-JP" sz="1100" b="0" i="0" u="none" strike="noStrike">
                          <a:effectLst/>
                          <a:latin typeface="ＭＳ Ｐゴシック"/>
                        </a:rPr>
                        <a:t>RC</a:t>
                      </a:r>
                      <a:r>
                        <a:rPr lang="ja-JP" altLang="en-US" sz="1100" b="0" i="0" u="none" strike="noStrike">
                          <a:effectLst/>
                          <a:latin typeface="ＭＳ Ｐゴシック"/>
                        </a:rPr>
                        <a:t>への義捐金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6/16</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2830</a:t>
                      </a:r>
                      <a:r>
                        <a:rPr lang="ja-JP" altLang="en-US" sz="1100" b="0" i="0" u="none" strike="noStrike" dirty="0">
                          <a:effectLst/>
                          <a:latin typeface="ＭＳ Ｐゴシック"/>
                        </a:rPr>
                        <a:t>地区ガバナー事務所（中村</a:t>
                      </a:r>
                      <a:r>
                        <a:rPr lang="en-US" altLang="ja-JP" sz="1100" b="0" i="0" u="none" strike="noStrike" dirty="0">
                          <a:effectLst/>
                          <a:latin typeface="ＭＳ Ｐゴシック"/>
                        </a:rPr>
                        <a:t>DG</a:t>
                      </a:r>
                      <a:r>
                        <a:rPr lang="ja-JP" altLang="en-US" sz="1100" b="0" i="0" u="none" strike="noStrike" dirty="0">
                          <a:effectLst/>
                          <a:latin typeface="ＭＳ Ｐゴシック"/>
                        </a:rPr>
                        <a:t>）</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3,426,202</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100" b="0" i="0" u="none" strike="noStrike">
                          <a:effectLst/>
                          <a:latin typeface="ＭＳ Ｐゴシック"/>
                        </a:rPr>
                        <a:t>2010-11</a:t>
                      </a:r>
                      <a:r>
                        <a:rPr lang="ja-JP" altLang="en-US" sz="1100" b="0" i="0" u="none" strike="noStrike">
                          <a:effectLst/>
                          <a:latin typeface="ＭＳ Ｐゴシック"/>
                        </a:rPr>
                        <a:t>年度地区内</a:t>
                      </a:r>
                      <a:r>
                        <a:rPr lang="en-US" altLang="ja-JP" sz="1100" b="0" i="0" u="none" strike="noStrike">
                          <a:effectLst/>
                          <a:latin typeface="ＭＳ Ｐゴシック"/>
                        </a:rPr>
                        <a:t>RC</a:t>
                      </a:r>
                      <a:r>
                        <a:rPr lang="ja-JP" altLang="en-US" sz="1100" b="0" i="0" u="none" strike="noStrike">
                          <a:effectLst/>
                          <a:latin typeface="ＭＳ Ｐゴシック"/>
                        </a:rPr>
                        <a:t>からの義捐金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6/30</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2760</a:t>
                      </a:r>
                      <a:r>
                        <a:rPr lang="ja-JP" altLang="en-US" sz="1100" b="0" i="0" u="none" strike="noStrike" dirty="0">
                          <a:effectLst/>
                          <a:latin typeface="ＭＳ Ｐゴシック"/>
                        </a:rPr>
                        <a:t>地区（愛知県）ガバナー事務所</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1,332,436</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7/29</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3330</a:t>
                      </a:r>
                      <a:r>
                        <a:rPr lang="ja-JP" altLang="en-US" sz="1100" b="0" i="0" u="none" strike="noStrike" dirty="0">
                          <a:effectLst/>
                          <a:latin typeface="ＭＳ Ｐゴシック"/>
                        </a:rPr>
                        <a:t>地区（タイ南西部）　 追加送金</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285,242</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識字率向上プロジェクト支援地区</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10/3</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2610</a:t>
                      </a:r>
                      <a:r>
                        <a:rPr lang="ja-JP" altLang="en-US" sz="1100" b="0" i="0" u="none" strike="noStrike" dirty="0">
                          <a:effectLst/>
                          <a:latin typeface="ＭＳ Ｐゴシック"/>
                        </a:rPr>
                        <a:t>地区ガバナー事務所</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4,356,580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石川県・富山県</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10/3</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弘前</a:t>
                      </a:r>
                      <a:r>
                        <a:rPr lang="en-US" sz="1100" b="0" i="0" u="none" strike="noStrike" dirty="0">
                          <a:effectLst/>
                          <a:latin typeface="ＭＳ Ｐゴシック"/>
                        </a:rPr>
                        <a:t>RC</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3,000,000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追加義捐金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10/3</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宜蘭</a:t>
                      </a:r>
                      <a:r>
                        <a:rPr lang="en-US" sz="1100" b="0" i="0" u="none" strike="noStrike" dirty="0">
                          <a:effectLst/>
                          <a:latin typeface="ＭＳ Ｐゴシック"/>
                        </a:rPr>
                        <a:t>RC(</a:t>
                      </a:r>
                      <a:r>
                        <a:rPr lang="ja-JP" altLang="en-US" sz="1100" b="0" i="0" u="none" strike="noStrike" dirty="0">
                          <a:effectLst/>
                          <a:latin typeface="ＭＳ Ｐゴシック"/>
                        </a:rPr>
                        <a:t>台湾</a:t>
                      </a:r>
                      <a:r>
                        <a:rPr lang="en-US" altLang="ja-JP" sz="1100" b="0" i="0" u="none" strike="noStrike" dirty="0">
                          <a:effectLst/>
                          <a:latin typeface="ＭＳ Ｐゴシック"/>
                        </a:rPr>
                        <a:t>)</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264,240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十和田</a:t>
                      </a:r>
                      <a:r>
                        <a:rPr lang="en-US" sz="1100" b="0" i="0" u="none" strike="noStrike">
                          <a:effectLst/>
                          <a:latin typeface="ＭＳ Ｐゴシック"/>
                        </a:rPr>
                        <a:t>RC </a:t>
                      </a:r>
                      <a:r>
                        <a:rPr lang="ja-JP" altLang="en-US" sz="1100" b="0" i="0" u="none" strike="noStrike">
                          <a:effectLst/>
                          <a:latin typeface="ＭＳ Ｐゴシック"/>
                        </a:rPr>
                        <a:t>経由</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12/13</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100" b="0" i="0" u="none" strike="noStrike" dirty="0">
                          <a:effectLst/>
                          <a:latin typeface="ＭＳ Ｐゴシック"/>
                        </a:rPr>
                        <a:t>八戸東</a:t>
                      </a:r>
                      <a:r>
                        <a:rPr lang="en-US" altLang="zh-TW" sz="1100" b="0" i="0" u="none" strike="noStrike" dirty="0">
                          <a:effectLst/>
                          <a:latin typeface="ＭＳ Ｐゴシック"/>
                        </a:rPr>
                        <a:t>RC</a:t>
                      </a:r>
                      <a:r>
                        <a:rPr lang="zh-TW" altLang="en-US" sz="1100" b="0" i="0" u="none" strike="noStrike" dirty="0">
                          <a:effectLst/>
                          <a:latin typeface="ＭＳ Ｐゴシック"/>
                        </a:rPr>
                        <a:t>会員　林克己氏</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72,578</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林克己氏経営の会社からの義捐金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12/15</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ロータリー財団　第</a:t>
                      </a:r>
                      <a:r>
                        <a:rPr lang="en-US" altLang="ja-JP" sz="1100" b="0" i="0" u="none" strike="noStrike" dirty="0">
                          <a:effectLst/>
                          <a:latin typeface="ＭＳ Ｐゴシック"/>
                        </a:rPr>
                        <a:t>2830</a:t>
                      </a:r>
                      <a:r>
                        <a:rPr lang="ja-JP" altLang="en-US" sz="1100" b="0" i="0" u="none" strike="noStrike" dirty="0">
                          <a:effectLst/>
                          <a:latin typeface="ＭＳ Ｐゴシック"/>
                        </a:rPr>
                        <a:t>地区新地区補助金</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279,396</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第</a:t>
                      </a:r>
                      <a:r>
                        <a:rPr lang="en-US" altLang="ja-JP" sz="1100" b="0" i="0" u="none" strike="noStrike">
                          <a:effectLst/>
                          <a:latin typeface="ＭＳ Ｐゴシック"/>
                        </a:rPr>
                        <a:t>2830</a:t>
                      </a:r>
                      <a:r>
                        <a:rPr lang="ja-JP" altLang="en-US" sz="1100" b="0" i="0" u="none" strike="noStrike">
                          <a:effectLst/>
                          <a:latin typeface="ＭＳ Ｐゴシック"/>
                        </a:rPr>
                        <a:t>地区ガバナー事務所（小山内</a:t>
                      </a:r>
                      <a:r>
                        <a:rPr lang="en-US" altLang="ja-JP" sz="1100" b="0" i="0" u="none" strike="noStrike">
                          <a:effectLst/>
                          <a:latin typeface="ＭＳ Ｐゴシック"/>
                        </a:rPr>
                        <a:t>DG</a:t>
                      </a:r>
                      <a:r>
                        <a:rPr lang="ja-JP" altLang="en-US" sz="1100" b="0" i="0" u="none" strike="noStrike">
                          <a:effectLst/>
                          <a:latin typeface="ＭＳ Ｐゴシック"/>
                        </a:rPr>
                        <a:t>）</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12/15</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つがる</a:t>
                      </a:r>
                      <a:r>
                        <a:rPr lang="en-US" sz="1100" b="0" i="0" u="none" strike="noStrike">
                          <a:effectLst/>
                          <a:latin typeface="ＭＳ Ｐゴシック"/>
                        </a:rPr>
                        <a:t>ＲＣ</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62,000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第</a:t>
                      </a:r>
                      <a:r>
                        <a:rPr lang="en-US" altLang="ja-JP" sz="1100" b="0" i="0" u="none" strike="noStrike" dirty="0">
                          <a:effectLst/>
                          <a:latin typeface="ＭＳ Ｐゴシック"/>
                        </a:rPr>
                        <a:t>2830</a:t>
                      </a:r>
                      <a:r>
                        <a:rPr lang="ja-JP" altLang="en-US" sz="1100" b="0" i="0" u="none" strike="noStrike" dirty="0">
                          <a:effectLst/>
                          <a:latin typeface="ＭＳ Ｐゴシック"/>
                        </a:rPr>
                        <a:t>地区が</a:t>
                      </a:r>
                      <a:r>
                        <a:rPr lang="ja-JP" altLang="en-US" sz="1100" b="0" i="0" u="none" strike="noStrike" dirty="0" err="1">
                          <a:effectLst/>
                          <a:latin typeface="ＭＳ Ｐゴシック"/>
                        </a:rPr>
                        <a:t>っ</a:t>
                      </a:r>
                      <a:r>
                        <a:rPr lang="ja-JP" altLang="en-US" sz="1100" b="0" i="0" u="none" strike="noStrike" dirty="0">
                          <a:effectLst/>
                          <a:latin typeface="ＭＳ Ｐゴシック"/>
                        </a:rPr>
                        <a:t>バナー事務所経由　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0216">
                <a:tc>
                  <a:txBody>
                    <a:bodyPr/>
                    <a:lstStyle/>
                    <a:p>
                      <a:pPr algn="ctr" fontAlgn="ctr"/>
                      <a:r>
                        <a:rPr lang="en-US" altLang="ja-JP" sz="1100" b="0" i="0" u="none" strike="noStrike">
                          <a:effectLst/>
                          <a:latin typeface="ＭＳ Ｐゴシック"/>
                        </a:rPr>
                        <a:t>12/15</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第</a:t>
                      </a:r>
                      <a:r>
                        <a:rPr lang="en-US" altLang="ja-JP" sz="1100" b="0" i="0" u="none" strike="noStrike">
                          <a:effectLst/>
                          <a:latin typeface="ＭＳ Ｐゴシック"/>
                        </a:rPr>
                        <a:t>2830</a:t>
                      </a:r>
                      <a:r>
                        <a:rPr lang="ja-JP" altLang="en-US" sz="1100" b="0" i="0" u="none" strike="noStrike">
                          <a:effectLst/>
                          <a:latin typeface="ＭＳ Ｐゴシック"/>
                        </a:rPr>
                        <a:t>地区（ガバナー事務所）</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235,346</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「がんばろう」缶バッジ販売収益金（義捐金）</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8410">
                <a:tc>
                  <a:txBody>
                    <a:bodyPr/>
                    <a:lstStyle/>
                    <a:p>
                      <a:pPr algn="ctr" fontAlgn="ctr"/>
                      <a:r>
                        <a:rPr lang="en-US" altLang="ja-JP" sz="1100" b="0" i="0" u="none" strike="noStrike">
                          <a:effectLst/>
                          <a:latin typeface="ＭＳ Ｐゴシック"/>
                        </a:rPr>
                        <a:t>7/4/2012</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京都洛中</a:t>
                      </a:r>
                      <a:r>
                        <a:rPr lang="en-US" altLang="ja-JP" sz="1100" b="0" i="0" u="none" strike="noStrike">
                          <a:effectLst/>
                          <a:latin typeface="ＭＳ Ｐゴシック"/>
                        </a:rPr>
                        <a:t>RC</a:t>
                      </a:r>
                      <a:r>
                        <a:rPr lang="ja-JP" altLang="en-US" sz="1100" b="0" i="0" u="none" strike="noStrike">
                          <a:effectLst/>
                          <a:latin typeface="ＭＳ Ｐゴシック"/>
                        </a:rPr>
                        <a:t>　プラハ派遣事業　調整支援金</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760,000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心の癒し事業・プラハ派遣　国内旅費・保険料支援</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1397">
                <a:tc>
                  <a:txBody>
                    <a:bodyPr/>
                    <a:lstStyle/>
                    <a:p>
                      <a:pPr algn="ctr" fontAlgn="ctr"/>
                      <a:r>
                        <a:rPr lang="en-US" altLang="ja-JP" sz="1100" b="0" i="0" u="none" strike="noStrike">
                          <a:effectLst/>
                          <a:latin typeface="ＭＳ Ｐゴシック"/>
                        </a:rPr>
                        <a:t>2011</a:t>
                      </a:r>
                      <a:r>
                        <a:rPr lang="ja-JP" altLang="en-US" sz="1100" b="0" i="0" u="none" strike="noStrike">
                          <a:effectLst/>
                          <a:latin typeface="ＭＳ Ｐゴシック"/>
                        </a:rPr>
                        <a:t>～</a:t>
                      </a:r>
                      <a:r>
                        <a:rPr lang="en-US" altLang="ja-JP" sz="1100" b="0" i="0" u="none" strike="noStrike">
                          <a:effectLst/>
                          <a:latin typeface="ＭＳ Ｐゴシック"/>
                        </a:rPr>
                        <a:t>12</a:t>
                      </a:r>
                      <a:r>
                        <a:rPr lang="ja-JP" altLang="en-US" sz="1100" b="0" i="0" u="none" strike="noStrike">
                          <a:effectLst/>
                          <a:latin typeface="ＭＳ Ｐゴシック"/>
                        </a:rPr>
                        <a:t>年度</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zh-TW" altLang="en-US" sz="1100" b="0" i="0" u="none" strike="noStrike">
                          <a:effectLst/>
                          <a:latin typeface="ＭＳ Ｐゴシック"/>
                        </a:rPr>
                        <a:t>預金利息　合計</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820</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　</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5125">
                <a:tc>
                  <a:txBody>
                    <a:bodyPr/>
                    <a:lstStyle/>
                    <a:p>
                      <a:pPr algn="ctr" fontAlgn="ctr"/>
                      <a:r>
                        <a:rPr lang="ja-JP" altLang="en-US" sz="1100" b="1" i="0" u="none" strike="noStrike">
                          <a:effectLst/>
                          <a:latin typeface="ＭＳ Ｐゴシック"/>
                        </a:rPr>
                        <a:t>　</a:t>
                      </a:r>
                    </a:p>
                  </a:txBody>
                  <a:tcPr marL="6258" marR="6258" marT="6258"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1" i="0" u="none" strike="noStrike">
                          <a:effectLst/>
                          <a:latin typeface="ＭＳ Ｐゴシック"/>
                        </a:rPr>
                        <a:t>①合計</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1" i="0" u="none" strike="noStrike">
                          <a:effectLst/>
                          <a:latin typeface="ＭＳ Ｐゴシック"/>
                        </a:rPr>
                        <a:t>22,114,214</a:t>
                      </a:r>
                    </a:p>
                  </a:txBody>
                  <a:tcPr marL="6258" marR="6258" marT="625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1" i="0" u="none" strike="noStrike" dirty="0">
                          <a:effectLst/>
                          <a:latin typeface="ＭＳ Ｐゴシック"/>
                        </a:rPr>
                        <a:t>　</a:t>
                      </a:r>
                    </a:p>
                  </a:txBody>
                  <a:tcPr marL="6258" marR="6258" marT="6258"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4066">
                <a:tc>
                  <a:txBody>
                    <a:bodyPr/>
                    <a:lstStyle/>
                    <a:p>
                      <a:pPr algn="ctr" fontAlgn="ctr"/>
                      <a:endParaRPr lang="ja-JP" altLang="en-US" sz="700" b="0" i="0" u="none" strike="noStrike">
                        <a:effectLst/>
                        <a:latin typeface="ＭＳ Ｐゴシック"/>
                      </a:endParaRPr>
                    </a:p>
                  </a:txBody>
                  <a:tcPr marL="6258" marR="6258" marT="625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ja-JP" altLang="en-US" sz="900" b="0" i="0" u="none" strike="noStrike" dirty="0">
                        <a:effectLst/>
                        <a:latin typeface="ＭＳ Ｐゴシック"/>
                      </a:endParaRPr>
                    </a:p>
                  </a:txBody>
                  <a:tcPr marL="6258" marR="6258" marT="625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ja-JP" altLang="en-US" sz="700" b="0" i="0" u="none" strike="noStrike" dirty="0">
                        <a:effectLst/>
                        <a:latin typeface="ＭＳ Ｐゴシック"/>
                      </a:endParaRPr>
                    </a:p>
                  </a:txBody>
                  <a:tcPr marL="6258" marR="6258" marT="6258"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ja-JP" altLang="en-US" sz="700" b="0" i="0" u="none" strike="noStrike" dirty="0">
                        <a:effectLst/>
                        <a:latin typeface="ＭＳ Ｐゴシック"/>
                      </a:endParaRPr>
                    </a:p>
                  </a:txBody>
                  <a:tcPr marL="6258" marR="6258" marT="6258" marB="0" anchor="ctr">
                    <a:lnL>
                      <a:noFill/>
                    </a:lnL>
                    <a:lnR>
                      <a:noFill/>
                    </a:lnR>
                    <a:lnT w="12700" cap="flat" cmpd="sng" algn="ctr">
                      <a:solidFill>
                        <a:srgbClr val="000000"/>
                      </a:solidFill>
                      <a:prstDash val="solid"/>
                      <a:round/>
                      <a:headEnd type="none" w="med" len="med"/>
                      <a:tailEnd type="none" w="med" len="med"/>
                    </a:lnT>
                    <a:lnB>
                      <a:noFill/>
                    </a:lnB>
                  </a:tcPr>
                </a:tc>
              </a:tr>
            </a:tbl>
          </a:graphicData>
        </a:graphic>
      </p:graphicFrame>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43</a:t>
            </a:fld>
            <a:endParaRPr kumimoji="1" lang="ja-JP" altLang="en-US"/>
          </a:p>
        </p:txBody>
      </p:sp>
    </p:spTree>
    <p:extLst>
      <p:ext uri="{BB962C8B-B14F-4D97-AF65-F5344CB8AC3E}">
        <p14:creationId xmlns:p14="http://schemas.microsoft.com/office/powerpoint/2010/main" val="4038260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476672"/>
            <a:ext cx="8229600" cy="936104"/>
          </a:xfrm>
        </p:spPr>
        <p:txBody>
          <a:bodyPr>
            <a:normAutofit fontScale="90000"/>
          </a:bodyPr>
          <a:lstStyle/>
          <a:p>
            <a:r>
              <a:rPr lang="ja-JP" altLang="en-US" sz="2900" b="1" dirty="0">
                <a:solidFill>
                  <a:srgbClr val="FF3399"/>
                </a:solidFill>
              </a:rPr>
              <a:t>８．被災地復興支援委員会　</a:t>
            </a:r>
            <a:r>
              <a:rPr lang="ja-JP" altLang="en-US" sz="2900" b="1" dirty="0" smtClean="0">
                <a:solidFill>
                  <a:srgbClr val="FF3399"/>
                </a:solidFill>
              </a:rPr>
              <a:t>収支決算報告書</a:t>
            </a:r>
            <a:r>
              <a:rPr lang="en-US" altLang="ja-JP" sz="2900" b="1" dirty="0">
                <a:solidFill>
                  <a:srgbClr val="FF3399"/>
                </a:solidFill>
              </a:rPr>
              <a:t/>
            </a:r>
            <a:br>
              <a:rPr lang="en-US" altLang="ja-JP" sz="2900" b="1" dirty="0">
                <a:solidFill>
                  <a:srgbClr val="FF3399"/>
                </a:solidFill>
              </a:rPr>
            </a:br>
            <a:r>
              <a:rPr lang="ja-JP" altLang="en-US" sz="2900" b="1" dirty="0">
                <a:solidFill>
                  <a:srgbClr val="FF3399"/>
                </a:solidFill>
              </a:rPr>
              <a:t>　</a:t>
            </a:r>
            <a:r>
              <a:rPr lang="ja-JP" altLang="en-US" sz="2900" b="1" dirty="0" smtClean="0">
                <a:solidFill>
                  <a:srgbClr val="FF3399"/>
                </a:solidFill>
              </a:rPr>
              <a:t>　　　　　　　　　　　　　支出</a:t>
            </a:r>
            <a:r>
              <a:rPr lang="ja-JP" altLang="en-US" sz="2900" b="1" dirty="0">
                <a:solidFill>
                  <a:srgbClr val="FF3399"/>
                </a:solidFill>
              </a:rPr>
              <a:t>　・　</a:t>
            </a:r>
            <a:r>
              <a:rPr lang="ja-JP" altLang="en-US" sz="2900" b="1" dirty="0" smtClean="0">
                <a:solidFill>
                  <a:srgbClr val="FF3399"/>
                </a:solidFill>
              </a:rPr>
              <a:t>残高</a:t>
            </a:r>
            <a:r>
              <a:rPr lang="ja-JP" altLang="en-US" sz="2700" b="1" dirty="0">
                <a:solidFill>
                  <a:srgbClr val="FF3399"/>
                </a:solidFill>
              </a:rPr>
              <a:t>　</a:t>
            </a:r>
            <a:r>
              <a:rPr lang="ja-JP" altLang="en-US" sz="1800" b="1" dirty="0" smtClean="0">
                <a:solidFill>
                  <a:srgbClr val="FF3399"/>
                </a:solidFill>
              </a:rPr>
              <a:t>　　　　　　　</a:t>
            </a:r>
            <a:r>
              <a:rPr lang="en-US" altLang="ja-JP" sz="2200" b="1" dirty="0" smtClean="0">
                <a:solidFill>
                  <a:srgbClr val="7030A0"/>
                </a:solidFill>
                <a:latin typeface="ＭＳ ゴシック" pitchFamily="49" charset="-128"/>
                <a:ea typeface="ＭＳ ゴシック" pitchFamily="49" charset="-128"/>
              </a:rPr>
              <a:t>2012</a:t>
            </a:r>
            <a:r>
              <a:rPr lang="ja-JP" altLang="en-US" sz="2200" b="1" dirty="0">
                <a:solidFill>
                  <a:srgbClr val="7030A0"/>
                </a:solidFill>
                <a:latin typeface="ＭＳ ゴシック" pitchFamily="49" charset="-128"/>
                <a:ea typeface="ＭＳ ゴシック" pitchFamily="49" charset="-128"/>
              </a:rPr>
              <a:t>年</a:t>
            </a:r>
            <a:r>
              <a:rPr lang="en-US" altLang="ja-JP" sz="2200" b="1" dirty="0">
                <a:solidFill>
                  <a:srgbClr val="7030A0"/>
                </a:solidFill>
                <a:latin typeface="ＭＳ ゴシック" pitchFamily="49" charset="-128"/>
                <a:ea typeface="ＭＳ ゴシック" pitchFamily="49" charset="-128"/>
              </a:rPr>
              <a:t>9</a:t>
            </a:r>
            <a:r>
              <a:rPr lang="ja-JP" altLang="en-US" sz="2200" b="1" dirty="0">
                <a:solidFill>
                  <a:srgbClr val="7030A0"/>
                </a:solidFill>
                <a:latin typeface="ＭＳ ゴシック" pitchFamily="49" charset="-128"/>
                <a:ea typeface="ＭＳ ゴシック" pitchFamily="49" charset="-128"/>
              </a:rPr>
              <a:t>月</a:t>
            </a:r>
            <a:r>
              <a:rPr lang="en-US" altLang="ja-JP" sz="2200" b="1" dirty="0">
                <a:solidFill>
                  <a:srgbClr val="7030A0"/>
                </a:solidFill>
                <a:latin typeface="ＭＳ ゴシック" pitchFamily="49" charset="-128"/>
                <a:ea typeface="ＭＳ ゴシック" pitchFamily="49" charset="-128"/>
              </a:rPr>
              <a:t>14</a:t>
            </a:r>
            <a:r>
              <a:rPr lang="ja-JP" altLang="en-US" sz="2200" b="1" dirty="0">
                <a:solidFill>
                  <a:srgbClr val="7030A0"/>
                </a:solidFill>
                <a:latin typeface="ＭＳ ゴシック" pitchFamily="49" charset="-128"/>
                <a:ea typeface="ＭＳ ゴシック" pitchFamily="49" charset="-128"/>
              </a:rPr>
              <a:t>日</a:t>
            </a:r>
            <a:r>
              <a:rPr lang="ja-JP" altLang="en-US" sz="1800" dirty="0">
                <a:solidFill>
                  <a:prstClr val="black"/>
                </a:solidFill>
                <a:latin typeface="ＭＳ ゴシック" pitchFamily="49" charset="-128"/>
                <a:ea typeface="ＭＳ ゴシック" pitchFamily="49" charset="-128"/>
              </a:rPr>
              <a:t>　</a:t>
            </a:r>
            <a:endParaRPr kumimoji="1" lang="ja-JP" altLang="en-US" sz="2700" dirty="0"/>
          </a:p>
        </p:txBody>
      </p:sp>
      <p:graphicFrame>
        <p:nvGraphicFramePr>
          <p:cNvPr id="5" name="コンテンツ プレースホルダー 4"/>
          <p:cNvGraphicFramePr>
            <a:graphicFrameLocks noGrp="1"/>
          </p:cNvGraphicFramePr>
          <p:nvPr>
            <p:ph idx="1"/>
            <p:extLst>
              <p:ext uri="{D42A27DB-BD31-4B8C-83A1-F6EECF244321}">
                <p14:modId xmlns:p14="http://schemas.microsoft.com/office/powerpoint/2010/main" val="4214691458"/>
              </p:ext>
            </p:extLst>
          </p:nvPr>
        </p:nvGraphicFramePr>
        <p:xfrm>
          <a:off x="539552" y="980728"/>
          <a:ext cx="8230577" cy="5504142"/>
        </p:xfrm>
        <a:graphic>
          <a:graphicData uri="http://schemas.openxmlformats.org/drawingml/2006/table">
            <a:tbl>
              <a:tblPr/>
              <a:tblGrid>
                <a:gridCol w="874678"/>
                <a:gridCol w="3068543"/>
                <a:gridCol w="1107683"/>
                <a:gridCol w="3179673"/>
              </a:tblGrid>
              <a:tr h="312863">
                <a:tc>
                  <a:txBody>
                    <a:bodyPr/>
                    <a:lstStyle/>
                    <a:p>
                      <a:pPr algn="ctr" fontAlgn="ctr"/>
                      <a:endParaRPr lang="ja-JP" altLang="en-US" sz="900" b="0" i="0" u="none" strike="noStrike" dirty="0">
                        <a:effectLst/>
                        <a:latin typeface="ＭＳ Ｐゴシック"/>
                      </a:endParaRPr>
                    </a:p>
                  </a:txBody>
                  <a:tcPr marL="8002" marR="8002" marT="7911" marB="0" anchor="ctr">
                    <a:lnL>
                      <a:noFill/>
                    </a:lnL>
                    <a:lnR>
                      <a:noFill/>
                    </a:lnR>
                    <a:lnT>
                      <a:noFill/>
                    </a:lnT>
                    <a:lnB>
                      <a:noFill/>
                    </a:lnB>
                  </a:tcPr>
                </a:tc>
                <a:tc>
                  <a:txBody>
                    <a:bodyPr/>
                    <a:lstStyle/>
                    <a:p>
                      <a:pPr algn="l" fontAlgn="ctr"/>
                      <a:endParaRPr lang="ja-JP" altLang="en-US" sz="1200" b="0" i="0" u="none" strike="noStrike" dirty="0">
                        <a:effectLst/>
                        <a:latin typeface="ＭＳ Ｐゴシック"/>
                      </a:endParaRPr>
                    </a:p>
                  </a:txBody>
                  <a:tcPr marL="8002" marR="8002" marT="7911" marB="0" anchor="ctr">
                    <a:lnL>
                      <a:noFill/>
                    </a:lnL>
                    <a:lnR>
                      <a:noFill/>
                    </a:lnR>
                    <a:lnT>
                      <a:noFill/>
                    </a:lnT>
                    <a:lnB>
                      <a:noFill/>
                    </a:lnB>
                  </a:tcPr>
                </a:tc>
                <a:tc>
                  <a:txBody>
                    <a:bodyPr/>
                    <a:lstStyle/>
                    <a:p>
                      <a:pPr algn="l" fontAlgn="ctr"/>
                      <a:endParaRPr lang="ja-JP" altLang="en-US" sz="900" b="0" i="0" u="none" strike="noStrike" dirty="0">
                        <a:effectLst/>
                        <a:latin typeface="ＭＳ Ｐゴシック"/>
                      </a:endParaRPr>
                    </a:p>
                  </a:txBody>
                  <a:tcPr marL="8002" marR="8002" marT="7911" marB="0" anchor="ctr">
                    <a:lnL>
                      <a:noFill/>
                    </a:lnL>
                    <a:lnR>
                      <a:noFill/>
                    </a:lnR>
                    <a:lnT>
                      <a:noFill/>
                    </a:lnT>
                    <a:lnB>
                      <a:noFill/>
                    </a:lnB>
                  </a:tcPr>
                </a:tc>
                <a:tc>
                  <a:txBody>
                    <a:bodyPr/>
                    <a:lstStyle/>
                    <a:p>
                      <a:pPr algn="l" fontAlgn="ctr"/>
                      <a:endParaRPr lang="ja-JP" altLang="en-US" sz="900" b="0" i="0" u="none" strike="noStrike" dirty="0">
                        <a:effectLst/>
                        <a:latin typeface="ＭＳ Ｐゴシック"/>
                      </a:endParaRPr>
                    </a:p>
                  </a:txBody>
                  <a:tcPr marL="8002" marR="8002" marT="7911" marB="0" anchor="ctr">
                    <a:lnL>
                      <a:noFill/>
                    </a:lnL>
                    <a:lnR>
                      <a:noFill/>
                    </a:lnR>
                    <a:lnT>
                      <a:noFill/>
                    </a:lnT>
                    <a:lnB>
                      <a:noFill/>
                    </a:lnB>
                  </a:tcPr>
                </a:tc>
              </a:tr>
              <a:tr h="223792">
                <a:tc gridSpan="2">
                  <a:txBody>
                    <a:bodyPr/>
                    <a:lstStyle/>
                    <a:p>
                      <a:pPr algn="l" fontAlgn="ctr"/>
                      <a:r>
                        <a:rPr lang="ja-JP" altLang="en-US" sz="1300" b="1" i="0" u="none" strike="noStrike" dirty="0">
                          <a:effectLst/>
                          <a:latin typeface="ＭＳ Ｐゴシック"/>
                        </a:rPr>
                        <a:t>           </a:t>
                      </a:r>
                    </a:p>
                  </a:txBody>
                  <a:tcPr marL="8002" marR="8002" marT="7911"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l" fontAlgn="ctr"/>
                      <a:endParaRPr lang="ja-JP" altLang="en-US" sz="1000" b="0" i="0" u="none" strike="noStrike">
                        <a:effectLst/>
                        <a:latin typeface="ＭＳ Ｐゴシック"/>
                      </a:endParaRPr>
                    </a:p>
                  </a:txBody>
                  <a:tcPr marL="8002" marR="8002" marT="7911"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ctr"/>
                      <a:endParaRPr lang="ja-JP" altLang="en-US" sz="1000" b="0" i="0" u="none" strike="noStrike">
                        <a:effectLst/>
                        <a:latin typeface="ＭＳ Ｐゴシック"/>
                      </a:endParaRPr>
                    </a:p>
                  </a:txBody>
                  <a:tcPr marL="8002" marR="8002" marT="7911" marB="0" anchor="ctr">
                    <a:lnL>
                      <a:noFill/>
                    </a:lnL>
                    <a:lnR>
                      <a:noFill/>
                    </a:lnR>
                    <a:lnT>
                      <a:noFill/>
                    </a:lnT>
                    <a:lnB w="12700" cap="flat" cmpd="sng" algn="ctr">
                      <a:solidFill>
                        <a:srgbClr val="000000"/>
                      </a:solidFill>
                      <a:prstDash val="solid"/>
                      <a:round/>
                      <a:headEnd type="none" w="med" len="med"/>
                      <a:tailEnd type="none" w="med" len="med"/>
                    </a:lnB>
                  </a:tcPr>
                </a:tc>
              </a:tr>
              <a:tr h="255433">
                <a:tc>
                  <a:txBody>
                    <a:bodyPr/>
                    <a:lstStyle/>
                    <a:p>
                      <a:pPr algn="ctr" fontAlgn="ctr"/>
                      <a:r>
                        <a:rPr lang="en-US" altLang="ja-JP" sz="1100" b="0" i="0" u="none" strike="noStrike" dirty="0">
                          <a:effectLst/>
                          <a:latin typeface="ＭＳ Ｐゴシック"/>
                        </a:rPr>
                        <a:t>2011</a:t>
                      </a:r>
                      <a:r>
                        <a:rPr lang="ja-JP" altLang="en-US" sz="1100" b="0" i="0" u="none" strike="noStrike" dirty="0">
                          <a:effectLst/>
                          <a:latin typeface="ＭＳ Ｐゴシック"/>
                        </a:rPr>
                        <a:t>～１２年度</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dirty="0">
                          <a:effectLst/>
                          <a:latin typeface="ＭＳ Ｐゴシック"/>
                        </a:rPr>
                        <a:t>支出先</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a:effectLst/>
                          <a:latin typeface="ＭＳ Ｐゴシック"/>
                        </a:rPr>
                        <a:t>金額</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1100" b="0" i="0" u="none" strike="noStrike">
                          <a:effectLst/>
                          <a:latin typeface="ＭＳ Ｐゴシック"/>
                        </a:rPr>
                        <a:t>備考</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dirty="0">
                          <a:effectLst/>
                          <a:latin typeface="ＭＳ Ｐゴシック"/>
                        </a:rPr>
                        <a:t>6/17</a:t>
                      </a:r>
                      <a:r>
                        <a:rPr lang="ja-JP" altLang="en-US" sz="1100" b="0" i="0" u="none" strike="noStrike" dirty="0">
                          <a:effectLst/>
                          <a:latin typeface="ＭＳ Ｐゴシック"/>
                        </a:rPr>
                        <a:t>～</a:t>
                      </a:r>
                      <a:r>
                        <a:rPr lang="en-US" altLang="ja-JP" sz="1100" b="0" i="0" u="none" strike="noStrike" dirty="0">
                          <a:effectLst/>
                          <a:latin typeface="ＭＳ Ｐゴシック"/>
                        </a:rPr>
                        <a:t>7/5</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青森県内就学中の被災児童への奨学金</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7,340,000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県内外からの被災小・中・高生</a:t>
                      </a:r>
                      <a:r>
                        <a:rPr lang="en-US" altLang="ja-JP" sz="1100" b="0" i="0" u="none" strike="noStrike">
                          <a:effectLst/>
                          <a:latin typeface="ＭＳ Ｐゴシック"/>
                        </a:rPr>
                        <a:t>367</a:t>
                      </a:r>
                      <a:r>
                        <a:rPr lang="ja-JP" altLang="en-US" sz="1100" b="0" i="0" u="none" strike="noStrike">
                          <a:effectLst/>
                          <a:latin typeface="ＭＳ Ｐゴシック"/>
                        </a:rPr>
                        <a:t>名へ</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6/23</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アンドラス山元基金（宮城県</a:t>
                      </a:r>
                      <a:r>
                        <a:rPr lang="en-US" altLang="ja-JP" sz="1100" b="0" i="0" u="none" strike="noStrike">
                          <a:effectLst/>
                          <a:latin typeface="ＭＳ Ｐゴシック"/>
                        </a:rPr>
                        <a:t>ALT</a:t>
                      </a:r>
                      <a:r>
                        <a:rPr lang="ja-JP" altLang="en-US" sz="1100" b="0" i="0" u="none" strike="noStrike">
                          <a:effectLst/>
                          <a:latin typeface="ＭＳ Ｐゴシック"/>
                        </a:rPr>
                        <a:t>）への支援</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200,000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元八戸南</a:t>
                      </a:r>
                      <a:r>
                        <a:rPr lang="en-US" altLang="ja-JP" sz="1100" b="0" i="0" u="none" strike="noStrike">
                          <a:effectLst/>
                          <a:latin typeface="ＭＳ Ｐゴシック"/>
                        </a:rPr>
                        <a:t>RC</a:t>
                      </a:r>
                      <a:r>
                        <a:rPr lang="ja-JP" altLang="en-US" sz="1100" b="0" i="0" u="none" strike="noStrike">
                          <a:effectLst/>
                          <a:latin typeface="ＭＳ Ｐゴシック"/>
                        </a:rPr>
                        <a:t>への米国からの交換学生</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0760">
                <a:tc>
                  <a:txBody>
                    <a:bodyPr/>
                    <a:lstStyle/>
                    <a:p>
                      <a:pPr algn="ctr" fontAlgn="ctr"/>
                      <a:r>
                        <a:rPr lang="en-US" altLang="ja-JP" sz="1100" b="0" i="0" u="none" strike="noStrike">
                          <a:effectLst/>
                          <a:latin typeface="ＭＳ Ｐゴシック"/>
                        </a:rPr>
                        <a:t>7/11</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被災保育園へ義捐金　（４園）</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400,000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八戸市・三沢市・おいらせ町</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8/10</a:t>
                      </a:r>
                      <a:r>
                        <a:rPr lang="ja-JP" altLang="en-US" sz="1100" b="0" i="0" u="none" strike="noStrike">
                          <a:effectLst/>
                          <a:latin typeface="ＭＳ Ｐゴシック"/>
                        </a:rPr>
                        <a:t>～</a:t>
                      </a:r>
                      <a:r>
                        <a:rPr lang="en-US" altLang="ja-JP" sz="1100" b="0" i="0" u="none" strike="noStrike">
                          <a:effectLst/>
                          <a:latin typeface="ＭＳ Ｐゴシック"/>
                        </a:rPr>
                        <a:t>12</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100" b="0" i="0" u="none" strike="noStrike" dirty="0">
                          <a:effectLst/>
                          <a:latin typeface="ＭＳ Ｐゴシック"/>
                        </a:rPr>
                        <a:t>FC</a:t>
                      </a:r>
                      <a:r>
                        <a:rPr lang="ja-JP" altLang="en-US" sz="1100" b="0" i="0" u="none" strike="noStrike" dirty="0">
                          <a:effectLst/>
                          <a:latin typeface="ＭＳ Ｐゴシック"/>
                        </a:rPr>
                        <a:t>バルセロナ・サッカースクール児童招待</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1,019,740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岩手・宮城から被災児童八戸招待　</a:t>
                      </a:r>
                      <a:r>
                        <a:rPr lang="en-US" altLang="ja-JP" sz="1100" b="0" i="0" u="none" strike="noStrike" dirty="0">
                          <a:effectLst/>
                          <a:latin typeface="ＭＳ Ｐゴシック"/>
                        </a:rPr>
                        <a:t>(2012/6/29</a:t>
                      </a:r>
                      <a:r>
                        <a:rPr lang="ja-JP" altLang="en-US" sz="1100" b="0" i="0" u="none" strike="noStrike" dirty="0">
                          <a:effectLst/>
                          <a:latin typeface="ＭＳ Ｐゴシック"/>
                        </a:rPr>
                        <a:t>支払 </a:t>
                      </a:r>
                      <a:r>
                        <a:rPr lang="en-US" altLang="ja-JP" sz="1100" b="0" i="0" u="none" strike="noStrike" dirty="0">
                          <a:effectLst/>
                          <a:latin typeface="ＭＳ Ｐゴシック"/>
                        </a:rPr>
                        <a:t>)</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8/31</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八戸海洋少年団支援</a:t>
                      </a:r>
                      <a:r>
                        <a:rPr lang="en-US" altLang="ja-JP" sz="1100" b="0" i="0" u="none" strike="noStrike" dirty="0">
                          <a:effectLst/>
                          <a:latin typeface="ＭＳ Ｐゴシック"/>
                        </a:rPr>
                        <a:t>(</a:t>
                      </a:r>
                      <a:r>
                        <a:rPr lang="ja-JP" altLang="en-US" sz="1100" b="0" i="0" u="none" strike="noStrike" dirty="0">
                          <a:effectLst/>
                          <a:latin typeface="ＭＳ Ｐゴシック"/>
                        </a:rPr>
                        <a:t>八戸東</a:t>
                      </a:r>
                      <a:r>
                        <a:rPr lang="en-US" altLang="ja-JP" sz="1100" b="0" i="0" u="none" strike="noStrike" dirty="0">
                          <a:effectLst/>
                          <a:latin typeface="ＭＳ Ｐゴシック"/>
                        </a:rPr>
                        <a:t>RC-</a:t>
                      </a:r>
                      <a:r>
                        <a:rPr lang="ja-JP" altLang="en-US" sz="1100" b="0" i="0" u="none" strike="noStrike" dirty="0">
                          <a:effectLst/>
                          <a:latin typeface="ＭＳ Ｐゴシック"/>
                        </a:rPr>
                        <a:t>豊田</a:t>
                      </a:r>
                      <a:r>
                        <a:rPr lang="en-US" altLang="ja-JP" sz="1100" b="0" i="0" u="none" strike="noStrike" dirty="0">
                          <a:effectLst/>
                          <a:latin typeface="ＭＳ Ｐゴシック"/>
                        </a:rPr>
                        <a:t>RC</a:t>
                      </a:r>
                      <a:r>
                        <a:rPr lang="ja-JP" altLang="en-US" sz="1100" b="0" i="0" u="none" strike="noStrike" dirty="0">
                          <a:effectLst/>
                          <a:latin typeface="ＭＳ Ｐゴシック"/>
                        </a:rPr>
                        <a:t>より</a:t>
                      </a:r>
                      <a:r>
                        <a:rPr lang="en-US" altLang="ja-JP" sz="1100" b="0" i="0" u="none" strike="noStrike" dirty="0">
                          <a:effectLst/>
                          <a:latin typeface="ＭＳ Ｐゴシック"/>
                        </a:rPr>
                        <a:t>)</a:t>
                      </a:r>
                      <a:endParaRPr lang="ja-JP" altLang="en-US" sz="1100" b="0" i="0" u="none" strike="noStrike" dirty="0">
                        <a:effectLst/>
                        <a:latin typeface="ＭＳ Ｐゴシック"/>
                      </a:endParaRP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960,015</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カッターボート　オール等流出備品　寄贈</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10/4</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被災家屋給水装置整備（八戸圏域水道企業団へ）</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8,998,500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八戸・おいらせ・階上被災家屋</a:t>
                      </a:r>
                      <a:r>
                        <a:rPr lang="en-US" altLang="ja-JP" sz="1100" b="0" i="0" u="none" strike="noStrike">
                          <a:effectLst/>
                          <a:latin typeface="ＭＳ Ｐゴシック"/>
                        </a:rPr>
                        <a:t>91</a:t>
                      </a:r>
                      <a:r>
                        <a:rPr lang="ja-JP" altLang="en-US" sz="1100" b="0" i="0" u="none" strike="noStrike">
                          <a:effectLst/>
                          <a:latin typeface="ＭＳ Ｐゴシック"/>
                        </a:rPr>
                        <a:t>分水道整備工事</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11/28</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三沢地域復興イベント支援</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151,000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「みさわの底力 </a:t>
                      </a:r>
                      <a:r>
                        <a:rPr lang="en-US" altLang="ja-JP" sz="1100" b="0" i="0" u="none" strike="noStrike" dirty="0">
                          <a:effectLst/>
                          <a:latin typeface="ＭＳ Ｐゴシック"/>
                        </a:rPr>
                        <a:t>Never Give Up</a:t>
                      </a:r>
                      <a:r>
                        <a:rPr lang="ja-JP" altLang="en-US" sz="1100" b="0" i="0" u="none" strike="noStrike" dirty="0">
                          <a:effectLst/>
                          <a:latin typeface="ＭＳ Ｐゴシック"/>
                        </a:rPr>
                        <a:t>」 </a:t>
                      </a:r>
                      <a:r>
                        <a:rPr lang="en-US" altLang="ja-JP" sz="1100" b="0" i="0" u="none" strike="noStrike" dirty="0">
                          <a:effectLst/>
                          <a:latin typeface="ＭＳ Ｐゴシック"/>
                        </a:rPr>
                        <a:t>IAC</a:t>
                      </a:r>
                      <a:r>
                        <a:rPr lang="ja-JP" altLang="en-US" sz="1100" b="0" i="0" u="none" strike="noStrike" dirty="0">
                          <a:effectLst/>
                          <a:latin typeface="ＭＳ Ｐゴシック"/>
                        </a:rPr>
                        <a:t>ユニフォーム</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3/8</a:t>
                      </a:r>
                      <a:r>
                        <a:rPr lang="ja-JP" altLang="en-US" sz="1100" b="0" i="0" u="none" strike="noStrike">
                          <a:effectLst/>
                          <a:latin typeface="ＭＳ Ｐゴシック"/>
                        </a:rPr>
                        <a:t>～</a:t>
                      </a:r>
                      <a:r>
                        <a:rPr lang="en-US" altLang="ja-JP" sz="1100" b="0" i="0" u="none" strike="noStrike">
                          <a:effectLst/>
                          <a:latin typeface="ＭＳ Ｐゴシック"/>
                        </a:rPr>
                        <a:t>5/15</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岩手県野田村支援「絆のキルト」プロジェクト</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358,080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古川範子氏制作キルト「風舞う里」野田村に贈呈</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7/14</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100" b="0" i="0" u="none" strike="noStrike" dirty="0">
                          <a:effectLst/>
                          <a:latin typeface="ＭＳ Ｐゴシック"/>
                        </a:rPr>
                        <a:t>岩手県宮古市田老町仮設住宅訪問支援</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364,753</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TW" altLang="en-US" sz="1100" b="0" i="0" u="none" strike="noStrike" dirty="0">
                          <a:effectLst/>
                          <a:latin typeface="ＭＳ Ｐゴシック"/>
                        </a:rPr>
                        <a:t>青森保健大学生等新世代関連被災地訪問支援事業</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458">
                <a:tc>
                  <a:txBody>
                    <a:bodyPr/>
                    <a:lstStyle/>
                    <a:p>
                      <a:pPr algn="ctr" fontAlgn="ctr"/>
                      <a:r>
                        <a:rPr lang="en-US" altLang="ja-JP" sz="1100" b="0" i="0" u="none" strike="noStrike">
                          <a:effectLst/>
                          <a:latin typeface="ＭＳ Ｐゴシック"/>
                        </a:rPr>
                        <a:t>6/8</a:t>
                      </a:r>
                      <a:r>
                        <a:rPr lang="ja-JP" altLang="en-US" sz="1100" b="0" i="0" u="none" strike="noStrike">
                          <a:effectLst/>
                          <a:latin typeface="ＭＳ Ｐゴシック"/>
                        </a:rPr>
                        <a:t>～</a:t>
                      </a:r>
                      <a:r>
                        <a:rPr lang="en-US" altLang="ja-JP" sz="1100" b="0" i="0" u="none" strike="noStrike">
                          <a:effectLst/>
                          <a:latin typeface="ＭＳ Ｐゴシック"/>
                        </a:rPr>
                        <a:t>9/30</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dirty="0">
                          <a:effectLst/>
                          <a:latin typeface="ＭＳ Ｐゴシック"/>
                        </a:rPr>
                        <a:t>京都洛中ＲＣ高校生プラハ派遣事業オリエンテーション</a:t>
                      </a:r>
                      <a:r>
                        <a:rPr lang="ja-JP" altLang="en-US" sz="900" b="0" i="0" u="none" strike="noStrike" dirty="0" smtClean="0">
                          <a:effectLst/>
                          <a:latin typeface="ＭＳ Ｐゴシック"/>
                        </a:rPr>
                        <a:t>等合計</a:t>
                      </a:r>
                      <a:endParaRPr lang="ja-JP" altLang="en-US" sz="900" b="0" i="0" u="none" strike="noStrike" dirty="0">
                        <a:effectLst/>
                        <a:latin typeface="ＭＳ Ｐゴシック"/>
                      </a:endParaRP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2,306,929</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000" b="0" i="0" u="none" strike="noStrike" dirty="0">
                          <a:effectLst/>
                          <a:latin typeface="ＭＳ Ｐゴシック"/>
                        </a:rPr>
                        <a:t>「被災地の子供たちをプラハへ・心の癒し事業」サポート</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9/4</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復興支援委員会関連その他活動費</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a:effectLst/>
                          <a:latin typeface="ＭＳ Ｐゴシック"/>
                        </a:rPr>
                        <a:t>5,000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「みさわの底力」　祝賀会費</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2011</a:t>
                      </a:r>
                      <a:r>
                        <a:rPr lang="ja-JP" altLang="en-US" sz="1100" b="0" i="0" u="none" strike="noStrike">
                          <a:effectLst/>
                          <a:latin typeface="ＭＳ Ｐゴシック"/>
                        </a:rPr>
                        <a:t>～</a:t>
                      </a:r>
                      <a:r>
                        <a:rPr lang="en-US" altLang="ja-JP" sz="1100" b="0" i="0" u="none" strike="noStrike">
                          <a:effectLst/>
                          <a:latin typeface="ＭＳ Ｐゴシック"/>
                        </a:rPr>
                        <a:t>12</a:t>
                      </a:r>
                      <a:r>
                        <a:rPr lang="ja-JP" altLang="en-US" sz="1100" b="0" i="0" u="none" strike="noStrike">
                          <a:effectLst/>
                          <a:latin typeface="ＭＳ Ｐゴシック"/>
                        </a:rPr>
                        <a:t>年度</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送金手数料  合計</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9,555</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a:effectLst/>
                          <a:latin typeface="ＭＳ Ｐゴシック"/>
                        </a:rPr>
                        <a:t>　</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3793">
                <a:tc>
                  <a:txBody>
                    <a:bodyPr/>
                    <a:lstStyle/>
                    <a:p>
                      <a:pPr algn="ctr" fontAlgn="ctr"/>
                      <a:r>
                        <a:rPr lang="en-US" altLang="ja-JP" sz="1100" b="0" i="0" u="none" strike="noStrike">
                          <a:effectLst/>
                          <a:latin typeface="ＭＳ Ｐゴシック"/>
                        </a:rPr>
                        <a:t>9/14</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altLang="ja-JP" sz="1100" b="0" i="0" u="none" strike="noStrike" dirty="0">
                          <a:effectLst/>
                          <a:latin typeface="ＭＳ Ｐゴシック"/>
                        </a:rPr>
                        <a:t>D-2830 </a:t>
                      </a:r>
                      <a:r>
                        <a:rPr lang="ja-JP" altLang="en-US" sz="1100" b="0" i="0" u="none" strike="noStrike" dirty="0">
                          <a:effectLst/>
                          <a:latin typeface="ＭＳ Ｐゴシック"/>
                        </a:rPr>
                        <a:t>地区（委員会運営会議</a:t>
                      </a:r>
                      <a:r>
                        <a:rPr lang="ja-JP" altLang="en-US" sz="1100" b="0" i="0" u="none" strike="noStrike" dirty="0" smtClean="0">
                          <a:effectLst/>
                          <a:latin typeface="ＭＳ Ｐゴシック"/>
                        </a:rPr>
                        <a:t>）口座へ</a:t>
                      </a:r>
                      <a:r>
                        <a:rPr lang="ja-JP" altLang="en-US" sz="1100" b="0" i="0" u="none" strike="noStrike" dirty="0">
                          <a:effectLst/>
                          <a:latin typeface="ＭＳ Ｐゴシック"/>
                        </a:rPr>
                        <a:t>送金 </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0" i="0" u="none" strike="noStrike" dirty="0">
                          <a:effectLst/>
                          <a:latin typeface="ＭＳ Ｐゴシック"/>
                        </a:rPr>
                        <a:t>642</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altLang="zh-TW" sz="1100" b="0" i="0" u="none" strike="noStrike">
                          <a:effectLst/>
                          <a:latin typeface="ＭＳ Ｐゴシック"/>
                        </a:rPr>
                        <a:t>D-2830</a:t>
                      </a:r>
                      <a:r>
                        <a:rPr lang="zh-TW" altLang="en-US" sz="1100" b="0" i="0" u="none" strike="noStrike">
                          <a:effectLst/>
                          <a:latin typeface="ＭＳ Ｐゴシック"/>
                        </a:rPr>
                        <a:t>地区被災地復興支援委員会運営会議費 </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364">
                <a:tc>
                  <a:txBody>
                    <a:bodyPr/>
                    <a:lstStyle/>
                    <a:p>
                      <a:pPr algn="ctr" fontAlgn="ctr"/>
                      <a:r>
                        <a:rPr lang="ja-JP" altLang="en-US" sz="1100" b="1" i="0" u="none" strike="noStrike">
                          <a:effectLst/>
                          <a:latin typeface="ＭＳ Ｐゴシック"/>
                        </a:rPr>
                        <a:t>　</a:t>
                      </a: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1" i="0" u="none" strike="noStrike">
                          <a:effectLst/>
                          <a:latin typeface="ＭＳ Ｐゴシック"/>
                        </a:rPr>
                        <a:t>②合計</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1" i="0" u="none" strike="noStrike">
                          <a:effectLst/>
                          <a:latin typeface="ＭＳ Ｐゴシック"/>
                        </a:rPr>
                        <a:t>22,114,214</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1" i="0" u="none" strike="noStrike" dirty="0">
                          <a:effectLst/>
                          <a:latin typeface="ＭＳ Ｐゴシック"/>
                        </a:rPr>
                        <a:t>　</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169">
                <a:tc>
                  <a:txBody>
                    <a:bodyPr/>
                    <a:lstStyle/>
                    <a:p>
                      <a:pPr algn="ctr" fontAlgn="ctr"/>
                      <a:endParaRPr lang="ja-JP" altLang="en-US" sz="1100" b="0" i="0" u="none" strike="noStrike">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ja-JP" altLang="en-US" sz="1100" b="0" i="0" u="none" strike="noStrike">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endParaRPr lang="ja-JP" altLang="en-US" sz="1100" b="0" i="0" u="none" strike="noStrike">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 </a:t>
                      </a:r>
                    </a:p>
                  </a:txBody>
                  <a:tcPr marL="8002" marR="8002" marT="7911"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2588">
                <a:tc>
                  <a:txBody>
                    <a:bodyPr/>
                    <a:lstStyle/>
                    <a:p>
                      <a:pPr algn="ctr" fontAlgn="ctr"/>
                      <a:r>
                        <a:rPr lang="en-US" altLang="ja-JP" sz="1100" b="0" i="0" u="none" strike="noStrike" dirty="0" smtClean="0">
                          <a:effectLst/>
                          <a:latin typeface="ＭＳ Ｐゴシック"/>
                        </a:rPr>
                        <a:t>2012/9/14</a:t>
                      </a:r>
                      <a:endParaRPr lang="en-US" altLang="ja-JP" sz="1100" b="0" i="0" u="none" strike="noStrike" dirty="0">
                        <a:effectLst/>
                        <a:latin typeface="ＭＳ Ｐゴシック"/>
                      </a:endParaRPr>
                    </a:p>
                  </a:txBody>
                  <a:tcPr marL="8002" marR="8002" marT="791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1" i="0" u="none" strike="noStrike">
                          <a:effectLst/>
                          <a:latin typeface="ＭＳ Ｐゴシック"/>
                        </a:rPr>
                        <a:t>①－②　残高</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ctr"/>
                      <a:r>
                        <a:rPr lang="en-US" altLang="ja-JP" sz="1100" b="1" i="0" u="none" strike="noStrike">
                          <a:effectLst/>
                          <a:latin typeface="ＭＳ Ｐゴシック"/>
                        </a:rPr>
                        <a:t>0</a:t>
                      </a:r>
                    </a:p>
                  </a:txBody>
                  <a:tcPr marL="8002" marR="8002" marT="791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ja-JP" altLang="en-US" sz="1100" b="0" i="0" u="none" strike="noStrike" dirty="0">
                          <a:effectLst/>
                          <a:latin typeface="ＭＳ Ｐゴシック"/>
                        </a:rPr>
                        <a:t>　</a:t>
                      </a:r>
                    </a:p>
                  </a:txBody>
                  <a:tcPr marL="8002" marR="8002" marT="791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3234">
                <a:tc>
                  <a:txBody>
                    <a:bodyPr/>
                    <a:lstStyle/>
                    <a:p>
                      <a:pPr algn="ctr" fontAlgn="ctr"/>
                      <a:endParaRPr lang="ja-JP" altLang="en-US" sz="800" b="0" i="0" u="none" strike="noStrike">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ja-JP" altLang="en-US" sz="800" b="0" i="0" u="none" strike="noStrike">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ja-JP" altLang="en-US" sz="800" b="0" i="0" u="none" strike="noStrike" dirty="0">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ctr"/>
                      <a:endParaRPr lang="ja-JP" altLang="en-US" sz="800" b="0" i="0" u="none" strike="noStrike" dirty="0">
                        <a:effectLst/>
                        <a:latin typeface="ＭＳ Ｐゴシック"/>
                      </a:endParaRPr>
                    </a:p>
                  </a:txBody>
                  <a:tcPr marL="8002" marR="8002" marT="7911" marB="0" anchor="ctr">
                    <a:lnL>
                      <a:noFill/>
                    </a:lnL>
                    <a:lnR>
                      <a:noFill/>
                    </a:lnR>
                    <a:lnT w="12700" cap="flat" cmpd="sng" algn="ctr">
                      <a:solidFill>
                        <a:srgbClr val="000000"/>
                      </a:solidFill>
                      <a:prstDash val="solid"/>
                      <a:round/>
                      <a:headEnd type="none" w="med" len="med"/>
                      <a:tailEnd type="none" w="med" len="med"/>
                    </a:lnT>
                    <a:lnB>
                      <a:noFill/>
                    </a:lnB>
                  </a:tcPr>
                </a:tc>
              </a:tr>
            </a:tbl>
          </a:graphicData>
        </a:graphic>
      </p:graphicFrame>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44</a:t>
            </a:fld>
            <a:endParaRPr kumimoji="1" lang="ja-JP" altLang="en-US"/>
          </a:p>
        </p:txBody>
      </p:sp>
    </p:spTree>
    <p:extLst>
      <p:ext uri="{BB962C8B-B14F-4D97-AF65-F5344CB8AC3E}">
        <p14:creationId xmlns:p14="http://schemas.microsoft.com/office/powerpoint/2010/main" val="4079594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15616" y="332656"/>
            <a:ext cx="6840760" cy="634082"/>
          </a:xfrm>
        </p:spPr>
        <p:txBody>
          <a:bodyPr>
            <a:noAutofit/>
          </a:bodyPr>
          <a:lstStyle/>
          <a:p>
            <a:pPr algn="l"/>
            <a:r>
              <a:rPr kumimoji="1" lang="ja-JP" altLang="en-US" sz="3400" b="1" dirty="0" smtClean="0">
                <a:solidFill>
                  <a:srgbClr val="FF3399"/>
                </a:solidFill>
                <a:latin typeface="ＭＳ ゴシック" pitchFamily="49" charset="-128"/>
                <a:ea typeface="ＭＳ ゴシック" pitchFamily="49" charset="-128"/>
              </a:rPr>
              <a:t>東日本大震災</a:t>
            </a:r>
            <a:r>
              <a:rPr kumimoji="1" lang="ja-JP" altLang="en-US" sz="3200" b="1" dirty="0" smtClean="0">
                <a:solidFill>
                  <a:srgbClr val="FF3399"/>
                </a:solidFill>
                <a:latin typeface="ＭＳ ゴシック" pitchFamily="49" charset="-128"/>
                <a:ea typeface="ＭＳ ゴシック" pitchFamily="49" charset="-128"/>
              </a:rPr>
              <a:t>　</a:t>
            </a:r>
            <a:r>
              <a:rPr kumimoji="1" lang="ja-JP" altLang="en-US" sz="2800" b="1" dirty="0" smtClean="0">
                <a:solidFill>
                  <a:srgbClr val="FF3399"/>
                </a:solidFill>
                <a:latin typeface="ＭＳ ゴシック" pitchFamily="49" charset="-128"/>
                <a:ea typeface="ＭＳ ゴシック" pitchFamily="49" charset="-128"/>
              </a:rPr>
              <a:t>津波被害の八戸港</a:t>
            </a:r>
            <a:endParaRPr kumimoji="1" lang="ja-JP" altLang="en-US" sz="2800" b="1" dirty="0">
              <a:solidFill>
                <a:srgbClr val="FF3399"/>
              </a:solidFill>
              <a:latin typeface="ＭＳ ゴシック" pitchFamily="49" charset="-128"/>
              <a:ea typeface="ＭＳ ゴシック" pitchFamily="49" charset="-128"/>
            </a:endParaRPr>
          </a:p>
        </p:txBody>
      </p:sp>
      <p:pic>
        <p:nvPicPr>
          <p:cNvPr id="9218" name="Picture 2" descr="C:\Documents and Settings\TOHRU MURAI\デスクトップ\マイドキュメント\RIEastJapanQuakeTsunami\TsunamiH03.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1268760"/>
            <a:ext cx="7632848" cy="5112568"/>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p:cNvSpPr>
            <a:spLocks noGrp="1"/>
          </p:cNvSpPr>
          <p:nvPr>
            <p:ph type="sldNum" sz="quarter" idx="12"/>
          </p:nvPr>
        </p:nvSpPr>
        <p:spPr/>
        <p:txBody>
          <a:bodyPr/>
          <a:lstStyle/>
          <a:p>
            <a:fld id="{D2D8002D-B5B0-4BAC-B1F6-782DDCCE6D9C}" type="slidenum">
              <a:rPr kumimoji="1" lang="ja-JP" altLang="en-US" smtClean="0"/>
              <a:t>5</a:t>
            </a:fld>
            <a:endParaRPr kumimoji="1" lang="ja-JP" altLang="en-US" dirty="0"/>
          </a:p>
        </p:txBody>
      </p:sp>
    </p:spTree>
    <p:extLst>
      <p:ext uri="{BB962C8B-B14F-4D97-AF65-F5344CB8AC3E}">
        <p14:creationId xmlns:p14="http://schemas.microsoft.com/office/powerpoint/2010/main" val="2065616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04664"/>
            <a:ext cx="8229600" cy="792088"/>
          </a:xfrm>
        </p:spPr>
        <p:txBody>
          <a:bodyPr/>
          <a:lstStyle/>
          <a:p>
            <a:r>
              <a:rPr lang="ja-JP" altLang="en-US" sz="3400" b="1" dirty="0">
                <a:solidFill>
                  <a:srgbClr val="FF3399"/>
                </a:solidFill>
                <a:latin typeface="ＭＳ ゴシック" pitchFamily="49" charset="-128"/>
                <a:ea typeface="ＭＳ ゴシック" pitchFamily="49" charset="-128"/>
              </a:rPr>
              <a:t>東日本大震災</a:t>
            </a:r>
            <a:r>
              <a:rPr lang="ja-JP" altLang="en-US" sz="3200" b="1" dirty="0">
                <a:solidFill>
                  <a:srgbClr val="FF3399"/>
                </a:solidFill>
                <a:latin typeface="ＭＳ ゴシック" pitchFamily="49" charset="-128"/>
                <a:ea typeface="ＭＳ ゴシック" pitchFamily="49" charset="-128"/>
              </a:rPr>
              <a:t>　</a:t>
            </a:r>
            <a:r>
              <a:rPr lang="ja-JP" altLang="en-US" sz="2800" b="1" dirty="0">
                <a:solidFill>
                  <a:srgbClr val="FF3399"/>
                </a:solidFill>
                <a:latin typeface="ＭＳ ゴシック" pitchFamily="49" charset="-128"/>
                <a:ea typeface="ＭＳ ゴシック" pitchFamily="49" charset="-128"/>
              </a:rPr>
              <a:t>津波被害の八戸工業地帯</a:t>
            </a:r>
            <a:endParaRPr kumimoji="1" lang="ja-JP" altLang="en-US" dirty="0"/>
          </a:p>
        </p:txBody>
      </p:sp>
      <p:sp>
        <p:nvSpPr>
          <p:cNvPr id="3" name="コンテンツ プレースホルダー 2"/>
          <p:cNvSpPr>
            <a:spLocks noGrp="1"/>
          </p:cNvSpPr>
          <p:nvPr>
            <p:ph idx="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6</a:t>
            </a:fld>
            <a:endParaRPr kumimoji="1" lang="ja-JP" altLang="en-US"/>
          </a:p>
        </p:txBody>
      </p:sp>
      <p:pic>
        <p:nvPicPr>
          <p:cNvPr id="1026" name="Picture 2" descr="C:\Documents and Settings\TOHRU MURAI\デスクトップ\マイドキュメント\RI-EastJapanQuakeTsunami\被災地Photo八戸\TsunamiH0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196752"/>
            <a:ext cx="8136904" cy="5256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9207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850106"/>
          </a:xfrm>
        </p:spPr>
        <p:txBody>
          <a:bodyPr>
            <a:normAutofit/>
          </a:bodyPr>
          <a:lstStyle/>
          <a:p>
            <a:pPr algn="l"/>
            <a:r>
              <a:rPr lang="ja-JP" altLang="en-US" sz="4000" b="1" dirty="0" smtClean="0">
                <a:solidFill>
                  <a:srgbClr val="FF3399"/>
                </a:solidFill>
              </a:rPr>
              <a:t>１．委員会</a:t>
            </a:r>
            <a:r>
              <a:rPr kumimoji="1" lang="ja-JP" altLang="en-US" sz="4000" b="1" dirty="0" smtClean="0">
                <a:solidFill>
                  <a:srgbClr val="FF3399"/>
                </a:solidFill>
                <a:latin typeface="ＭＳ ゴシック" pitchFamily="49" charset="-128"/>
                <a:ea typeface="ＭＳ ゴシック" pitchFamily="49" charset="-128"/>
              </a:rPr>
              <a:t>組織</a:t>
            </a:r>
            <a:endParaRPr kumimoji="1" lang="ja-JP" altLang="en-US" sz="4000" b="1" dirty="0">
              <a:solidFill>
                <a:srgbClr val="FF3399"/>
              </a:solidFill>
              <a:latin typeface="ＭＳ ゴシック" pitchFamily="49" charset="-128"/>
              <a:ea typeface="ＭＳ ゴシック" pitchFamily="49" charset="-128"/>
            </a:endParaRPr>
          </a:p>
        </p:txBody>
      </p:sp>
      <p:sp>
        <p:nvSpPr>
          <p:cNvPr id="10" name="コンテンツ プレースホルダー 9"/>
          <p:cNvSpPr>
            <a:spLocks noGrp="1"/>
          </p:cNvSpPr>
          <p:nvPr>
            <p:ph idx="1"/>
          </p:nvPr>
        </p:nvSpPr>
        <p:spPr>
          <a:xfrm>
            <a:off x="457200" y="1052736"/>
            <a:ext cx="8229600" cy="5328592"/>
          </a:xfrm>
        </p:spPr>
        <p:txBody>
          <a:bodyPr>
            <a:noAutofit/>
          </a:bodyPr>
          <a:lstStyle/>
          <a:p>
            <a:pPr marL="0" indent="0">
              <a:buNone/>
            </a:pPr>
            <a:r>
              <a:rPr lang="ja-JP" altLang="en-US" sz="2800" dirty="0" smtClean="0">
                <a:solidFill>
                  <a:srgbClr val="7030A0"/>
                </a:solidFill>
                <a:latin typeface="ＭＳ ゴシック" pitchFamily="49" charset="-128"/>
                <a:ea typeface="ＭＳ ゴシック" pitchFamily="49" charset="-128"/>
              </a:rPr>
              <a:t>国際</a:t>
            </a:r>
            <a:r>
              <a:rPr lang="ja-JP" altLang="en-US" sz="2800" dirty="0">
                <a:solidFill>
                  <a:srgbClr val="7030A0"/>
                </a:solidFill>
                <a:latin typeface="ＭＳ ゴシック" pitchFamily="49" charset="-128"/>
                <a:ea typeface="ＭＳ ゴシック" pitchFamily="49" charset="-128"/>
              </a:rPr>
              <a:t>ロータリー第</a:t>
            </a:r>
            <a:r>
              <a:rPr lang="en-US" altLang="ja-JP" sz="2800" dirty="0">
                <a:solidFill>
                  <a:srgbClr val="7030A0"/>
                </a:solidFill>
                <a:latin typeface="ＭＳ ゴシック" pitchFamily="49" charset="-128"/>
                <a:ea typeface="ＭＳ ゴシック" pitchFamily="49" charset="-128"/>
              </a:rPr>
              <a:t>2830</a:t>
            </a:r>
            <a:r>
              <a:rPr lang="ja-JP" altLang="en-US" sz="2800" dirty="0">
                <a:solidFill>
                  <a:srgbClr val="7030A0"/>
                </a:solidFill>
                <a:latin typeface="ＭＳ ゴシック" pitchFamily="49" charset="-128"/>
                <a:ea typeface="ＭＳ ゴシック" pitchFamily="49" charset="-128"/>
              </a:rPr>
              <a:t>地区と</a:t>
            </a:r>
            <a:r>
              <a:rPr lang="ja-JP" altLang="en-US" sz="2800" dirty="0" smtClean="0">
                <a:solidFill>
                  <a:srgbClr val="7030A0"/>
                </a:solidFill>
                <a:latin typeface="ＭＳ ゴシック" pitchFamily="49" charset="-128"/>
                <a:ea typeface="ＭＳ ゴシック" pitchFamily="49" charset="-128"/>
              </a:rPr>
              <a:t>して、</a:t>
            </a:r>
            <a:r>
              <a:rPr lang="en-US" altLang="ja-JP" sz="2800" dirty="0" smtClean="0">
                <a:solidFill>
                  <a:srgbClr val="7030A0"/>
                </a:solidFill>
                <a:latin typeface="ＭＳ ゴシック" pitchFamily="49" charset="-128"/>
                <a:ea typeface="ＭＳ ゴシック" pitchFamily="49" charset="-128"/>
              </a:rPr>
              <a:t>2011</a:t>
            </a:r>
            <a:r>
              <a:rPr lang="ja-JP" altLang="en-US" sz="2800" dirty="0" smtClean="0">
                <a:solidFill>
                  <a:srgbClr val="7030A0"/>
                </a:solidFill>
                <a:latin typeface="ＭＳ ゴシック" pitchFamily="49" charset="-128"/>
                <a:ea typeface="ＭＳ ゴシック" pitchFamily="49" charset="-128"/>
              </a:rPr>
              <a:t>年</a:t>
            </a:r>
            <a:r>
              <a:rPr lang="en-US" altLang="ja-JP" sz="2800" dirty="0" smtClean="0">
                <a:solidFill>
                  <a:srgbClr val="7030A0"/>
                </a:solidFill>
                <a:latin typeface="ＭＳ ゴシック" pitchFamily="49" charset="-128"/>
                <a:ea typeface="ＭＳ ゴシック" pitchFamily="49" charset="-128"/>
              </a:rPr>
              <a:t>4</a:t>
            </a:r>
            <a:r>
              <a:rPr lang="ja-JP" altLang="en-US" sz="2800" dirty="0">
                <a:solidFill>
                  <a:srgbClr val="7030A0"/>
                </a:solidFill>
                <a:latin typeface="ＭＳ ゴシック" pitchFamily="49" charset="-128"/>
                <a:ea typeface="ＭＳ ゴシック" pitchFamily="49" charset="-128"/>
              </a:rPr>
              <a:t>月</a:t>
            </a:r>
            <a:r>
              <a:rPr lang="en-US" altLang="ja-JP" sz="2800" dirty="0">
                <a:solidFill>
                  <a:srgbClr val="7030A0"/>
                </a:solidFill>
                <a:latin typeface="ＭＳ ゴシック" pitchFamily="49" charset="-128"/>
                <a:ea typeface="ＭＳ ゴシック" pitchFamily="49" charset="-128"/>
              </a:rPr>
              <a:t>23</a:t>
            </a:r>
            <a:r>
              <a:rPr lang="ja-JP" altLang="en-US" sz="2800" dirty="0" smtClean="0">
                <a:solidFill>
                  <a:srgbClr val="7030A0"/>
                </a:solidFill>
                <a:latin typeface="ＭＳ ゴシック" pitchFamily="49" charset="-128"/>
                <a:ea typeface="ＭＳ ゴシック" pitchFamily="49" charset="-128"/>
              </a:rPr>
              <a:t>日</a:t>
            </a:r>
            <a:r>
              <a:rPr lang="en-US" altLang="ja-JP" sz="2800" dirty="0" smtClean="0">
                <a:solidFill>
                  <a:srgbClr val="7030A0"/>
                </a:solidFill>
                <a:latin typeface="ＭＳ ゴシック" pitchFamily="49" charset="-128"/>
                <a:ea typeface="ＭＳ ゴシック" pitchFamily="49" charset="-128"/>
              </a:rPr>
              <a:t>  </a:t>
            </a:r>
            <a:r>
              <a:rPr lang="ja-JP" altLang="en-US" sz="2800" dirty="0" smtClean="0">
                <a:solidFill>
                  <a:srgbClr val="7030A0"/>
                </a:solidFill>
                <a:latin typeface="ＭＳ ゴシック" pitchFamily="49" charset="-128"/>
                <a:ea typeface="ＭＳ ゴシック" pitchFamily="49" charset="-128"/>
              </a:rPr>
              <a:t>東日本大震災</a:t>
            </a:r>
            <a:r>
              <a:rPr lang="ja-JP" altLang="en-US" sz="2800" dirty="0">
                <a:solidFill>
                  <a:srgbClr val="7030A0"/>
                </a:solidFill>
                <a:latin typeface="ＭＳ ゴシック" pitchFamily="49" charset="-128"/>
                <a:ea typeface="ＭＳ ゴシック" pitchFamily="49" charset="-128"/>
              </a:rPr>
              <a:t>から</a:t>
            </a:r>
            <a:r>
              <a:rPr lang="ja-JP" altLang="en-US" sz="2800" dirty="0" smtClean="0">
                <a:solidFill>
                  <a:srgbClr val="7030A0"/>
                </a:solidFill>
                <a:latin typeface="ＭＳ ゴシック" pitchFamily="49" charset="-128"/>
                <a:ea typeface="ＭＳ ゴシック" pitchFamily="49" charset="-128"/>
              </a:rPr>
              <a:t>の復興を念じる</a:t>
            </a:r>
            <a:r>
              <a:rPr lang="en-US" altLang="ja-JP" sz="2800" dirty="0" smtClean="0">
                <a:solidFill>
                  <a:srgbClr val="7030A0"/>
                </a:solidFill>
                <a:latin typeface="ＭＳ ゴシック" pitchFamily="49" charset="-128"/>
                <a:ea typeface="ＭＳ ゴシック" pitchFamily="49" charset="-128"/>
              </a:rPr>
              <a:t>2010-11</a:t>
            </a:r>
            <a:r>
              <a:rPr lang="ja-JP" altLang="en-US" sz="2800" dirty="0" smtClean="0">
                <a:solidFill>
                  <a:srgbClr val="7030A0"/>
                </a:solidFill>
                <a:latin typeface="ＭＳ ゴシック" pitchFamily="49" charset="-128"/>
                <a:ea typeface="ＭＳ ゴシック" pitchFamily="49" charset="-128"/>
              </a:rPr>
              <a:t>年度中村義弘ガバナーの要請により、</a:t>
            </a:r>
            <a:endParaRPr lang="en-US" altLang="ja-JP" sz="2800" dirty="0" smtClean="0">
              <a:solidFill>
                <a:srgbClr val="7030A0"/>
              </a:solidFill>
              <a:latin typeface="ＭＳ ゴシック" pitchFamily="49" charset="-128"/>
              <a:ea typeface="ＭＳ ゴシック" pitchFamily="49" charset="-128"/>
            </a:endParaRPr>
          </a:p>
          <a:p>
            <a:pPr marL="0" indent="0">
              <a:buNone/>
            </a:pPr>
            <a:endParaRPr lang="en-US" altLang="ja-JP" sz="1600" dirty="0" smtClean="0">
              <a:solidFill>
                <a:srgbClr val="7030A0"/>
              </a:solidFill>
              <a:latin typeface="ＭＳ ゴシック" pitchFamily="49" charset="-128"/>
              <a:ea typeface="ＭＳ ゴシック" pitchFamily="49" charset="-128"/>
            </a:endParaRPr>
          </a:p>
          <a:p>
            <a:pPr marL="0" indent="0">
              <a:buNone/>
            </a:pPr>
            <a:r>
              <a:rPr lang="ja-JP" altLang="en-US" sz="3400" dirty="0" smtClean="0">
                <a:latin typeface="ＭＳ ゴシック" pitchFamily="49" charset="-128"/>
                <a:ea typeface="ＭＳ ゴシック" pitchFamily="49" charset="-128"/>
              </a:rPr>
              <a:t>　　　</a:t>
            </a:r>
            <a:r>
              <a:rPr lang="ja-JP" altLang="en-US" sz="3400" b="1" dirty="0" smtClean="0">
                <a:solidFill>
                  <a:srgbClr val="FF3399"/>
                </a:solidFill>
                <a:latin typeface="ＭＳ ゴシック" pitchFamily="49" charset="-128"/>
                <a:ea typeface="ＭＳ ゴシック" pitchFamily="49" charset="-128"/>
              </a:rPr>
              <a:t>「</a:t>
            </a:r>
            <a:r>
              <a:rPr lang="ja-JP" altLang="en-US" sz="3400" b="1" dirty="0">
                <a:solidFill>
                  <a:srgbClr val="FF3399"/>
                </a:solidFill>
                <a:latin typeface="ＭＳ ゴシック" pitchFamily="49" charset="-128"/>
                <a:ea typeface="ＭＳ ゴシック" pitchFamily="49" charset="-128"/>
              </a:rPr>
              <a:t>被災地復興支援委員会</a:t>
            </a:r>
            <a:r>
              <a:rPr lang="ja-JP" altLang="en-US" sz="3400" b="1" dirty="0" smtClean="0">
                <a:solidFill>
                  <a:srgbClr val="FF3399"/>
                </a:solidFill>
                <a:latin typeface="ＭＳ ゴシック" pitchFamily="49" charset="-128"/>
                <a:ea typeface="ＭＳ ゴシック" pitchFamily="49" charset="-128"/>
              </a:rPr>
              <a:t>」</a:t>
            </a:r>
            <a:endParaRPr lang="en-US" altLang="ja-JP" sz="3400" b="1" dirty="0" smtClean="0">
              <a:solidFill>
                <a:srgbClr val="FF3399"/>
              </a:solidFill>
              <a:latin typeface="ＭＳ ゴシック" pitchFamily="49" charset="-128"/>
              <a:ea typeface="ＭＳ ゴシック" pitchFamily="49" charset="-128"/>
            </a:endParaRPr>
          </a:p>
          <a:p>
            <a:pPr marL="0" indent="0">
              <a:buNone/>
            </a:pPr>
            <a:r>
              <a:rPr lang="ja-JP" altLang="en-US" sz="3400" dirty="0" smtClean="0">
                <a:latin typeface="ＭＳ ゴシック" pitchFamily="49" charset="-128"/>
                <a:ea typeface="ＭＳ ゴシック" pitchFamily="49" charset="-128"/>
              </a:rPr>
              <a:t>　　　　</a:t>
            </a:r>
            <a:r>
              <a:rPr lang="ja-JP" altLang="en-US" sz="2800" dirty="0" smtClean="0">
                <a:solidFill>
                  <a:srgbClr val="7030A0"/>
                </a:solidFill>
                <a:latin typeface="ＭＳ ゴシック" pitchFamily="49" charset="-128"/>
                <a:ea typeface="ＭＳ ゴシック" pitchFamily="49" charset="-128"/>
              </a:rPr>
              <a:t>及び　実行本部</a:t>
            </a:r>
            <a:r>
              <a:rPr lang="en-US" altLang="ja-JP" sz="2800" b="1" dirty="0" smtClean="0">
                <a:solidFill>
                  <a:srgbClr val="7030A0"/>
                </a:solidFill>
                <a:latin typeface="ＭＳ ゴシック" pitchFamily="49" charset="-128"/>
                <a:ea typeface="ＭＳ ゴシック" pitchFamily="49" charset="-128"/>
              </a:rPr>
              <a:t>(</a:t>
            </a:r>
            <a:r>
              <a:rPr lang="ja-JP" altLang="en-US" sz="2400" b="1" dirty="0" smtClean="0">
                <a:solidFill>
                  <a:srgbClr val="7030A0"/>
                </a:solidFill>
                <a:latin typeface="ＭＳ ゴシック" pitchFamily="49" charset="-128"/>
                <a:ea typeface="ＭＳ ゴシック" pitchFamily="49" charset="-128"/>
              </a:rPr>
              <a:t>タースク・フォース</a:t>
            </a:r>
            <a:r>
              <a:rPr lang="ja-JP" altLang="en-US" sz="2800" b="1" dirty="0" smtClean="0">
                <a:solidFill>
                  <a:srgbClr val="7030A0"/>
                </a:solidFill>
                <a:latin typeface="ＭＳ ゴシック" pitchFamily="49" charset="-128"/>
                <a:ea typeface="ＭＳ ゴシック" pitchFamily="49" charset="-128"/>
              </a:rPr>
              <a:t>）</a:t>
            </a:r>
            <a:endParaRPr lang="en-US" altLang="ja-JP" sz="2800" b="1" dirty="0" smtClean="0">
              <a:solidFill>
                <a:srgbClr val="7030A0"/>
              </a:solidFill>
              <a:latin typeface="ＭＳ ゴシック" pitchFamily="49" charset="-128"/>
              <a:ea typeface="ＭＳ ゴシック" pitchFamily="49" charset="-128"/>
            </a:endParaRPr>
          </a:p>
          <a:p>
            <a:pPr marL="0" indent="0">
              <a:buNone/>
            </a:pPr>
            <a:r>
              <a:rPr lang="ja-JP" altLang="en-US" sz="3400" dirty="0" smtClean="0">
                <a:latin typeface="ＭＳ ゴシック" pitchFamily="49" charset="-128"/>
                <a:ea typeface="ＭＳ ゴシック" pitchFamily="49" charset="-128"/>
              </a:rPr>
              <a:t>　　  </a:t>
            </a:r>
            <a:r>
              <a:rPr lang="ja-JP" altLang="en-US" sz="3400" b="1" dirty="0" smtClean="0">
                <a:solidFill>
                  <a:srgbClr val="FF3399"/>
                </a:solidFill>
                <a:latin typeface="ＭＳ ゴシック" pitchFamily="49" charset="-128"/>
                <a:ea typeface="ＭＳ ゴシック" pitchFamily="49" charset="-128"/>
              </a:rPr>
              <a:t>「</a:t>
            </a:r>
            <a:r>
              <a:rPr lang="ja-JP" altLang="en-US" sz="3400" b="1" dirty="0">
                <a:solidFill>
                  <a:srgbClr val="FF3399"/>
                </a:solidFill>
                <a:latin typeface="ＭＳ ゴシック" pitchFamily="49" charset="-128"/>
                <a:ea typeface="ＭＳ ゴシック" pitchFamily="49" charset="-128"/>
              </a:rPr>
              <a:t>復興支援企画実行委員会</a:t>
            </a:r>
            <a:r>
              <a:rPr lang="ja-JP" altLang="en-US" sz="3400" b="1" dirty="0" smtClean="0">
                <a:solidFill>
                  <a:srgbClr val="FF3399"/>
                </a:solidFill>
                <a:latin typeface="ＭＳ ゴシック" pitchFamily="49" charset="-128"/>
                <a:ea typeface="ＭＳ ゴシック" pitchFamily="49" charset="-128"/>
              </a:rPr>
              <a:t>」</a:t>
            </a:r>
            <a:endParaRPr lang="en-US" altLang="ja-JP" sz="3400" b="1" dirty="0" smtClean="0">
              <a:solidFill>
                <a:srgbClr val="FF3399"/>
              </a:solidFill>
              <a:latin typeface="ＭＳ ゴシック" pitchFamily="49" charset="-128"/>
              <a:ea typeface="ＭＳ ゴシック" pitchFamily="49" charset="-128"/>
            </a:endParaRPr>
          </a:p>
          <a:p>
            <a:pPr marL="0" indent="0">
              <a:buNone/>
            </a:pPr>
            <a:endParaRPr lang="en-US" altLang="ja-JP" sz="1600" b="1" dirty="0" smtClean="0">
              <a:solidFill>
                <a:srgbClr val="FF0000"/>
              </a:solidFill>
              <a:latin typeface="ＭＳ ゴシック" pitchFamily="49" charset="-128"/>
              <a:ea typeface="ＭＳ ゴシック" pitchFamily="49" charset="-128"/>
            </a:endParaRPr>
          </a:p>
          <a:p>
            <a:pPr marL="0" indent="0">
              <a:buNone/>
            </a:pPr>
            <a:r>
              <a:rPr lang="ja-JP" altLang="en-US" sz="2800" dirty="0" smtClean="0">
                <a:solidFill>
                  <a:srgbClr val="7030A0"/>
                </a:solidFill>
                <a:latin typeface="ＭＳ ゴシック" pitchFamily="49" charset="-128"/>
                <a:ea typeface="ＭＳ ゴシック" pitchFamily="49" charset="-128"/>
              </a:rPr>
              <a:t>が設置されました。性格上</a:t>
            </a:r>
            <a:r>
              <a:rPr lang="en-US" altLang="ja-JP" sz="2800" dirty="0">
                <a:solidFill>
                  <a:srgbClr val="7030A0"/>
                </a:solidFill>
                <a:latin typeface="ＭＳ ゴシック" pitchFamily="49" charset="-128"/>
                <a:ea typeface="ＭＳ ゴシック" pitchFamily="49" charset="-128"/>
              </a:rPr>
              <a:t>2010-12</a:t>
            </a:r>
            <a:r>
              <a:rPr lang="ja-JP" altLang="en-US" sz="2800" dirty="0" smtClean="0">
                <a:solidFill>
                  <a:srgbClr val="7030A0"/>
                </a:solidFill>
                <a:latin typeface="ＭＳ ゴシック" pitchFamily="49" charset="-128"/>
                <a:ea typeface="ＭＳ ゴシック" pitchFamily="49" charset="-128"/>
              </a:rPr>
              <a:t>年度の複</a:t>
            </a:r>
            <a:r>
              <a:rPr lang="ja-JP" altLang="en-US" sz="2800" dirty="0">
                <a:solidFill>
                  <a:srgbClr val="7030A0"/>
                </a:solidFill>
                <a:latin typeface="ＭＳ ゴシック" pitchFamily="49" charset="-128"/>
                <a:ea typeface="ＭＳ ゴシック" pitchFamily="49" charset="-128"/>
              </a:rPr>
              <a:t>数年度</a:t>
            </a:r>
            <a:r>
              <a:rPr lang="ja-JP" altLang="en-US" sz="2800" dirty="0" smtClean="0">
                <a:solidFill>
                  <a:srgbClr val="7030A0"/>
                </a:solidFill>
                <a:latin typeface="ＭＳ ゴシック" pitchFamily="49" charset="-128"/>
                <a:ea typeface="ＭＳ ゴシック" pitchFamily="49" charset="-128"/>
              </a:rPr>
              <a:t>に亘る活動となりました。</a:t>
            </a:r>
            <a:endParaRPr kumimoji="1" lang="ja-JP" altLang="en-US" sz="2800" dirty="0">
              <a:solidFill>
                <a:srgbClr val="7030A0"/>
              </a:solidFill>
              <a:latin typeface="ＭＳ ゴシック" pitchFamily="49" charset="-128"/>
              <a:ea typeface="ＭＳ ゴシック" pitchFamily="49" charset="-128"/>
            </a:endParaRPr>
          </a:p>
        </p:txBody>
      </p:sp>
      <p:sp>
        <p:nvSpPr>
          <p:cNvPr id="3" name="スライド番号プレースホルダー 2"/>
          <p:cNvSpPr>
            <a:spLocks noGrp="1"/>
          </p:cNvSpPr>
          <p:nvPr>
            <p:ph type="sldNum" sz="quarter" idx="12"/>
          </p:nvPr>
        </p:nvSpPr>
        <p:spPr/>
        <p:txBody>
          <a:bodyPr/>
          <a:lstStyle/>
          <a:p>
            <a:fld id="{9A508408-8CDD-4978-AB3F-D048769A95B7}" type="slidenum">
              <a:rPr kumimoji="1" lang="ja-JP" altLang="en-US" smtClean="0"/>
              <a:t>7</a:t>
            </a:fld>
            <a:endParaRPr kumimoji="1" lang="ja-JP" altLang="en-US" dirty="0"/>
          </a:p>
        </p:txBody>
      </p:sp>
    </p:spTree>
    <p:extLst>
      <p:ext uri="{BB962C8B-B14F-4D97-AF65-F5344CB8AC3E}">
        <p14:creationId xmlns:p14="http://schemas.microsoft.com/office/powerpoint/2010/main" val="41199483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8229600" cy="504056"/>
          </a:xfrm>
        </p:spPr>
        <p:txBody>
          <a:bodyPr>
            <a:noAutofit/>
          </a:bodyPr>
          <a:lstStyle/>
          <a:p>
            <a:pPr lvl="0" algn="l">
              <a:spcBef>
                <a:spcPct val="20000"/>
              </a:spcBef>
            </a:pPr>
            <a:r>
              <a:rPr kumimoji="1" lang="ja-JP" altLang="en-US" sz="3000" b="1" dirty="0" smtClean="0">
                <a:solidFill>
                  <a:srgbClr val="FF3399"/>
                </a:solidFill>
                <a:latin typeface="ＭＳ ゴシック" pitchFamily="49" charset="-128"/>
                <a:ea typeface="ＭＳ ゴシック" pitchFamily="49" charset="-128"/>
              </a:rPr>
              <a:t>２．支援活動資金　</a:t>
            </a:r>
            <a:r>
              <a:rPr lang="ja-JP" altLang="en-US" sz="2400" b="1" dirty="0" smtClean="0">
                <a:solidFill>
                  <a:srgbClr val="FF3399"/>
                </a:solidFill>
                <a:latin typeface="ＭＳ ゴシック" pitchFamily="49" charset="-128"/>
                <a:ea typeface="ＭＳ ゴシック" pitchFamily="49" charset="-128"/>
                <a:cs typeface="+mn-cs"/>
              </a:rPr>
              <a:t>委員会事業資金</a:t>
            </a:r>
            <a:r>
              <a:rPr lang="ja-JP" altLang="en-US" sz="2400" b="1" dirty="0">
                <a:solidFill>
                  <a:srgbClr val="FF3399"/>
                </a:solidFill>
                <a:latin typeface="ＭＳ ゴシック" pitchFamily="49" charset="-128"/>
                <a:ea typeface="ＭＳ ゴシック" pitchFamily="49" charset="-128"/>
                <a:cs typeface="+mn-cs"/>
              </a:rPr>
              <a:t>（義捐金等</a:t>
            </a:r>
            <a:r>
              <a:rPr lang="ja-JP" altLang="en-US" sz="2400" b="1" dirty="0" smtClean="0">
                <a:solidFill>
                  <a:srgbClr val="FF3399"/>
                </a:solidFill>
                <a:latin typeface="ＭＳ ゴシック" pitchFamily="49" charset="-128"/>
                <a:ea typeface="ＭＳ ゴシック" pitchFamily="49" charset="-128"/>
                <a:cs typeface="+mn-cs"/>
              </a:rPr>
              <a:t>）</a:t>
            </a:r>
            <a:endParaRPr kumimoji="1" lang="ja-JP" altLang="en-US" sz="2400" b="1" dirty="0">
              <a:solidFill>
                <a:srgbClr val="FF3399"/>
              </a:solidFill>
              <a:latin typeface="ＭＳ ゴシック" pitchFamily="49" charset="-128"/>
              <a:ea typeface="ＭＳ ゴシック" pitchFamily="49" charset="-128"/>
            </a:endParaRPr>
          </a:p>
        </p:txBody>
      </p:sp>
      <p:sp>
        <p:nvSpPr>
          <p:cNvPr id="3" name="コンテンツ プレースホルダー 2"/>
          <p:cNvSpPr>
            <a:spLocks noGrp="1"/>
          </p:cNvSpPr>
          <p:nvPr>
            <p:ph idx="1"/>
          </p:nvPr>
        </p:nvSpPr>
        <p:spPr>
          <a:xfrm>
            <a:off x="323528" y="908720"/>
            <a:ext cx="8640960" cy="5832648"/>
          </a:xfrm>
        </p:spPr>
        <p:txBody>
          <a:bodyPr>
            <a:normAutofit fontScale="32500" lnSpcReduction="20000"/>
          </a:bodyPr>
          <a:lstStyle/>
          <a:p>
            <a:pPr marL="0" indent="0">
              <a:buNone/>
            </a:pPr>
            <a:r>
              <a:rPr lang="en-US" altLang="ja-JP" sz="6200" b="1" dirty="0" smtClean="0">
                <a:solidFill>
                  <a:srgbClr val="7030A0"/>
                </a:solidFill>
                <a:latin typeface="ＭＳ ゴシック" pitchFamily="49" charset="-128"/>
                <a:ea typeface="ＭＳ ゴシック" pitchFamily="49" charset="-128"/>
              </a:rPr>
              <a:t>1) </a:t>
            </a:r>
            <a:r>
              <a:rPr lang="ja-JP" altLang="en-US" sz="6200" b="1" dirty="0" smtClean="0">
                <a:solidFill>
                  <a:srgbClr val="7030A0"/>
                </a:solidFill>
                <a:latin typeface="ＭＳ ゴシック" pitchFamily="49" charset="-128"/>
                <a:ea typeface="ＭＳ ゴシック" pitchFamily="49" charset="-128"/>
              </a:rPr>
              <a:t>弘前</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・つがる</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等当</a:t>
            </a:r>
            <a:r>
              <a:rPr lang="en-US" altLang="ja-JP" sz="6200" b="1" dirty="0" smtClean="0">
                <a:solidFill>
                  <a:srgbClr val="7030A0"/>
                </a:solidFill>
                <a:latin typeface="ＭＳ ゴシック" pitchFamily="49" charset="-128"/>
                <a:ea typeface="ＭＳ ゴシック" pitchFamily="49" charset="-128"/>
              </a:rPr>
              <a:t>2830</a:t>
            </a:r>
            <a:r>
              <a:rPr lang="ja-JP" altLang="en-US" sz="6200" b="1" dirty="0" smtClean="0">
                <a:solidFill>
                  <a:srgbClr val="7030A0"/>
                </a:solidFill>
                <a:latin typeface="ＭＳ ゴシック" pitchFamily="49" charset="-128"/>
                <a:ea typeface="ＭＳ ゴシック" pitchFamily="49" charset="-128"/>
              </a:rPr>
              <a:t>地区内各</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やロータリアンからの義捐金。</a:t>
            </a:r>
            <a:endParaRPr lang="en-US" altLang="ja-JP" sz="6200" b="1" dirty="0" smtClean="0">
              <a:solidFill>
                <a:srgbClr val="7030A0"/>
              </a:solidFill>
              <a:latin typeface="ＭＳ ゴシック" pitchFamily="49" charset="-128"/>
              <a:ea typeface="ＭＳ ゴシック" pitchFamily="49" charset="-128"/>
            </a:endParaRPr>
          </a:p>
          <a:p>
            <a:pPr marL="0" indent="0">
              <a:buNone/>
            </a:pPr>
            <a:r>
              <a:rPr lang="en-US" altLang="ja-JP" sz="6200" b="1" dirty="0" smtClean="0">
                <a:solidFill>
                  <a:srgbClr val="7030A0"/>
                </a:solidFill>
                <a:latin typeface="ＭＳ ゴシック" pitchFamily="49" charset="-128"/>
                <a:ea typeface="ＭＳ ゴシック" pitchFamily="49" charset="-128"/>
              </a:rPr>
              <a:t>2) </a:t>
            </a:r>
            <a:r>
              <a:rPr lang="ja-JP" altLang="en-US" sz="6200" b="1" dirty="0" smtClean="0">
                <a:solidFill>
                  <a:srgbClr val="7030A0"/>
                </a:solidFill>
                <a:latin typeface="ＭＳ ゴシック" pitchFamily="49" charset="-128"/>
                <a:ea typeface="ＭＳ ゴシック" pitchFamily="49" charset="-128"/>
              </a:rPr>
              <a:t>当地区西第</a:t>
            </a:r>
            <a:r>
              <a:rPr lang="en-US" altLang="ja-JP" sz="6200" b="1" dirty="0" smtClean="0">
                <a:solidFill>
                  <a:srgbClr val="7030A0"/>
                </a:solidFill>
                <a:latin typeface="ＭＳ ゴシック" pitchFamily="49" charset="-128"/>
                <a:ea typeface="ＭＳ ゴシック" pitchFamily="49" charset="-128"/>
              </a:rPr>
              <a:t>2</a:t>
            </a:r>
            <a:r>
              <a:rPr lang="ja-JP" altLang="en-US" sz="6200" b="1" dirty="0" smtClean="0">
                <a:solidFill>
                  <a:srgbClr val="7030A0"/>
                </a:solidFill>
                <a:latin typeface="ＭＳ ゴシック" pitchFamily="49" charset="-128"/>
                <a:ea typeface="ＭＳ ゴシック" pitchFamily="49" charset="-128"/>
              </a:rPr>
              <a:t>分区での一般市民からの街頭募金。</a:t>
            </a:r>
            <a:endParaRPr lang="en-US" altLang="ja-JP" sz="6200" b="1" dirty="0" smtClean="0">
              <a:solidFill>
                <a:srgbClr val="7030A0"/>
              </a:solidFill>
              <a:latin typeface="ＭＳ ゴシック" pitchFamily="49" charset="-128"/>
              <a:ea typeface="ＭＳ ゴシック" pitchFamily="49" charset="-128"/>
            </a:endParaRPr>
          </a:p>
          <a:p>
            <a:pPr marL="355600" indent="-355600">
              <a:buNone/>
            </a:pPr>
            <a:r>
              <a:rPr lang="en-US" altLang="ja-JP" sz="6200" b="1" dirty="0" smtClean="0">
                <a:solidFill>
                  <a:srgbClr val="7030A0"/>
                </a:solidFill>
                <a:latin typeface="ＭＳ ゴシック" pitchFamily="49" charset="-128"/>
                <a:ea typeface="ＭＳ ゴシック" pitchFamily="49" charset="-128"/>
              </a:rPr>
              <a:t>3) </a:t>
            </a:r>
            <a:r>
              <a:rPr lang="ja-JP" altLang="en-US" sz="6200" b="1" dirty="0" smtClean="0">
                <a:solidFill>
                  <a:srgbClr val="7030A0"/>
                </a:solidFill>
                <a:latin typeface="ＭＳ ゴシック" pitchFamily="49" charset="-128"/>
                <a:ea typeface="ＭＳ ゴシック" pitchFamily="49" charset="-128"/>
              </a:rPr>
              <a:t>第</a:t>
            </a:r>
            <a:r>
              <a:rPr lang="en-US" altLang="ja-JP" sz="6200" b="1" dirty="0" smtClean="0">
                <a:solidFill>
                  <a:srgbClr val="7030A0"/>
                </a:solidFill>
                <a:latin typeface="ＭＳ ゴシック" pitchFamily="49" charset="-128"/>
                <a:ea typeface="ＭＳ ゴシック" pitchFamily="49" charset="-128"/>
              </a:rPr>
              <a:t>3330</a:t>
            </a:r>
            <a:r>
              <a:rPr lang="ja-JP" altLang="en-US" sz="6200" b="1" dirty="0" smtClean="0">
                <a:solidFill>
                  <a:srgbClr val="7030A0"/>
                </a:solidFill>
                <a:latin typeface="ＭＳ ゴシック" pitchFamily="49" charset="-128"/>
                <a:ea typeface="ＭＳ ゴシック" pitchFamily="49" charset="-128"/>
              </a:rPr>
              <a:t>地区</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タイ南西部－識字率向上支援地区</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、宜</a:t>
            </a:r>
            <a:r>
              <a:rPr lang="ja-JP" altLang="en-US" sz="6200" b="1" dirty="0">
                <a:solidFill>
                  <a:srgbClr val="7030A0"/>
                </a:solidFill>
                <a:latin typeface="ＭＳ ゴシック" pitchFamily="49" charset="-128"/>
                <a:ea typeface="ＭＳ ゴシック" pitchFamily="49" charset="-128"/>
              </a:rPr>
              <a:t>蘭</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台湾</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等を含む海外の地区、クラブ、個人からの義捐金。</a:t>
            </a:r>
            <a:endParaRPr lang="en-US" altLang="ja-JP" sz="6200" b="1" dirty="0" smtClean="0">
              <a:solidFill>
                <a:srgbClr val="7030A0"/>
              </a:solidFill>
              <a:latin typeface="ＭＳ ゴシック" pitchFamily="49" charset="-128"/>
              <a:ea typeface="ＭＳ ゴシック" pitchFamily="49" charset="-128"/>
            </a:endParaRPr>
          </a:p>
          <a:p>
            <a:pPr marL="0" indent="0">
              <a:buNone/>
            </a:pPr>
            <a:r>
              <a:rPr lang="en-US" altLang="ja-JP" sz="6200" b="1" dirty="0" smtClean="0">
                <a:solidFill>
                  <a:srgbClr val="7030A0"/>
                </a:solidFill>
                <a:latin typeface="ＭＳ ゴシック" pitchFamily="49" charset="-128"/>
                <a:ea typeface="ＭＳ ゴシック" pitchFamily="49" charset="-128"/>
              </a:rPr>
              <a:t>4) </a:t>
            </a:r>
            <a:r>
              <a:rPr lang="ja-JP" altLang="en-US" sz="6200" b="1" dirty="0" smtClean="0">
                <a:solidFill>
                  <a:srgbClr val="7030A0"/>
                </a:solidFill>
                <a:latin typeface="ＭＳ ゴシック" pitchFamily="49" charset="-128"/>
                <a:ea typeface="ＭＳ ゴシック" pitchFamily="49" charset="-128"/>
              </a:rPr>
              <a:t>第１</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２</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３ゾーン</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日本</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のガバナー会からの寄金。</a:t>
            </a:r>
            <a:endParaRPr lang="en-US" altLang="ja-JP" sz="6200" b="1" dirty="0" smtClean="0">
              <a:solidFill>
                <a:srgbClr val="7030A0"/>
              </a:solidFill>
              <a:latin typeface="ＭＳ ゴシック" pitchFamily="49" charset="-128"/>
              <a:ea typeface="ＭＳ ゴシック" pitchFamily="49" charset="-128"/>
            </a:endParaRPr>
          </a:p>
          <a:p>
            <a:pPr marL="355600" indent="-355600">
              <a:buNone/>
            </a:pPr>
            <a:r>
              <a:rPr lang="en-US" altLang="ja-JP" sz="6200" b="1" dirty="0" smtClean="0">
                <a:solidFill>
                  <a:srgbClr val="7030A0"/>
                </a:solidFill>
                <a:latin typeface="ＭＳ ゴシック" pitchFamily="49" charset="-128"/>
                <a:ea typeface="ＭＳ ゴシック" pitchFamily="49" charset="-128"/>
              </a:rPr>
              <a:t>5) </a:t>
            </a:r>
            <a:r>
              <a:rPr lang="ja-JP" altLang="en-US" sz="6200" b="1" dirty="0" smtClean="0">
                <a:solidFill>
                  <a:srgbClr val="7030A0"/>
                </a:solidFill>
                <a:latin typeface="ＭＳ ゴシック" pitchFamily="49" charset="-128"/>
                <a:ea typeface="ＭＳ ゴシック" pitchFamily="49" charset="-128"/>
              </a:rPr>
              <a:t>国内</a:t>
            </a:r>
            <a:r>
              <a:rPr lang="en-US" altLang="ja-JP" sz="6200" b="1" dirty="0" smtClean="0">
                <a:solidFill>
                  <a:srgbClr val="7030A0"/>
                </a:solidFill>
                <a:latin typeface="ＭＳ ゴシック" pitchFamily="49" charset="-128"/>
                <a:ea typeface="ＭＳ ゴシック" pitchFamily="49" charset="-128"/>
              </a:rPr>
              <a:t>2760</a:t>
            </a:r>
            <a:r>
              <a:rPr lang="ja-JP" altLang="en-US" sz="6200" b="1" dirty="0" smtClean="0">
                <a:solidFill>
                  <a:srgbClr val="7030A0"/>
                </a:solidFill>
                <a:latin typeface="ＭＳ ゴシック" pitchFamily="49" charset="-128"/>
                <a:ea typeface="ＭＳ ゴシック" pitchFamily="49" charset="-128"/>
              </a:rPr>
              <a:t>地区</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愛知</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a:t>
            </a:r>
            <a:r>
              <a:rPr lang="en-US" altLang="ja-JP" sz="6200" b="1" dirty="0" smtClean="0">
                <a:solidFill>
                  <a:srgbClr val="7030A0"/>
                </a:solidFill>
                <a:latin typeface="ＭＳ ゴシック" pitchFamily="49" charset="-128"/>
                <a:ea typeface="ＭＳ ゴシック" pitchFamily="49" charset="-128"/>
              </a:rPr>
              <a:t>2570</a:t>
            </a:r>
            <a:r>
              <a:rPr lang="ja-JP" altLang="en-US" sz="6200" b="1" dirty="0" smtClean="0">
                <a:solidFill>
                  <a:srgbClr val="7030A0"/>
                </a:solidFill>
                <a:latin typeface="ＭＳ ゴシック" pitchFamily="49" charset="-128"/>
                <a:ea typeface="ＭＳ ゴシック" pitchFamily="49" charset="-128"/>
              </a:rPr>
              <a:t>地区</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新潟</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a:t>
            </a:r>
            <a:r>
              <a:rPr lang="en-US" altLang="ja-JP" sz="6200" b="1" dirty="0" smtClean="0">
                <a:solidFill>
                  <a:srgbClr val="7030A0"/>
                </a:solidFill>
                <a:latin typeface="ＭＳ ゴシック" pitchFamily="49" charset="-128"/>
                <a:ea typeface="ＭＳ ゴシック" pitchFamily="49" charset="-128"/>
              </a:rPr>
              <a:t>2610</a:t>
            </a:r>
            <a:r>
              <a:rPr lang="ja-JP" altLang="en-US" sz="6200" b="1" dirty="0" smtClean="0">
                <a:solidFill>
                  <a:srgbClr val="7030A0"/>
                </a:solidFill>
                <a:latin typeface="ＭＳ ゴシック" pitchFamily="49" charset="-128"/>
                <a:ea typeface="ＭＳ ゴシック" pitchFamily="49" charset="-128"/>
              </a:rPr>
              <a:t>地区</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石川・富山</a:t>
            </a:r>
            <a:r>
              <a:rPr lang="en-US" altLang="ja-JP" sz="6200" b="1" dirty="0" smtClean="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及び豊田</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等</a:t>
            </a:r>
            <a:r>
              <a:rPr lang="ja-JP" altLang="en-US" sz="6200" b="1" dirty="0">
                <a:solidFill>
                  <a:srgbClr val="7030A0"/>
                </a:solidFill>
                <a:latin typeface="ＭＳ ゴシック" pitchFamily="49" charset="-128"/>
                <a:ea typeface="ＭＳ ゴシック" pitchFamily="49" charset="-128"/>
              </a:rPr>
              <a:t>国内</a:t>
            </a:r>
            <a:r>
              <a:rPr lang="ja-JP" altLang="en-US" sz="6200" b="1" dirty="0" smtClean="0">
                <a:solidFill>
                  <a:srgbClr val="7030A0"/>
                </a:solidFill>
                <a:latin typeface="ＭＳ ゴシック" pitchFamily="49" charset="-128"/>
                <a:ea typeface="ＭＳ ゴシック" pitchFamily="49" charset="-128"/>
              </a:rPr>
              <a:t>各地の地区やクラブからの義捐金。</a:t>
            </a:r>
            <a:endParaRPr lang="en-US" altLang="ja-JP" sz="6200" b="1" dirty="0" smtClean="0">
              <a:solidFill>
                <a:srgbClr val="7030A0"/>
              </a:solidFill>
              <a:latin typeface="ＭＳ ゴシック" pitchFamily="49" charset="-128"/>
              <a:ea typeface="ＭＳ ゴシック" pitchFamily="49" charset="-128"/>
            </a:endParaRPr>
          </a:p>
          <a:p>
            <a:pPr marL="355600" indent="-355600">
              <a:buNone/>
            </a:pPr>
            <a:r>
              <a:rPr lang="en-US" altLang="ja-JP" sz="6200" b="1" dirty="0" smtClean="0">
                <a:solidFill>
                  <a:srgbClr val="7030A0"/>
                </a:solidFill>
                <a:latin typeface="ＭＳ ゴシック" pitchFamily="49" charset="-128"/>
                <a:ea typeface="ＭＳ ゴシック" pitchFamily="49" charset="-128"/>
              </a:rPr>
              <a:t>6) 2650</a:t>
            </a:r>
            <a:r>
              <a:rPr lang="ja-JP" altLang="en-US" sz="6200" b="1" dirty="0" smtClean="0">
                <a:solidFill>
                  <a:srgbClr val="7030A0"/>
                </a:solidFill>
                <a:latin typeface="ＭＳ ゴシック" pitchFamily="49" charset="-128"/>
                <a:ea typeface="ＭＳ ゴシック" pitchFamily="49" charset="-128"/>
              </a:rPr>
              <a:t>地区京都洛中</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主催し、姉妹クラブのチェコ・プラハ</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共催のプロジェクト「心の癒し事業・被災地の子供たちをプラハへ」で当地区被災地から高校生</a:t>
            </a:r>
            <a:r>
              <a:rPr lang="en-US" altLang="ja-JP" sz="6200" b="1" dirty="0" smtClean="0">
                <a:solidFill>
                  <a:srgbClr val="7030A0"/>
                </a:solidFill>
                <a:latin typeface="ＭＳ ゴシック" pitchFamily="49" charset="-128"/>
                <a:ea typeface="ＭＳ ゴシック" pitchFamily="49" charset="-128"/>
              </a:rPr>
              <a:t>26</a:t>
            </a:r>
            <a:r>
              <a:rPr lang="ja-JP" altLang="en-US" sz="6200" b="1" dirty="0" smtClean="0">
                <a:solidFill>
                  <a:srgbClr val="7030A0"/>
                </a:solidFill>
                <a:latin typeface="ＭＳ ゴシック" pitchFamily="49" charset="-128"/>
                <a:ea typeface="ＭＳ ゴシック" pitchFamily="49" charset="-128"/>
              </a:rPr>
              <a:t>名教諭</a:t>
            </a:r>
            <a:r>
              <a:rPr lang="en-US" altLang="ja-JP" sz="6200" b="1" dirty="0" smtClean="0">
                <a:solidFill>
                  <a:srgbClr val="7030A0"/>
                </a:solidFill>
                <a:latin typeface="ＭＳ ゴシック" pitchFamily="49" charset="-128"/>
                <a:ea typeface="ＭＳ ゴシック" pitchFamily="49" charset="-128"/>
              </a:rPr>
              <a:t>4</a:t>
            </a:r>
            <a:r>
              <a:rPr lang="ja-JP" altLang="en-US" sz="6200" b="1" dirty="0" smtClean="0">
                <a:solidFill>
                  <a:srgbClr val="7030A0"/>
                </a:solidFill>
                <a:latin typeface="ＭＳ ゴシック" pitchFamily="49" charset="-128"/>
                <a:ea typeface="ＭＳ ゴシック" pitchFamily="49" charset="-128"/>
              </a:rPr>
              <a:t>名計</a:t>
            </a:r>
            <a:r>
              <a:rPr lang="en-US" altLang="ja-JP" sz="6200" b="1" dirty="0" smtClean="0">
                <a:solidFill>
                  <a:srgbClr val="7030A0"/>
                </a:solidFill>
                <a:latin typeface="ＭＳ ゴシック" pitchFamily="49" charset="-128"/>
                <a:ea typeface="ＭＳ ゴシック" pitchFamily="49" charset="-128"/>
              </a:rPr>
              <a:t>30</a:t>
            </a:r>
            <a:r>
              <a:rPr lang="ja-JP" altLang="en-US" sz="6200" b="1" dirty="0" smtClean="0">
                <a:solidFill>
                  <a:srgbClr val="7030A0"/>
                </a:solidFill>
                <a:latin typeface="ＭＳ ゴシック" pitchFamily="49" charset="-128"/>
                <a:ea typeface="ＭＳ ゴシック" pitchFamily="49" charset="-128"/>
              </a:rPr>
              <a:t>名をチェコ共和国プラハに招待。</a:t>
            </a:r>
            <a:endParaRPr lang="en-US" altLang="ja-JP" sz="6200" b="1" dirty="0" smtClean="0">
              <a:solidFill>
                <a:srgbClr val="7030A0"/>
              </a:solidFill>
              <a:latin typeface="ＭＳ ゴシック" pitchFamily="49" charset="-128"/>
              <a:ea typeface="ＭＳ ゴシック" pitchFamily="49" charset="-128"/>
            </a:endParaRPr>
          </a:p>
          <a:p>
            <a:pPr marL="355600" indent="-355600">
              <a:buNone/>
            </a:pPr>
            <a:r>
              <a:rPr lang="en-US" altLang="ja-JP" sz="6200" b="1" dirty="0" smtClean="0">
                <a:solidFill>
                  <a:srgbClr val="7030A0"/>
                </a:solidFill>
                <a:latin typeface="ＭＳ ゴシック" pitchFamily="49" charset="-128"/>
                <a:ea typeface="ＭＳ ゴシック" pitchFamily="49" charset="-128"/>
              </a:rPr>
              <a:t>7) </a:t>
            </a:r>
            <a:r>
              <a:rPr lang="ja-JP" altLang="en-US" sz="6200" b="1" dirty="0" smtClean="0">
                <a:solidFill>
                  <a:srgbClr val="7030A0"/>
                </a:solidFill>
                <a:latin typeface="ＭＳ ゴシック" pitchFamily="49" charset="-128"/>
                <a:ea typeface="ＭＳ ゴシック" pitchFamily="49" charset="-128"/>
              </a:rPr>
              <a:t>ロータリー財団新築補助金活用、パイロット地区からの支援、当地区大会における被災地応援バッジ収益金など。</a:t>
            </a:r>
            <a:endParaRPr lang="en-US" altLang="ja-JP" sz="6200" b="1" dirty="0" smtClean="0">
              <a:solidFill>
                <a:srgbClr val="7030A0"/>
              </a:solidFill>
              <a:latin typeface="ＭＳ ゴシック" pitchFamily="49" charset="-128"/>
              <a:ea typeface="ＭＳ ゴシック" pitchFamily="49" charset="-128"/>
            </a:endParaRPr>
          </a:p>
          <a:p>
            <a:pPr marL="0" indent="0">
              <a:buNone/>
            </a:pPr>
            <a:r>
              <a:rPr lang="en-US" altLang="ja-JP" sz="6200" b="1" dirty="0" smtClean="0">
                <a:solidFill>
                  <a:srgbClr val="7030A0"/>
                </a:solidFill>
                <a:latin typeface="ＭＳ ゴシック" pitchFamily="49" charset="-128"/>
                <a:ea typeface="ＭＳ ゴシック" pitchFamily="49" charset="-128"/>
              </a:rPr>
              <a:t>8) </a:t>
            </a:r>
            <a:r>
              <a:rPr lang="ja-JP" altLang="en-US" sz="6200" b="1" dirty="0" smtClean="0">
                <a:solidFill>
                  <a:srgbClr val="7030A0"/>
                </a:solidFill>
                <a:latin typeface="ＭＳ ゴシック" pitchFamily="49" charset="-128"/>
                <a:ea typeface="ＭＳ ゴシック" pitchFamily="49" charset="-128"/>
              </a:rPr>
              <a:t>京都洛中</a:t>
            </a:r>
            <a:r>
              <a:rPr lang="en-US" altLang="ja-JP" sz="6200" b="1" dirty="0" smtClean="0">
                <a:solidFill>
                  <a:srgbClr val="7030A0"/>
                </a:solidFill>
                <a:latin typeface="ＭＳ ゴシック" pitchFamily="49" charset="-128"/>
                <a:ea typeface="ＭＳ ゴシック" pitchFamily="49" charset="-128"/>
              </a:rPr>
              <a:t>RC</a:t>
            </a:r>
            <a:r>
              <a:rPr lang="ja-JP" altLang="en-US" sz="6200" b="1" dirty="0" smtClean="0">
                <a:solidFill>
                  <a:srgbClr val="7030A0"/>
                </a:solidFill>
                <a:latin typeface="ＭＳ ゴシック" pitchFamily="49" charset="-128"/>
                <a:ea typeface="ＭＳ ゴシック" pitchFamily="49" charset="-128"/>
              </a:rPr>
              <a:t>佐々木哲氏からの被災児童へのチョコレート寄贈。</a:t>
            </a:r>
            <a:endParaRPr lang="en-US" altLang="ja-JP" sz="6200" b="1" dirty="0" smtClean="0">
              <a:solidFill>
                <a:srgbClr val="7030A0"/>
              </a:solidFill>
              <a:latin typeface="ＭＳ ゴシック" pitchFamily="49" charset="-128"/>
              <a:ea typeface="ＭＳ ゴシック" pitchFamily="49" charset="-128"/>
            </a:endParaRPr>
          </a:p>
          <a:p>
            <a:pPr marL="0" indent="0">
              <a:buNone/>
            </a:pPr>
            <a:endParaRPr lang="en-US" altLang="ja-JP" sz="5000" b="1" dirty="0" smtClean="0">
              <a:solidFill>
                <a:srgbClr val="7030A0"/>
              </a:solidFill>
              <a:latin typeface="ＭＳ ゴシック" pitchFamily="49" charset="-128"/>
              <a:ea typeface="ＭＳ ゴシック" pitchFamily="49" charset="-128"/>
            </a:endParaRPr>
          </a:p>
          <a:p>
            <a:pPr marL="0" indent="0">
              <a:buNone/>
            </a:pPr>
            <a:r>
              <a:rPr lang="ja-JP" altLang="en-US" sz="6200" b="1" dirty="0" smtClean="0">
                <a:solidFill>
                  <a:srgbClr val="7030A0"/>
                </a:solidFill>
                <a:latin typeface="ＭＳ ゴシック" pitchFamily="49" charset="-128"/>
                <a:ea typeface="ＭＳ ゴシック" pitchFamily="49" charset="-128"/>
              </a:rPr>
              <a:t>以上</a:t>
            </a:r>
            <a:r>
              <a:rPr lang="ja-JP" altLang="en-US" sz="6200" b="1" dirty="0">
                <a:solidFill>
                  <a:srgbClr val="7030A0"/>
                </a:solidFill>
                <a:latin typeface="ＭＳ ゴシック" pitchFamily="49" charset="-128"/>
                <a:ea typeface="ＭＳ ゴシック" pitchFamily="49" charset="-128"/>
              </a:rPr>
              <a:t>のよう</a:t>
            </a:r>
            <a:r>
              <a:rPr lang="ja-JP" altLang="en-US" sz="6200" b="1" dirty="0" smtClean="0">
                <a:solidFill>
                  <a:srgbClr val="7030A0"/>
                </a:solidFill>
                <a:latin typeface="ＭＳ ゴシック" pitchFamily="49" charset="-128"/>
                <a:ea typeface="ＭＳ ゴシック" pitchFamily="49" charset="-128"/>
              </a:rPr>
              <a:t>な心のこもった義捐金</a:t>
            </a:r>
            <a:r>
              <a:rPr lang="ja-JP" altLang="en-US" sz="6200" b="1" dirty="0">
                <a:solidFill>
                  <a:srgbClr val="7030A0"/>
                </a:solidFill>
                <a:latin typeface="ＭＳ ゴシック" pitchFamily="49" charset="-128"/>
                <a:ea typeface="ＭＳ ゴシック" pitchFamily="49" charset="-128"/>
              </a:rPr>
              <a:t>・</a:t>
            </a:r>
            <a:r>
              <a:rPr lang="ja-JP" altLang="en-US" sz="6200" b="1" dirty="0" smtClean="0">
                <a:solidFill>
                  <a:srgbClr val="7030A0"/>
                </a:solidFill>
                <a:latin typeface="ＭＳ ゴシック" pitchFamily="49" charset="-128"/>
                <a:ea typeface="ＭＳ ゴシック" pitchFamily="49" charset="-128"/>
              </a:rPr>
              <a:t>寄付</a:t>
            </a:r>
            <a:r>
              <a:rPr lang="ja-JP" altLang="en-US" sz="6200" b="1" dirty="0">
                <a:solidFill>
                  <a:srgbClr val="7030A0"/>
                </a:solidFill>
                <a:latin typeface="ＭＳ ゴシック" pitchFamily="49" charset="-128"/>
                <a:ea typeface="ＭＳ ゴシック" pitchFamily="49" charset="-128"/>
              </a:rPr>
              <a:t>金が</a:t>
            </a:r>
            <a:r>
              <a:rPr lang="ja-JP" altLang="en-US" sz="6200" b="1" dirty="0" smtClean="0">
                <a:solidFill>
                  <a:srgbClr val="7030A0"/>
                </a:solidFill>
                <a:latin typeface="ＭＳ ゴシック" pitchFamily="49" charset="-128"/>
                <a:ea typeface="ＭＳ ゴシック" pitchFamily="49" charset="-128"/>
              </a:rPr>
              <a:t>財源。</a:t>
            </a:r>
            <a:endParaRPr lang="ja-JP" altLang="en-US" sz="6200" b="1" dirty="0">
              <a:solidFill>
                <a:srgbClr val="7030A0"/>
              </a:solidFill>
              <a:latin typeface="ＭＳ ゴシック" pitchFamily="49" charset="-128"/>
              <a:ea typeface="ＭＳ ゴシック" pitchFamily="49" charset="-128"/>
            </a:endParaRPr>
          </a:p>
          <a:p>
            <a:pPr marL="0" indent="0">
              <a:buNone/>
            </a:pPr>
            <a:r>
              <a:rPr lang="en-US" altLang="ja-JP" sz="6200" b="1" dirty="0" smtClean="0">
                <a:solidFill>
                  <a:srgbClr val="7030A0"/>
                </a:solidFill>
                <a:latin typeface="ＭＳ ゴシック" pitchFamily="49" charset="-128"/>
                <a:ea typeface="ＭＳ ゴシック" pitchFamily="49" charset="-128"/>
              </a:rPr>
              <a:t>2012</a:t>
            </a:r>
            <a:r>
              <a:rPr lang="ja-JP" altLang="en-US" sz="6200" b="1" dirty="0" smtClean="0">
                <a:solidFill>
                  <a:srgbClr val="7030A0"/>
                </a:solidFill>
                <a:latin typeface="ＭＳ ゴシック" pitchFamily="49" charset="-128"/>
                <a:ea typeface="ＭＳ ゴシック" pitchFamily="49" charset="-128"/>
              </a:rPr>
              <a:t>年</a:t>
            </a:r>
            <a:r>
              <a:rPr lang="en-US" altLang="ja-JP" sz="6200" b="1" dirty="0" smtClean="0">
                <a:solidFill>
                  <a:srgbClr val="7030A0"/>
                </a:solidFill>
                <a:latin typeface="ＭＳ ゴシック" pitchFamily="49" charset="-128"/>
                <a:ea typeface="ＭＳ ゴシック" pitchFamily="49" charset="-128"/>
              </a:rPr>
              <a:t>9</a:t>
            </a:r>
            <a:r>
              <a:rPr lang="ja-JP" altLang="en-US" sz="6200" b="1" dirty="0" smtClean="0">
                <a:solidFill>
                  <a:srgbClr val="7030A0"/>
                </a:solidFill>
                <a:latin typeface="ＭＳ ゴシック" pitchFamily="49" charset="-128"/>
                <a:ea typeface="ＭＳ ゴシック" pitchFamily="49" charset="-128"/>
              </a:rPr>
              <a:t>月</a:t>
            </a:r>
            <a:r>
              <a:rPr lang="en-US" altLang="ja-JP" sz="6200" b="1" dirty="0" smtClean="0">
                <a:solidFill>
                  <a:srgbClr val="7030A0"/>
                </a:solidFill>
                <a:latin typeface="ＭＳ ゴシック" pitchFamily="49" charset="-128"/>
                <a:ea typeface="ＭＳ ゴシック" pitchFamily="49" charset="-128"/>
              </a:rPr>
              <a:t>14</a:t>
            </a:r>
            <a:r>
              <a:rPr lang="ja-JP" altLang="en-US" sz="6200" b="1" dirty="0" smtClean="0">
                <a:solidFill>
                  <a:srgbClr val="7030A0"/>
                </a:solidFill>
                <a:latin typeface="ＭＳ ゴシック" pitchFamily="49" charset="-128"/>
                <a:ea typeface="ＭＳ ゴシック" pitchFamily="49" charset="-128"/>
              </a:rPr>
              <a:t>日決算</a:t>
            </a:r>
            <a:r>
              <a:rPr lang="ja-JP" altLang="en-US" sz="6200" b="1" dirty="0">
                <a:solidFill>
                  <a:srgbClr val="7030A0"/>
                </a:solidFill>
                <a:latin typeface="ＭＳ ゴシック" pitchFamily="49" charset="-128"/>
                <a:ea typeface="ＭＳ ゴシック" pitchFamily="49" charset="-128"/>
              </a:rPr>
              <a:t>で</a:t>
            </a:r>
            <a:r>
              <a:rPr lang="ja-JP" altLang="en-US" sz="6200" b="1" dirty="0" smtClean="0">
                <a:solidFill>
                  <a:srgbClr val="7030A0"/>
                </a:solidFill>
                <a:latin typeface="ＭＳ ゴシック" pitchFamily="49" charset="-128"/>
                <a:ea typeface="ＭＳ ゴシック" pitchFamily="49" charset="-128"/>
              </a:rPr>
              <a:t>の委員会関与支援資金規模 </a:t>
            </a:r>
            <a:r>
              <a:rPr lang="en-US" altLang="ja-JP" sz="6200" b="1" dirty="0" smtClean="0">
                <a:solidFill>
                  <a:srgbClr val="7030A0"/>
                </a:solidFill>
                <a:latin typeface="ＭＳ ゴシック" pitchFamily="49" charset="-128"/>
                <a:ea typeface="ＭＳ ゴシック" pitchFamily="49" charset="-128"/>
              </a:rPr>
              <a:t>22,114,214</a:t>
            </a:r>
            <a:r>
              <a:rPr lang="ja-JP" altLang="en-US" sz="6200" b="1" dirty="0" smtClean="0">
                <a:solidFill>
                  <a:srgbClr val="7030A0"/>
                </a:solidFill>
                <a:latin typeface="ＭＳ ゴシック" pitchFamily="49" charset="-128"/>
                <a:ea typeface="ＭＳ ゴシック" pitchFamily="49" charset="-128"/>
              </a:rPr>
              <a:t>円。</a:t>
            </a:r>
            <a:endParaRPr lang="en-US" altLang="ja-JP" sz="6200" b="1" dirty="0" smtClean="0">
              <a:solidFill>
                <a:srgbClr val="7030A0"/>
              </a:solidFill>
              <a:latin typeface="ＭＳ ゴシック" pitchFamily="49" charset="-128"/>
              <a:ea typeface="ＭＳ ゴシック" pitchFamily="49" charset="-128"/>
            </a:endParaRPr>
          </a:p>
          <a:p>
            <a:pPr marL="0" indent="0">
              <a:buNone/>
            </a:pPr>
            <a:r>
              <a:rPr lang="ja-JP" altLang="en-US" sz="6200" b="1" dirty="0" smtClean="0">
                <a:solidFill>
                  <a:srgbClr val="7030A0"/>
                </a:solidFill>
                <a:latin typeface="ＭＳ ゴシック" pitchFamily="49" charset="-128"/>
                <a:ea typeface="ＭＳ ゴシック" pitchFamily="49" charset="-128"/>
              </a:rPr>
              <a:t>他にも八戸南クラブの財団東日本復興基金日本委員会よりの２６百万円活用による八戸市蕪島トイレ再建プロジェクトなど、</a:t>
            </a:r>
            <a:r>
              <a:rPr lang="ja-JP" altLang="en-US" sz="6200" b="1" dirty="0">
                <a:solidFill>
                  <a:srgbClr val="7030A0"/>
                </a:solidFill>
                <a:latin typeface="ＭＳ ゴシック" pitchFamily="49" charset="-128"/>
                <a:ea typeface="ＭＳ ゴシック" pitchFamily="49" charset="-128"/>
              </a:rPr>
              <a:t>地区内</a:t>
            </a:r>
            <a:r>
              <a:rPr lang="ja-JP" altLang="en-US" sz="6200" b="1" dirty="0" smtClean="0">
                <a:solidFill>
                  <a:srgbClr val="7030A0"/>
                </a:solidFill>
                <a:latin typeface="ＭＳ ゴシック" pitchFamily="49" charset="-128"/>
                <a:ea typeface="ＭＳ ゴシック" pitchFamily="49" charset="-128"/>
              </a:rPr>
              <a:t>クラブや地区外関連クラブとの共同支援プロジェクトが実施または計画されております。</a:t>
            </a:r>
            <a:endParaRPr lang="en-US" altLang="ja-JP" sz="6200" b="1" dirty="0" smtClean="0">
              <a:solidFill>
                <a:srgbClr val="7030A0"/>
              </a:solidFill>
              <a:latin typeface="ＭＳ ゴシック" pitchFamily="49" charset="-128"/>
              <a:ea typeface="ＭＳ ゴシック" pitchFamily="49" charset="-128"/>
            </a:endParaRPr>
          </a:p>
          <a:p>
            <a:pPr marL="0" indent="0">
              <a:buNone/>
            </a:pPr>
            <a:r>
              <a:rPr lang="ja-JP" altLang="en-US" sz="6200" b="1" dirty="0" smtClean="0">
                <a:solidFill>
                  <a:srgbClr val="7030A0"/>
                </a:solidFill>
                <a:latin typeface="ＭＳ ゴシック" pitchFamily="49" charset="-128"/>
                <a:ea typeface="ＭＳ ゴシック" pitchFamily="49" charset="-128"/>
              </a:rPr>
              <a:t>委員会の支援活動を列挙</a:t>
            </a:r>
            <a:r>
              <a:rPr lang="ja-JP" altLang="en-US" sz="6200" b="1" dirty="0">
                <a:solidFill>
                  <a:srgbClr val="7030A0"/>
                </a:solidFill>
                <a:latin typeface="ＭＳ ゴシック" pitchFamily="49" charset="-128"/>
                <a:ea typeface="ＭＳ ゴシック" pitchFamily="49" charset="-128"/>
              </a:rPr>
              <a:t>します</a:t>
            </a:r>
            <a:r>
              <a:rPr lang="ja-JP" altLang="en-US" sz="6200" b="1" dirty="0" smtClean="0"/>
              <a:t>。</a:t>
            </a:r>
            <a:endParaRPr lang="ja-JP" altLang="en-US" sz="6200" b="1" dirty="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8</a:t>
            </a:fld>
            <a:endParaRPr kumimoji="1" lang="ja-JP" altLang="en-US" dirty="0"/>
          </a:p>
        </p:txBody>
      </p:sp>
    </p:spTree>
    <p:extLst>
      <p:ext uri="{BB962C8B-B14F-4D97-AF65-F5344CB8AC3E}">
        <p14:creationId xmlns:p14="http://schemas.microsoft.com/office/powerpoint/2010/main" val="4073874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l"/>
            <a:r>
              <a:rPr kumimoji="1" lang="ja-JP" altLang="en-US" sz="4000" b="1" dirty="0" smtClean="0">
                <a:solidFill>
                  <a:srgbClr val="FF3399"/>
                </a:solidFill>
                <a:latin typeface="ＭＳ ゴシック" pitchFamily="49" charset="-128"/>
                <a:ea typeface="ＭＳ ゴシック" pitchFamily="49" charset="-128"/>
              </a:rPr>
              <a:t>３</a:t>
            </a:r>
            <a:r>
              <a:rPr kumimoji="1" lang="en-US" altLang="ja-JP" sz="4000" b="1" dirty="0" smtClean="0">
                <a:solidFill>
                  <a:srgbClr val="FF3399"/>
                </a:solidFill>
                <a:latin typeface="ＭＳ ゴシック" pitchFamily="49" charset="-128"/>
                <a:ea typeface="ＭＳ ゴシック" pitchFamily="49" charset="-128"/>
              </a:rPr>
              <a:t>.</a:t>
            </a:r>
            <a:r>
              <a:rPr kumimoji="1" lang="ja-JP" altLang="en-US" sz="4000" b="1" dirty="0" smtClean="0">
                <a:solidFill>
                  <a:srgbClr val="FF3399"/>
                </a:solidFill>
                <a:latin typeface="ＭＳ ゴシック" pitchFamily="49" charset="-128"/>
                <a:ea typeface="ＭＳ ゴシック" pitchFamily="49" charset="-128"/>
              </a:rPr>
              <a:t>活動実績 －</a:t>
            </a:r>
            <a:r>
              <a:rPr kumimoji="1" lang="en-US" altLang="ja-JP" sz="4000" b="1" dirty="0" smtClean="0">
                <a:solidFill>
                  <a:srgbClr val="FF3399"/>
                </a:solidFill>
                <a:latin typeface="ＭＳ ゴシック" pitchFamily="49" charset="-128"/>
                <a:ea typeface="ＭＳ ゴシック" pitchFamily="49" charset="-128"/>
              </a:rPr>
              <a:t> </a:t>
            </a:r>
            <a:r>
              <a:rPr kumimoji="1" lang="ja-JP" altLang="en-US" sz="4000" b="1" dirty="0" smtClean="0">
                <a:solidFill>
                  <a:srgbClr val="FF3399"/>
                </a:solidFill>
                <a:latin typeface="ＭＳ ゴシック" pitchFamily="49" charset="-128"/>
                <a:ea typeface="ＭＳ ゴシック" pitchFamily="49" charset="-128"/>
              </a:rPr>
              <a:t>①</a:t>
            </a:r>
            <a:endParaRPr kumimoji="1" lang="ja-JP" altLang="en-US" sz="4000" b="1" dirty="0">
              <a:solidFill>
                <a:srgbClr val="FF3399"/>
              </a:solidFill>
              <a:latin typeface="ＭＳ ゴシック" pitchFamily="49" charset="-128"/>
              <a:ea typeface="ＭＳ ゴシック" pitchFamily="49" charset="-128"/>
            </a:endParaRPr>
          </a:p>
        </p:txBody>
      </p:sp>
      <p:sp>
        <p:nvSpPr>
          <p:cNvPr id="3" name="コンテンツ プレースホルダー 2"/>
          <p:cNvSpPr>
            <a:spLocks noGrp="1"/>
          </p:cNvSpPr>
          <p:nvPr>
            <p:ph idx="1"/>
          </p:nvPr>
        </p:nvSpPr>
        <p:spPr>
          <a:xfrm>
            <a:off x="457200" y="1412776"/>
            <a:ext cx="8229600" cy="4713387"/>
          </a:xfrm>
        </p:spPr>
        <p:txBody>
          <a:bodyPr>
            <a:normAutofit/>
          </a:bodyPr>
          <a:lstStyle/>
          <a:p>
            <a:pPr marL="450850" indent="-450850">
              <a:buNone/>
            </a:pPr>
            <a:r>
              <a:rPr lang="ja-JP" altLang="en-US" b="1" dirty="0" smtClean="0">
                <a:solidFill>
                  <a:srgbClr val="FF3399"/>
                </a:solidFill>
                <a:latin typeface="ＭＳ ゴシック" pitchFamily="49" charset="-128"/>
                <a:ea typeface="ＭＳ ゴシック" pitchFamily="49" charset="-128"/>
              </a:rPr>
              <a:t>①</a:t>
            </a:r>
            <a:r>
              <a:rPr lang="ja-JP" altLang="en-US" dirty="0" smtClean="0">
                <a:solidFill>
                  <a:srgbClr val="FF3399"/>
                </a:solidFill>
                <a:latin typeface="ＭＳ ゴシック" pitchFamily="49" charset="-128"/>
                <a:ea typeface="ＭＳ ゴシック" pitchFamily="49" charset="-128"/>
              </a:rPr>
              <a:t>青森</a:t>
            </a:r>
            <a:r>
              <a:rPr lang="ja-JP" altLang="en-US" dirty="0">
                <a:solidFill>
                  <a:srgbClr val="FF3399"/>
                </a:solidFill>
                <a:latin typeface="ＭＳ ゴシック" pitchFamily="49" charset="-128"/>
                <a:ea typeface="ＭＳ ゴシック" pitchFamily="49" charset="-128"/>
              </a:rPr>
              <a:t>県内被災児童並びに他県からの避難児童に対する奨学金</a:t>
            </a:r>
            <a:r>
              <a:rPr lang="ja-JP" altLang="en-US" dirty="0" smtClean="0">
                <a:solidFill>
                  <a:srgbClr val="FF3399"/>
                </a:solidFill>
                <a:latin typeface="ＭＳ ゴシック" pitchFamily="49" charset="-128"/>
                <a:ea typeface="ＭＳ ゴシック" pitchFamily="49" charset="-128"/>
              </a:rPr>
              <a:t>支給</a:t>
            </a:r>
            <a:endParaRPr lang="en-US" altLang="ja-JP" dirty="0" smtClean="0">
              <a:solidFill>
                <a:srgbClr val="FF3399"/>
              </a:solidFill>
              <a:latin typeface="ＭＳ ゴシック" pitchFamily="49" charset="-128"/>
              <a:ea typeface="ＭＳ ゴシック" pitchFamily="49" charset="-128"/>
            </a:endParaRPr>
          </a:p>
          <a:p>
            <a:endParaRPr lang="ja-JP" altLang="en-US" sz="900" dirty="0">
              <a:solidFill>
                <a:srgbClr val="7030A0"/>
              </a:solidFill>
              <a:latin typeface="ＭＳ ゴシック" pitchFamily="49" charset="-128"/>
              <a:ea typeface="ＭＳ ゴシック" pitchFamily="49" charset="-128"/>
            </a:endParaRPr>
          </a:p>
          <a:p>
            <a:pPr marL="720725" indent="-720725">
              <a:buNone/>
            </a:pPr>
            <a:r>
              <a:rPr lang="ja-JP" altLang="en-US" sz="2800" dirty="0" smtClean="0">
                <a:solidFill>
                  <a:srgbClr val="7030A0"/>
                </a:solidFill>
                <a:latin typeface="ＭＳ ゴシック" pitchFamily="49" charset="-128"/>
                <a:ea typeface="ＭＳ ゴシック" pitchFamily="49" charset="-128"/>
              </a:rPr>
              <a:t>　　各分</a:t>
            </a:r>
            <a:r>
              <a:rPr lang="ja-JP" altLang="en-US" sz="2800" dirty="0">
                <a:solidFill>
                  <a:srgbClr val="7030A0"/>
                </a:solidFill>
                <a:latin typeface="ＭＳ ゴシック" pitchFamily="49" charset="-128"/>
                <a:ea typeface="ＭＳ ゴシック" pitchFamily="49" charset="-128"/>
              </a:rPr>
              <a:t>区での調査に基づき、被災児童</a:t>
            </a:r>
            <a:r>
              <a:rPr lang="en-US" altLang="ja-JP" sz="2800" dirty="0">
                <a:solidFill>
                  <a:srgbClr val="7030A0"/>
                </a:solidFill>
                <a:latin typeface="ＭＳ ゴシック" pitchFamily="49" charset="-128"/>
                <a:ea typeface="ＭＳ ゴシック" pitchFamily="49" charset="-128"/>
              </a:rPr>
              <a:t>367</a:t>
            </a:r>
            <a:r>
              <a:rPr lang="ja-JP" altLang="en-US" sz="2800" dirty="0">
                <a:solidFill>
                  <a:srgbClr val="7030A0"/>
                </a:solidFill>
                <a:latin typeface="ＭＳ ゴシック" pitchFamily="49" charset="-128"/>
                <a:ea typeface="ＭＳ ゴシック" pitchFamily="49" charset="-128"/>
              </a:rPr>
              <a:t>人へ図書券と文具等購入</a:t>
            </a:r>
            <a:r>
              <a:rPr lang="ja-JP" altLang="en-US" sz="2800" dirty="0" smtClean="0">
                <a:solidFill>
                  <a:srgbClr val="7030A0"/>
                </a:solidFill>
                <a:latin typeface="ＭＳ ゴシック" pitchFamily="49" charset="-128"/>
                <a:ea typeface="ＭＳ ゴシック" pitchFamily="49" charset="-128"/>
              </a:rPr>
              <a:t>商品券各</a:t>
            </a:r>
            <a:r>
              <a:rPr lang="en-US" altLang="ja-JP" sz="2800" dirty="0" smtClean="0">
                <a:solidFill>
                  <a:srgbClr val="7030A0"/>
                </a:solidFill>
                <a:latin typeface="ＭＳ ゴシック" pitchFamily="49" charset="-128"/>
                <a:ea typeface="ＭＳ ゴシック" pitchFamily="49" charset="-128"/>
              </a:rPr>
              <a:t>20,000</a:t>
            </a:r>
            <a:r>
              <a:rPr lang="ja-JP" altLang="en-US" sz="2800" dirty="0" smtClean="0">
                <a:solidFill>
                  <a:srgbClr val="7030A0"/>
                </a:solidFill>
                <a:latin typeface="ＭＳ ゴシック" pitchFamily="49" charset="-128"/>
                <a:ea typeface="ＭＳ ゴシック" pitchFamily="49" charset="-128"/>
              </a:rPr>
              <a:t>円を</a:t>
            </a:r>
            <a:r>
              <a:rPr lang="ja-JP" altLang="en-US" sz="2800" dirty="0">
                <a:solidFill>
                  <a:srgbClr val="7030A0"/>
                </a:solidFill>
                <a:latin typeface="ＭＳ ゴシック" pitchFamily="49" charset="-128"/>
                <a:ea typeface="ＭＳ ゴシック" pitchFamily="49" charset="-128"/>
              </a:rPr>
              <a:t>贈呈</a:t>
            </a:r>
            <a:r>
              <a:rPr lang="ja-JP" altLang="en-US" sz="2800" dirty="0" smtClean="0">
                <a:solidFill>
                  <a:srgbClr val="7030A0"/>
                </a:solidFill>
                <a:latin typeface="ＭＳ ゴシック" pitchFamily="49" charset="-128"/>
                <a:ea typeface="ＭＳ ゴシック" pitchFamily="49" charset="-128"/>
              </a:rPr>
              <a:t>。　</a:t>
            </a:r>
            <a:r>
              <a:rPr lang="en-US" altLang="ja-JP" sz="2800" dirty="0" smtClean="0">
                <a:solidFill>
                  <a:srgbClr val="7030A0"/>
                </a:solidFill>
                <a:latin typeface="ＭＳ ゴシック" pitchFamily="49" charset="-128"/>
                <a:ea typeface="ＭＳ ゴシック" pitchFamily="49" charset="-128"/>
              </a:rPr>
              <a:t>6</a:t>
            </a:r>
            <a:r>
              <a:rPr lang="ja-JP" altLang="en-US" sz="2800" dirty="0">
                <a:solidFill>
                  <a:srgbClr val="7030A0"/>
                </a:solidFill>
                <a:latin typeface="ＭＳ ゴシック" pitchFamily="49" charset="-128"/>
                <a:ea typeface="ＭＳ ゴシック" pitchFamily="49" charset="-128"/>
              </a:rPr>
              <a:t>月</a:t>
            </a:r>
            <a:r>
              <a:rPr lang="en-US" altLang="ja-JP" sz="2800" dirty="0">
                <a:solidFill>
                  <a:srgbClr val="7030A0"/>
                </a:solidFill>
                <a:latin typeface="ＭＳ ゴシック" pitchFamily="49" charset="-128"/>
                <a:ea typeface="ＭＳ ゴシック" pitchFamily="49" charset="-128"/>
              </a:rPr>
              <a:t>24</a:t>
            </a:r>
            <a:r>
              <a:rPr lang="ja-JP" altLang="en-US" sz="2800" dirty="0">
                <a:solidFill>
                  <a:srgbClr val="7030A0"/>
                </a:solidFill>
                <a:latin typeface="ＭＳ ゴシック" pitchFamily="49" charset="-128"/>
                <a:ea typeface="ＭＳ ゴシック" pitchFamily="49" charset="-128"/>
              </a:rPr>
              <a:t>日、八戸市立多賀台小及び八戸市立港中で贈呈式を行った。その後、県内各地で委員会メンバーとガバナー補佐協力のもと校長会代表者の方々へ贈呈</a:t>
            </a:r>
            <a:r>
              <a:rPr lang="ja-JP" altLang="en-US" sz="2800" dirty="0" smtClean="0">
                <a:solidFill>
                  <a:srgbClr val="7030A0"/>
                </a:solidFill>
                <a:latin typeface="ＭＳ ゴシック" pitchFamily="49" charset="-128"/>
                <a:ea typeface="ＭＳ ゴシック" pitchFamily="49" charset="-128"/>
              </a:rPr>
              <a:t>。</a:t>
            </a:r>
            <a:endParaRPr lang="en-US" altLang="ja-JP" sz="2800" dirty="0" smtClean="0">
              <a:solidFill>
                <a:srgbClr val="7030A0"/>
              </a:solidFill>
              <a:latin typeface="ＭＳ ゴシック" pitchFamily="49" charset="-128"/>
              <a:ea typeface="ＭＳ ゴシック" pitchFamily="49" charset="-128"/>
            </a:endParaRPr>
          </a:p>
          <a:p>
            <a:pPr marL="720725" indent="-720725">
              <a:buNone/>
            </a:pPr>
            <a:endParaRPr lang="en-US" altLang="ja-JP" sz="900" dirty="0" smtClean="0">
              <a:solidFill>
                <a:srgbClr val="7030A0"/>
              </a:solidFill>
              <a:latin typeface="ＭＳ ゴシック" pitchFamily="49" charset="-128"/>
              <a:ea typeface="ＭＳ ゴシック" pitchFamily="49" charset="-128"/>
            </a:endParaRPr>
          </a:p>
          <a:p>
            <a:pPr marL="720725" indent="-720725">
              <a:buNone/>
            </a:pPr>
            <a:r>
              <a:rPr lang="ja-JP" altLang="en-US" sz="2800" dirty="0">
                <a:solidFill>
                  <a:srgbClr val="7030A0"/>
                </a:solidFill>
                <a:latin typeface="ＭＳ ゴシック" pitchFamily="49" charset="-128"/>
                <a:ea typeface="ＭＳ ゴシック" pitchFamily="49" charset="-128"/>
              </a:rPr>
              <a:t>　</a:t>
            </a:r>
            <a:r>
              <a:rPr lang="ja-JP" altLang="en-US" sz="2800" dirty="0" smtClean="0">
                <a:solidFill>
                  <a:srgbClr val="7030A0"/>
                </a:solidFill>
                <a:latin typeface="ＭＳ ゴシック" pitchFamily="49" charset="-128"/>
                <a:ea typeface="ＭＳ ゴシック" pitchFamily="49" charset="-128"/>
              </a:rPr>
              <a:t>　</a:t>
            </a:r>
            <a:r>
              <a:rPr lang="en-US" altLang="ja-JP" sz="2800" dirty="0" smtClean="0">
                <a:solidFill>
                  <a:srgbClr val="7030A0"/>
                </a:solidFill>
                <a:latin typeface="ＭＳ ゴシック" pitchFamily="49" charset="-128"/>
                <a:ea typeface="ＭＳ ゴシック" pitchFamily="49" charset="-128"/>
              </a:rPr>
              <a:t>7,340</a:t>
            </a:r>
            <a:r>
              <a:rPr lang="ja-JP" altLang="en-US" sz="2800" dirty="0" smtClean="0">
                <a:solidFill>
                  <a:srgbClr val="7030A0"/>
                </a:solidFill>
                <a:latin typeface="ＭＳ ゴシック" pitchFamily="49" charset="-128"/>
                <a:ea typeface="ＭＳ ゴシック" pitchFamily="49" charset="-128"/>
              </a:rPr>
              <a:t>千円</a:t>
            </a:r>
            <a:endParaRPr lang="en-US" altLang="ja-JP" sz="2800" dirty="0">
              <a:solidFill>
                <a:srgbClr val="7030A0"/>
              </a:solidFill>
              <a:latin typeface="ＭＳ ゴシック" pitchFamily="49" charset="-128"/>
              <a:ea typeface="ＭＳ ゴシック" pitchFamily="49" charset="-128"/>
            </a:endParaRPr>
          </a:p>
          <a:p>
            <a:endParaRPr kumimoji="1" lang="ja-JP" altLang="en-US" dirty="0">
              <a:solidFill>
                <a:srgbClr val="7030A0"/>
              </a:solidFill>
              <a:latin typeface="ＭＳ ゴシック" pitchFamily="49" charset="-128"/>
              <a:ea typeface="ＭＳ ゴシック" pitchFamily="49" charset="-128"/>
            </a:endParaRPr>
          </a:p>
        </p:txBody>
      </p:sp>
      <p:sp>
        <p:nvSpPr>
          <p:cNvPr id="4" name="スライド番号プレースホルダー 3"/>
          <p:cNvSpPr>
            <a:spLocks noGrp="1"/>
          </p:cNvSpPr>
          <p:nvPr>
            <p:ph type="sldNum" sz="quarter" idx="12"/>
          </p:nvPr>
        </p:nvSpPr>
        <p:spPr/>
        <p:txBody>
          <a:bodyPr/>
          <a:lstStyle/>
          <a:p>
            <a:fld id="{D2D8002D-B5B0-4BAC-B1F6-782DDCCE6D9C}" type="slidenum">
              <a:rPr kumimoji="1" lang="ja-JP" altLang="en-US" smtClean="0"/>
              <a:t>9</a:t>
            </a:fld>
            <a:endParaRPr kumimoji="1" lang="ja-JP" altLang="en-US" dirty="0"/>
          </a:p>
        </p:txBody>
      </p:sp>
    </p:spTree>
    <p:extLst>
      <p:ext uri="{BB962C8B-B14F-4D97-AF65-F5344CB8AC3E}">
        <p14:creationId xmlns:p14="http://schemas.microsoft.com/office/powerpoint/2010/main" val="22630930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2898</TotalTime>
  <Words>1919</Words>
  <Application>Microsoft Office PowerPoint</Application>
  <PresentationFormat>画面に合わせる (4:3)</PresentationFormat>
  <Paragraphs>441</Paragraphs>
  <Slides>44</Slides>
  <Notes>44</Notes>
  <HiddenSlides>0</HiddenSlides>
  <MMClips>0</MMClips>
  <ScaleCrop>false</ScaleCrop>
  <HeadingPairs>
    <vt:vector size="4" baseType="variant">
      <vt:variant>
        <vt:lpstr>テーマ</vt:lpstr>
      </vt:variant>
      <vt:variant>
        <vt:i4>6</vt:i4>
      </vt:variant>
      <vt:variant>
        <vt:lpstr>スライド タイトル</vt:lpstr>
      </vt:variant>
      <vt:variant>
        <vt:i4>44</vt:i4>
      </vt:variant>
    </vt:vector>
  </HeadingPairs>
  <TitlesOfParts>
    <vt:vector size="50" baseType="lpstr">
      <vt:lpstr>Office ​​テーマ</vt:lpstr>
      <vt:lpstr>デザインの設定</vt:lpstr>
      <vt:lpstr>1_Office ​​テーマ</vt:lpstr>
      <vt:lpstr>2_Office ​​テーマ</vt:lpstr>
      <vt:lpstr>3_Office ​​テーマ</vt:lpstr>
      <vt:lpstr>5_Office ​​テーマ</vt:lpstr>
      <vt:lpstr>国際ロータリー　第2830地区  被災地復興支援委員会  復興支援企画実行委員会</vt:lpstr>
      <vt:lpstr>   東日本大震災   宮城県　名取市　　2011年3月11日  </vt:lpstr>
      <vt:lpstr> 東日本大震災   岩手県　宮古市　　2011年3月11日</vt:lpstr>
      <vt:lpstr>東日本大震災   岩手県　南三陸町　　2011年3月11日</vt:lpstr>
      <vt:lpstr>東日本大震災　津波被害の八戸港</vt:lpstr>
      <vt:lpstr>東日本大震災　津波被害の八戸工業地帯</vt:lpstr>
      <vt:lpstr>１．委員会組織</vt:lpstr>
      <vt:lpstr>２．支援活動資金　委員会事業資金（義捐金等）</vt:lpstr>
      <vt:lpstr>３.活動実績 － ①</vt:lpstr>
      <vt:lpstr>被災学童への奨学金贈呈　2011年6月24日</vt:lpstr>
      <vt:lpstr>被災学童への奨学金贈呈　2011年6月24日</vt:lpstr>
      <vt:lpstr>③被災4保育園義捐金贈呈  　淋代保育園（三沢市）　川口保育園（おいらせ町　おいらせRCから贈呈） 　新湊はますか保育園（八戸市）　浜市川保育園（八戸市） 　各100千円を贈呈　(2011年7月19日） 　 　400千円</vt:lpstr>
      <vt:lpstr> 活動実績 – ④</vt:lpstr>
      <vt:lpstr>FC バルセロナ　児童サッカー・スクール  （八戸市南郷区カッコーの森エコーランド）</vt:lpstr>
      <vt:lpstr>FC バルセロナ　　児童サッカー・スクール  （八戸市南郷区カッコーの森エコーランド）</vt:lpstr>
      <vt:lpstr>FC バルセロナ　　児童サッカー・スクール  （八戸市南郷区カッコーの森エコーランド）</vt:lpstr>
      <vt:lpstr> 活動実績 – ⑤</vt:lpstr>
      <vt:lpstr> 活動実績 – ⑥</vt:lpstr>
      <vt:lpstr>被災家屋水道設備整備　贈呈式　2011年 10月1日</vt:lpstr>
      <vt:lpstr>活動実績 – ⑦</vt:lpstr>
      <vt:lpstr>活動実績 – ⑧</vt:lpstr>
      <vt:lpstr>PowerPoint プレゼンテーション</vt:lpstr>
      <vt:lpstr> 活動実績－⑨ ⑨チョコレート贈呈サポート </vt:lpstr>
      <vt:lpstr>チョコレートをもらって喜ぶ　大船渡市立赤崎小学校　児童</vt:lpstr>
      <vt:lpstr>活動実績 –⑩</vt:lpstr>
      <vt:lpstr>PowerPoint プレゼンテーション</vt:lpstr>
      <vt:lpstr>PowerPoint プレゼンテーション</vt:lpstr>
      <vt:lpstr>活動実績 – ⑪</vt:lpstr>
      <vt:lpstr>チェコ共和国　プラハ市　オールドタウンのスタロミェスツケー広場</vt:lpstr>
      <vt:lpstr>プラハ市　ヴルタヴァ　（モルダウ）　川　「プラハの夜景船旅」　</vt:lpstr>
      <vt:lpstr>チェコ共和国外務大臣表敬訪問 外務副大臣を囲んで（チェコ外務省）</vt:lpstr>
      <vt:lpstr>プラハ市長　表敬訪問 各ロータリークラブのバナー贈呈　（写真は八戸RC及び八戸東RCのバナー） </vt:lpstr>
      <vt:lpstr>プラハのロータリアン宅等へのホームステイ ホストファミリーとのスナップ</vt:lpstr>
      <vt:lpstr>　チームのためのスポーツ・アカデミー運動会で ２名のオリンピック金メダリストと表彰式 　　右はベラ・チャスラフスカ（東京オリンピック体操金メダリスト）</vt:lpstr>
      <vt:lpstr>カテジーナ・フィアルコヴァー駐日チェコ大使　派遣チームオリエンテーション講師役としてご出席。　　　　　　　　　　　　　　八戸市長訪表敬問　（八戸市庁　2012年7月20日） 　池田桜子大使館員、村井達パスト、松本康子ガバナー、フィアルコヴァー大使、小林眞八戸市長、鐘ヶ江義光パスト</vt:lpstr>
      <vt:lpstr>４．地区内ロータリークラブ個別支援事業への協力</vt:lpstr>
      <vt:lpstr> 八戸市 蕪島　破壊されたトイレ</vt:lpstr>
      <vt:lpstr>PowerPoint プレゼンテーション</vt:lpstr>
      <vt:lpstr>５．ロータリー財団資金・他地区からの支援資金</vt:lpstr>
      <vt:lpstr>第2760地区(愛知県）ロータリー財団委員会　 八戸・仙台被災地訪問　当委員会と協議　</vt:lpstr>
      <vt:lpstr>６. 委員会活動総括 </vt:lpstr>
      <vt:lpstr>７．委員会メンバー</vt:lpstr>
      <vt:lpstr>８．被災地復興支援委員会　収支決算報告書 　　　　　　　　　　　　　　　　　収入　　　　　　　　　　2012年9月14日</vt:lpstr>
      <vt:lpstr>８．被災地復興支援委員会　収支決算報告書 　　　　　　　　　　　　　　支出　・　残高　　　　　　　　2012年9月14日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国際ロータリー　第2830地区  　　 被災地復興支援委員会 　　 復興支援企画実行委員会</dc:title>
  <cp:lastModifiedBy>tohru murai</cp:lastModifiedBy>
  <cp:revision>50</cp:revision>
  <cp:lastPrinted>2012-09-20T07:23:52Z</cp:lastPrinted>
  <dcterms:modified xsi:type="dcterms:W3CDTF">2012-09-20T07:28:43Z</dcterms:modified>
</cp:coreProperties>
</file>